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615" r:id="rId2"/>
    <p:sldId id="257" r:id="rId3"/>
    <p:sldId id="258" r:id="rId4"/>
    <p:sldId id="259" r:id="rId5"/>
    <p:sldId id="467" r:id="rId6"/>
    <p:sldId id="595" r:id="rId7"/>
    <p:sldId id="535" r:id="rId8"/>
    <p:sldId id="593" r:id="rId9"/>
    <p:sldId id="601" r:id="rId10"/>
    <p:sldId id="300" r:id="rId11"/>
    <p:sldId id="272" r:id="rId12"/>
    <p:sldId id="270" r:id="rId13"/>
    <p:sldId id="602" r:id="rId14"/>
    <p:sldId id="421" r:id="rId15"/>
    <p:sldId id="606" r:id="rId16"/>
    <p:sldId id="424" r:id="rId17"/>
    <p:sldId id="425" r:id="rId18"/>
    <p:sldId id="614" r:id="rId19"/>
    <p:sldId id="608" r:id="rId20"/>
    <p:sldId id="295" r:id="rId21"/>
    <p:sldId id="434" r:id="rId22"/>
    <p:sldId id="436" r:id="rId23"/>
    <p:sldId id="429" r:id="rId24"/>
    <p:sldId id="299" r:id="rId25"/>
    <p:sldId id="603" r:id="rId26"/>
    <p:sldId id="604" r:id="rId27"/>
    <p:sldId id="596" r:id="rId28"/>
    <p:sldId id="607" r:id="rId29"/>
    <p:sldId id="609" r:id="rId30"/>
    <p:sldId id="610" r:id="rId31"/>
    <p:sldId id="611" r:id="rId32"/>
    <p:sldId id="613" r:id="rId33"/>
    <p:sldId id="256" r:id="rId34"/>
    <p:sldId id="612" r:id="rId35"/>
    <p:sldId id="599" r:id="rId36"/>
    <p:sldId id="600" r:id="rId37"/>
    <p:sldId id="605" r:id="rId38"/>
    <p:sldId id="290" r:id="rId39"/>
  </p:sldIdLst>
  <p:sldSz cx="18288000" cy="10287000"/>
  <p:notesSz cx="6858000" cy="9144000"/>
  <p:embeddedFontLst>
    <p:embeddedFont>
      <p:font typeface="Carlito" panose="020B0604020202020204" charset="0"/>
      <p:regular r:id="rId41"/>
      <p:bold r:id="rId42"/>
      <p:italic r:id="rId43"/>
      <p:bold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Open Sans Bold" panose="020B0806030504020204" charset="0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hYp8yVDGPfYolgW+MkMD2motBH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982FBD-A003-4B6B-9C67-93C5C26612F5}">
  <a:tblStyle styleId="{7F982FBD-A003-4B6B-9C67-93C5C26612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EE80F9-3F71-4422-B2B4-AAF8FE9E725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52" d="100"/>
          <a:sy n="52" d="100"/>
        </p:scale>
        <p:origin x="8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o Faria" userId="91bfaa52425cf8e1" providerId="LiveId" clId="{2B78485C-5E37-4D2D-A9BE-E821D1819031}"/>
    <pc:docChg chg="undo redo custSel modSld">
      <pc:chgData name="Paulo Faria" userId="91bfaa52425cf8e1" providerId="LiveId" clId="{2B78485C-5E37-4D2D-A9BE-E821D1819031}" dt="2024-11-20T10:36:43.270" v="108" actId="14100"/>
      <pc:docMkLst>
        <pc:docMk/>
      </pc:docMkLst>
      <pc:sldChg chg="addSp delSp modSp mod">
        <pc:chgData name="Paulo Faria" userId="91bfaa52425cf8e1" providerId="LiveId" clId="{2B78485C-5E37-4D2D-A9BE-E821D1819031}" dt="2024-11-20T10:36:43.270" v="108" actId="14100"/>
        <pc:sldMkLst>
          <pc:docMk/>
          <pc:sldMk cId="1278611165" sldId="429"/>
        </pc:sldMkLst>
        <pc:picChg chg="del">
          <ac:chgData name="Paulo Faria" userId="91bfaa52425cf8e1" providerId="LiveId" clId="{2B78485C-5E37-4D2D-A9BE-E821D1819031}" dt="2024-11-20T10:33:54.495" v="95" actId="478"/>
          <ac:picMkLst>
            <pc:docMk/>
            <pc:sldMk cId="1278611165" sldId="429"/>
            <ac:picMk id="9" creationId="{00000000-0000-0000-0000-000000000000}"/>
          </ac:picMkLst>
        </pc:picChg>
        <pc:picChg chg="del">
          <ac:chgData name="Paulo Faria" userId="91bfaa52425cf8e1" providerId="LiveId" clId="{2B78485C-5E37-4D2D-A9BE-E821D1819031}" dt="2024-11-20T10:33:56.156" v="96" actId="478"/>
          <ac:picMkLst>
            <pc:docMk/>
            <pc:sldMk cId="1278611165" sldId="429"/>
            <ac:picMk id="10" creationId="{00000000-0000-0000-0000-000000000000}"/>
          </ac:picMkLst>
        </pc:picChg>
        <pc:picChg chg="del">
          <ac:chgData name="Paulo Faria" userId="91bfaa52425cf8e1" providerId="LiveId" clId="{2B78485C-5E37-4D2D-A9BE-E821D1819031}" dt="2024-11-20T10:30:52.113" v="94" actId="478"/>
          <ac:picMkLst>
            <pc:docMk/>
            <pc:sldMk cId="1278611165" sldId="429"/>
            <ac:picMk id="11" creationId="{00000000-0000-0000-0000-000000000000}"/>
          </ac:picMkLst>
        </pc:picChg>
        <pc:picChg chg="add mod">
          <ac:chgData name="Paulo Faria" userId="91bfaa52425cf8e1" providerId="LiveId" clId="{2B78485C-5E37-4D2D-A9BE-E821D1819031}" dt="2024-11-20T10:34:04.024" v="99" actId="1076"/>
          <ac:picMkLst>
            <pc:docMk/>
            <pc:sldMk cId="1278611165" sldId="429"/>
            <ac:picMk id="12" creationId="{919E73EA-2A02-2314-4EA4-4E1F6CCCF7B8}"/>
          </ac:picMkLst>
        </pc:picChg>
        <pc:picChg chg="add mod">
          <ac:chgData name="Paulo Faria" userId="91bfaa52425cf8e1" providerId="LiveId" clId="{2B78485C-5E37-4D2D-A9BE-E821D1819031}" dt="2024-11-20T10:34:29.446" v="102" actId="14100"/>
          <ac:picMkLst>
            <pc:docMk/>
            <pc:sldMk cId="1278611165" sldId="429"/>
            <ac:picMk id="19" creationId="{1A952A35-F36F-23D1-FC22-748AF687A0F7}"/>
          </ac:picMkLst>
        </pc:picChg>
        <pc:picChg chg="add mod">
          <ac:chgData name="Paulo Faria" userId="91bfaa52425cf8e1" providerId="LiveId" clId="{2B78485C-5E37-4D2D-A9BE-E821D1819031}" dt="2024-11-20T10:34:56.677" v="105" actId="1076"/>
          <ac:picMkLst>
            <pc:docMk/>
            <pc:sldMk cId="1278611165" sldId="429"/>
            <ac:picMk id="21" creationId="{393C28DB-637B-2241-E21E-855B26365496}"/>
          </ac:picMkLst>
        </pc:picChg>
        <pc:picChg chg="add mod">
          <ac:chgData name="Paulo Faria" userId="91bfaa52425cf8e1" providerId="LiveId" clId="{2B78485C-5E37-4D2D-A9BE-E821D1819031}" dt="2024-11-20T10:36:43.270" v="108" actId="14100"/>
          <ac:picMkLst>
            <pc:docMk/>
            <pc:sldMk cId="1278611165" sldId="429"/>
            <ac:picMk id="23" creationId="{532F0F14-640C-BB87-5322-626DEC0360B4}"/>
          </ac:picMkLst>
        </pc:picChg>
        <pc:cxnChg chg="mod">
          <ac:chgData name="Paulo Faria" userId="91bfaa52425cf8e1" providerId="LiveId" clId="{2B78485C-5E37-4D2D-A9BE-E821D1819031}" dt="2024-11-20T10:33:56.156" v="96" actId="478"/>
          <ac:cxnSpMkLst>
            <pc:docMk/>
            <pc:sldMk cId="1278611165" sldId="429"/>
            <ac:cxnSpMk id="15" creationId="{00000000-0000-0000-0000-000000000000}"/>
          </ac:cxnSpMkLst>
        </pc:cxnChg>
      </pc:sldChg>
      <pc:sldChg chg="modSp mod">
        <pc:chgData name="Paulo Faria" userId="91bfaa52425cf8e1" providerId="LiveId" clId="{2B78485C-5E37-4D2D-A9BE-E821D1819031}" dt="2024-11-19T20:10:12.825" v="93" actId="20577"/>
        <pc:sldMkLst>
          <pc:docMk/>
          <pc:sldMk cId="2774582508" sldId="615"/>
        </pc:sldMkLst>
        <pc:spChg chg="mod">
          <ac:chgData name="Paulo Faria" userId="91bfaa52425cf8e1" providerId="LiveId" clId="{2B78485C-5E37-4D2D-A9BE-E821D1819031}" dt="2024-11-19T20:10:12.825" v="93" actId="20577"/>
          <ac:spMkLst>
            <pc:docMk/>
            <pc:sldMk cId="2774582508" sldId="615"/>
            <ac:spMk id="2" creationId="{38D7A8A0-97DE-DD23-7E42-9530A96F076F}"/>
          </ac:spMkLst>
        </pc:spChg>
        <pc:spChg chg="mod">
          <ac:chgData name="Paulo Faria" userId="91bfaa52425cf8e1" providerId="LiveId" clId="{2B78485C-5E37-4D2D-A9BE-E821D1819031}" dt="2024-11-19T20:07:09.623" v="19" actId="20577"/>
          <ac:spMkLst>
            <pc:docMk/>
            <pc:sldMk cId="2774582508" sldId="615"/>
            <ac:spMk id="3" creationId="{98C5A783-4593-D26F-F8B1-D2AB0B41EBE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f79eded43b_0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1f79eded43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5" name="Google Shape;305;p4:notes"/>
          <p:cNvSpPr txBox="1"/>
          <p:nvPr/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07" name="Google Shape;307;p4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4998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latin typeface="Times New Roman"/>
                <a:ea typeface="Times New Roman"/>
                <a:cs typeface="Times New Roman"/>
                <a:sym typeface="Times New Roman"/>
              </a:rPr>
              <a:t>31</a:t>
            </a:fld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5" name="Google Shape;305;p4:notes"/>
          <p:cNvSpPr txBox="1"/>
          <p:nvPr/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07" name="Google Shape;307;p4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8041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76EA59DD-5E37-7F8D-F265-935C98C17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CD762760-D2CD-6411-CCE0-084FAD2572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4D8340CB-A68C-618C-A95B-F35EDFB05B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8723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0037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843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8766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>
          <a:extLst>
            <a:ext uri="{FF2B5EF4-FFF2-40B4-BE49-F238E27FC236}">
              <a16:creationId xmlns:a16="http://schemas.microsoft.com/office/drawing/2014/main" id="{2530B5DF-5C8C-6F1E-13BF-CED1BCD2B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:notes">
            <a:extLst>
              <a:ext uri="{FF2B5EF4-FFF2-40B4-BE49-F238E27FC236}">
                <a16:creationId xmlns:a16="http://schemas.microsoft.com/office/drawing/2014/main" id="{9680EB87-B1B8-131D-78F6-02F912950EC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5" name="Google Shape;305;p4:notes">
            <a:extLst>
              <a:ext uri="{FF2B5EF4-FFF2-40B4-BE49-F238E27FC236}">
                <a16:creationId xmlns:a16="http://schemas.microsoft.com/office/drawing/2014/main" id="{15CD036B-09ED-2C17-399B-33DE86513A29}"/>
              </a:ext>
            </a:extLst>
          </p:cNvPr>
          <p:cNvSpPr txBox="1"/>
          <p:nvPr/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:notes">
            <a:extLst>
              <a:ext uri="{FF2B5EF4-FFF2-40B4-BE49-F238E27FC236}">
                <a16:creationId xmlns:a16="http://schemas.microsoft.com/office/drawing/2014/main" id="{FE1C9B36-FE17-B2EC-4B32-207D9DC41F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07" name="Google Shape;307;p4:notes">
            <a:extLst>
              <a:ext uri="{FF2B5EF4-FFF2-40B4-BE49-F238E27FC236}">
                <a16:creationId xmlns:a16="http://schemas.microsoft.com/office/drawing/2014/main" id="{4F911D7D-83D4-E973-2908-0E5507A3EA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7292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f79eded43b_0_5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1f79eded43b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f79eded43b_0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1f79eded43b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566848D5-B1E1-F477-8663-01CF4BD02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8:notes">
            <a:extLst>
              <a:ext uri="{FF2B5EF4-FFF2-40B4-BE49-F238E27FC236}">
                <a16:creationId xmlns:a16="http://schemas.microsoft.com/office/drawing/2014/main" id="{B5151259-402C-851B-9259-FD8274DCD5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8:notes">
            <a:extLst>
              <a:ext uri="{FF2B5EF4-FFF2-40B4-BE49-F238E27FC236}">
                <a16:creationId xmlns:a16="http://schemas.microsoft.com/office/drawing/2014/main" id="{F82BA041-DA8A-7EE2-BE0C-BE820C824C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8030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0235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77202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:notes"/>
          <p:cNvSpPr txBox="1">
            <a:spLocks noGrp="1"/>
          </p:cNvSpPr>
          <p:nvPr>
            <p:ph type="sldNum" idx="12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5" name="Google Shape;305;p4:notes"/>
          <p:cNvSpPr txBox="1"/>
          <p:nvPr/>
        </p:nvSpPr>
        <p:spPr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307" name="Google Shape;307;p4:notes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47775" rIns="95550" bIns="477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56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9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44.png"/><Relationship Id="rId10" Type="http://schemas.openxmlformats.org/officeDocument/2006/relationships/image" Target="../media/image70.png"/><Relationship Id="rId4" Type="http://schemas.openxmlformats.org/officeDocument/2006/relationships/image" Target="../media/image46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77.png"/><Relationship Id="rId4" Type="http://schemas.openxmlformats.org/officeDocument/2006/relationships/image" Target="../media/image10.jpe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.png"/><Relationship Id="rId7" Type="http://schemas.openxmlformats.org/officeDocument/2006/relationships/image" Target="../media/image7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77.pn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4.jp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s://br.pinterest.com/magicnatasa965/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hyperlink" Target="https://br.pinterest.com/magicnatasa965/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>
            <a:extLst>
              <a:ext uri="{FF2B5EF4-FFF2-40B4-BE49-F238E27FC236}">
                <a16:creationId xmlns:a16="http://schemas.microsoft.com/office/drawing/2014/main" id="{22722EA9-05CA-2FA6-A7FE-8852EDD478AB}"/>
              </a:ext>
            </a:extLst>
          </p:cNvPr>
          <p:cNvSpPr/>
          <p:nvPr/>
        </p:nvSpPr>
        <p:spPr>
          <a:xfrm>
            <a:off x="0" y="9975273"/>
            <a:ext cx="18288000" cy="311727"/>
          </a:xfrm>
          <a:prstGeom prst="rect">
            <a:avLst/>
          </a:prstGeom>
          <a:solidFill>
            <a:srgbClr val="3242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00"/>
          </a:p>
        </p:txBody>
      </p:sp>
      <p:pic>
        <p:nvPicPr>
          <p:cNvPr id="31" name="Imagem 30" descr="Logotipo&#10;&#10;Descrição gerada automaticamente">
            <a:extLst>
              <a:ext uri="{FF2B5EF4-FFF2-40B4-BE49-F238E27FC236}">
                <a16:creationId xmlns:a16="http://schemas.microsoft.com/office/drawing/2014/main" id="{25C43E63-5528-3446-692B-264DA6E1E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163" y="8242898"/>
            <a:ext cx="2015837" cy="1557893"/>
          </a:xfrm>
          <a:prstGeom prst="rect">
            <a:avLst/>
          </a:prstGeom>
        </p:spPr>
      </p:pic>
      <p:pic>
        <p:nvPicPr>
          <p:cNvPr id="32" name="Imagem 31" descr="Logotipo&#10;&#10;Descrição gerada automaticamente">
            <a:extLst>
              <a:ext uri="{FF2B5EF4-FFF2-40B4-BE49-F238E27FC236}">
                <a16:creationId xmlns:a16="http://schemas.microsoft.com/office/drawing/2014/main" id="{CFA98D11-6FD1-07BE-6A83-2B0CBB144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4"/>
          <a:stretch/>
        </p:blipFill>
        <p:spPr>
          <a:xfrm>
            <a:off x="3783566" y="1102511"/>
            <a:ext cx="12488597" cy="6791421"/>
          </a:xfrm>
          <a:prstGeom prst="rect">
            <a:avLst/>
          </a:prstGeom>
        </p:spPr>
      </p:pic>
      <p:sp>
        <p:nvSpPr>
          <p:cNvPr id="33" name="Fluxograma: Dados Armazenados 32">
            <a:extLst>
              <a:ext uri="{FF2B5EF4-FFF2-40B4-BE49-F238E27FC236}">
                <a16:creationId xmlns:a16="http://schemas.microsoft.com/office/drawing/2014/main" id="{CA23FF06-0159-1AD0-B5C5-6A22D90A6700}"/>
              </a:ext>
            </a:extLst>
          </p:cNvPr>
          <p:cNvSpPr/>
          <p:nvPr/>
        </p:nvSpPr>
        <p:spPr>
          <a:xfrm>
            <a:off x="304654" y="9975273"/>
            <a:ext cx="644237" cy="311727"/>
          </a:xfrm>
          <a:prstGeom prst="flowChartOnlineStorage">
            <a:avLst/>
          </a:prstGeom>
          <a:solidFill>
            <a:srgbClr val="EE6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00"/>
          </a:p>
        </p:txBody>
      </p:sp>
      <p:sp>
        <p:nvSpPr>
          <p:cNvPr id="34" name="Fluxograma: Dados Armazenados 33">
            <a:extLst>
              <a:ext uri="{FF2B5EF4-FFF2-40B4-BE49-F238E27FC236}">
                <a16:creationId xmlns:a16="http://schemas.microsoft.com/office/drawing/2014/main" id="{62666E81-E0D7-6782-0D61-B23F78022DEA}"/>
              </a:ext>
            </a:extLst>
          </p:cNvPr>
          <p:cNvSpPr/>
          <p:nvPr/>
        </p:nvSpPr>
        <p:spPr>
          <a:xfrm>
            <a:off x="1087289" y="9975273"/>
            <a:ext cx="644237" cy="311727"/>
          </a:xfrm>
          <a:prstGeom prst="flowChartOnlineStorage">
            <a:avLst/>
          </a:prstGeom>
          <a:solidFill>
            <a:srgbClr val="EE6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00"/>
          </a:p>
        </p:txBody>
      </p:sp>
      <p:sp>
        <p:nvSpPr>
          <p:cNvPr id="35" name="Fluxograma: Dados Armazenados 34">
            <a:extLst>
              <a:ext uri="{FF2B5EF4-FFF2-40B4-BE49-F238E27FC236}">
                <a16:creationId xmlns:a16="http://schemas.microsoft.com/office/drawing/2014/main" id="{94B4A135-8A34-EC70-6D0F-380D3C7127D9}"/>
              </a:ext>
            </a:extLst>
          </p:cNvPr>
          <p:cNvSpPr/>
          <p:nvPr/>
        </p:nvSpPr>
        <p:spPr>
          <a:xfrm>
            <a:off x="1869925" y="9975273"/>
            <a:ext cx="644237" cy="311727"/>
          </a:xfrm>
          <a:prstGeom prst="flowChartOnlineStorage">
            <a:avLst/>
          </a:prstGeom>
          <a:solidFill>
            <a:srgbClr val="EE6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00"/>
          </a:p>
        </p:txBody>
      </p:sp>
      <p:sp>
        <p:nvSpPr>
          <p:cNvPr id="36" name="Fluxograma: Dados Armazenados 35">
            <a:extLst>
              <a:ext uri="{FF2B5EF4-FFF2-40B4-BE49-F238E27FC236}">
                <a16:creationId xmlns:a16="http://schemas.microsoft.com/office/drawing/2014/main" id="{AF4574C5-6043-A54D-4CF8-872EA01A2BD9}"/>
              </a:ext>
            </a:extLst>
          </p:cNvPr>
          <p:cNvSpPr/>
          <p:nvPr/>
        </p:nvSpPr>
        <p:spPr>
          <a:xfrm>
            <a:off x="2652560" y="9975273"/>
            <a:ext cx="644237" cy="311727"/>
          </a:xfrm>
          <a:prstGeom prst="flowChartOnlineStorage">
            <a:avLst/>
          </a:prstGeom>
          <a:solidFill>
            <a:srgbClr val="EE6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00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8D7A8A0-97DE-DD23-7E42-9530A96F076F}"/>
              </a:ext>
            </a:extLst>
          </p:cNvPr>
          <p:cNvSpPr txBox="1"/>
          <p:nvPr/>
        </p:nvSpPr>
        <p:spPr>
          <a:xfrm>
            <a:off x="19050" y="2175450"/>
            <a:ext cx="18268950" cy="201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pt-BR" sz="6600" dirty="0">
                <a:solidFill>
                  <a:srgbClr val="000000"/>
                </a:solidFill>
                <a:latin typeface="Open Sans Bold" panose="020B0806030504020204"/>
              </a:rPr>
              <a:t>A contribuição do MPA para os setores </a:t>
            </a:r>
            <a:r>
              <a:rPr lang="pt-BR" sz="6600" dirty="0" err="1">
                <a:solidFill>
                  <a:srgbClr val="000000"/>
                </a:solidFill>
                <a:latin typeface="Open Sans Bold" panose="020B0806030504020204"/>
              </a:rPr>
              <a:t>Carcinicultor</a:t>
            </a:r>
            <a:r>
              <a:rPr lang="pt-BR" sz="6600" dirty="0">
                <a:solidFill>
                  <a:srgbClr val="000000"/>
                </a:solidFill>
                <a:latin typeface="Open Sans Bold" panose="020B0806030504020204"/>
              </a:rPr>
              <a:t> e </a:t>
            </a:r>
            <a:r>
              <a:rPr lang="pt-BR" sz="6600">
                <a:solidFill>
                  <a:srgbClr val="000000"/>
                </a:solidFill>
                <a:latin typeface="Open Sans Bold" panose="020B0806030504020204"/>
              </a:rPr>
              <a:t>Aquícola Brasileiros</a:t>
            </a:r>
            <a:endParaRPr lang="en-US" sz="4800" dirty="0">
              <a:solidFill>
                <a:srgbClr val="000000"/>
              </a:solidFill>
              <a:latin typeface="Open Sans Bold" panose="020B0806030504020204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8C5A783-4593-D26F-F8B1-D2AB0B41EBE9}"/>
              </a:ext>
            </a:extLst>
          </p:cNvPr>
          <p:cNvSpPr txBox="1"/>
          <p:nvPr/>
        </p:nvSpPr>
        <p:spPr>
          <a:xfrm>
            <a:off x="389744" y="6021569"/>
            <a:ext cx="16803973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pt-BR" sz="5400" b="1" dirty="0">
                <a:solidFill>
                  <a:srgbClr val="000000"/>
                </a:solidFill>
                <a:latin typeface="+mj-lt"/>
              </a:rPr>
              <a:t>Paulo Faria</a:t>
            </a:r>
          </a:p>
          <a:p>
            <a:pPr algn="ctr">
              <a:lnSpc>
                <a:spcPts val="4200"/>
              </a:lnSpc>
            </a:pPr>
            <a:endParaRPr lang="pt-BR" sz="5400" b="1" dirty="0">
              <a:solidFill>
                <a:srgbClr val="000000"/>
              </a:solidFill>
              <a:latin typeface="+mj-lt"/>
            </a:endParaRPr>
          </a:p>
          <a:p>
            <a:pPr algn="ctr">
              <a:lnSpc>
                <a:spcPts val="4200"/>
              </a:lnSpc>
            </a:pPr>
            <a:r>
              <a:rPr lang="pt-BR" sz="3200" b="1" dirty="0">
                <a:solidFill>
                  <a:srgbClr val="000000"/>
                </a:solidFill>
                <a:latin typeface="+mj-lt"/>
              </a:rPr>
              <a:t>Diretor de Desenvolvimento e Inovação da Aquicultura</a:t>
            </a:r>
          </a:p>
          <a:p>
            <a:pPr algn="ctr">
              <a:lnSpc>
                <a:spcPts val="4200"/>
              </a:lnSpc>
            </a:pPr>
            <a:r>
              <a:rPr lang="pt-BR" sz="3200" b="1" dirty="0">
                <a:latin typeface="+mj-lt"/>
              </a:rPr>
              <a:t>Secretário Nacional de Aquicultura - Substituto</a:t>
            </a:r>
            <a:endParaRPr lang="pt-BR" sz="3200" b="1" dirty="0">
              <a:solidFill>
                <a:srgbClr val="000000"/>
              </a:solidFill>
              <a:latin typeface="+mj-lt"/>
            </a:endParaRPr>
          </a:p>
          <a:p>
            <a:pPr algn="ctr">
              <a:lnSpc>
                <a:spcPts val="4200"/>
              </a:lnSpc>
            </a:pPr>
            <a:endParaRPr lang="pt-BR" sz="3200" b="1" dirty="0">
              <a:solidFill>
                <a:srgbClr val="000000"/>
              </a:solidFill>
              <a:latin typeface="+mj-lt"/>
            </a:endParaRPr>
          </a:p>
          <a:p>
            <a:pPr algn="ctr">
              <a:lnSpc>
                <a:spcPts val="4200"/>
              </a:lnSpc>
            </a:pPr>
            <a:r>
              <a:rPr lang="pt-BR" sz="4400" b="1" dirty="0">
                <a:solidFill>
                  <a:srgbClr val="000000"/>
                </a:solidFill>
                <a:latin typeface="+mj-lt"/>
              </a:rPr>
              <a:t>Secret</a:t>
            </a:r>
            <a:r>
              <a:rPr lang="pt-BR" sz="4400" b="1" dirty="0">
                <a:latin typeface="+mj-lt"/>
              </a:rPr>
              <a:t>a</a:t>
            </a:r>
            <a:r>
              <a:rPr lang="pt-BR" sz="4400" b="1" dirty="0">
                <a:solidFill>
                  <a:srgbClr val="000000"/>
                </a:solidFill>
                <a:latin typeface="+mj-lt"/>
              </a:rPr>
              <a:t>ria Nacional de Aquicultura</a:t>
            </a:r>
            <a:endParaRPr lang="en-US" sz="4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494F3D2-BA22-5419-50E9-D3A91C09E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93203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85515CA-0CAF-433E-7642-D6671D763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6" y="8867406"/>
            <a:ext cx="2591162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82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en-US"/>
          </a:p>
        </p:txBody>
      </p:sp>
      <p:pic>
        <p:nvPicPr>
          <p:cNvPr id="5" name="Espaço Reservado para Conteúdo 4" descr="slides mapa INGLES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477" y="2858"/>
            <a:ext cx="18285143" cy="103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32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19" name="Google Shape;319;p9"/>
          <p:cNvSpPr/>
          <p:nvPr/>
        </p:nvSpPr>
        <p:spPr>
          <a:xfrm>
            <a:off x="-7328597" y="-6578222"/>
            <a:ext cx="573214" cy="199644"/>
          </a:xfrm>
          <a:custGeom>
            <a:avLst/>
            <a:gdLst/>
            <a:ahLst/>
            <a:cxnLst/>
            <a:rect l="l" t="t" r="r" b="b"/>
            <a:pathLst>
              <a:path w="764286" h="266192" extrusionOk="0">
                <a:moveTo>
                  <a:pt x="764286" y="48768"/>
                </a:moveTo>
                <a:lnTo>
                  <a:pt x="14224" y="266192"/>
                </a:lnTo>
                <a:lnTo>
                  <a:pt x="0" y="217424"/>
                </a:lnTo>
                <a:lnTo>
                  <a:pt x="75018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20" name="Google Shape;320;p9"/>
          <p:cNvSpPr/>
          <p:nvPr/>
        </p:nvSpPr>
        <p:spPr>
          <a:xfrm>
            <a:off x="-1067933" y="-5663581"/>
            <a:ext cx="650843" cy="646176"/>
          </a:xfrm>
          <a:custGeom>
            <a:avLst/>
            <a:gdLst/>
            <a:ahLst/>
            <a:cxnLst/>
            <a:rect l="l" t="t" r="r" b="b"/>
            <a:pathLst>
              <a:path w="867791" h="861568" extrusionOk="0">
                <a:moveTo>
                  <a:pt x="867791" y="36068"/>
                </a:moveTo>
                <a:lnTo>
                  <a:pt x="35814" y="861568"/>
                </a:lnTo>
                <a:lnTo>
                  <a:pt x="0" y="825500"/>
                </a:lnTo>
                <a:lnTo>
                  <a:pt x="83197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21" name="Google Shape;321;p9"/>
          <p:cNvSpPr txBox="1"/>
          <p:nvPr/>
        </p:nvSpPr>
        <p:spPr>
          <a:xfrm>
            <a:off x="2320889" y="342900"/>
            <a:ext cx="146550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301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AQUICULTORES NO RGP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322" name="Google Shape;32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32350" y="1983825"/>
            <a:ext cx="4219900" cy="42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9"/>
          <p:cNvSpPr txBox="1"/>
          <p:nvPr/>
        </p:nvSpPr>
        <p:spPr>
          <a:xfrm>
            <a:off x="13383000" y="6271125"/>
            <a:ext cx="4169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https://www.gov.br/mpa/pt-br/assuntos/cadastro-registro-e-monitoramento/painel-unificado-do-registro-geral-da-atividade-pesqueira</a:t>
            </a:r>
            <a:endParaRPr/>
          </a:p>
        </p:txBody>
      </p:sp>
      <p:pic>
        <p:nvPicPr>
          <p:cNvPr id="324" name="Google Shape;32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425" y="2018277"/>
            <a:ext cx="12591149" cy="722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73" name="Google Shape;273;p7"/>
          <p:cNvSpPr/>
          <p:nvPr/>
        </p:nvSpPr>
        <p:spPr>
          <a:xfrm>
            <a:off x="12435623" y="0"/>
            <a:ext cx="5999226" cy="143732"/>
          </a:xfrm>
          <a:custGeom>
            <a:avLst/>
            <a:gdLst/>
            <a:ahLst/>
            <a:cxnLst/>
            <a:rect l="l" t="t" r="r" b="b"/>
            <a:pathLst>
              <a:path w="7998968" h="191643" extrusionOk="0">
                <a:moveTo>
                  <a:pt x="0" y="0"/>
                </a:moveTo>
                <a:lnTo>
                  <a:pt x="7998968" y="0"/>
                </a:lnTo>
                <a:lnTo>
                  <a:pt x="7998968" y="191643"/>
                </a:lnTo>
                <a:lnTo>
                  <a:pt x="0" y="1916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25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74" name="Google Shape;274;p7"/>
          <p:cNvSpPr/>
          <p:nvPr/>
        </p:nvSpPr>
        <p:spPr>
          <a:xfrm>
            <a:off x="13001625" y="8369300"/>
            <a:ext cx="2325528" cy="1401127"/>
          </a:xfrm>
          <a:custGeom>
            <a:avLst/>
            <a:gdLst/>
            <a:ahLst/>
            <a:cxnLst/>
            <a:rect l="l" t="t" r="r" b="b"/>
            <a:pathLst>
              <a:path w="3100705" h="1868170" extrusionOk="0">
                <a:moveTo>
                  <a:pt x="0" y="0"/>
                </a:moveTo>
                <a:lnTo>
                  <a:pt x="3100705" y="0"/>
                </a:lnTo>
                <a:lnTo>
                  <a:pt x="3100705" y="1868170"/>
                </a:lnTo>
                <a:lnTo>
                  <a:pt x="0" y="1868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5297" b="-529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75" name="Google Shape;275;p7"/>
          <p:cNvSpPr/>
          <p:nvPr/>
        </p:nvSpPr>
        <p:spPr>
          <a:xfrm>
            <a:off x="15485582" y="8369300"/>
            <a:ext cx="2587181" cy="1401127"/>
          </a:xfrm>
          <a:custGeom>
            <a:avLst/>
            <a:gdLst/>
            <a:ahLst/>
            <a:cxnLst/>
            <a:rect l="l" t="t" r="r" b="b"/>
            <a:pathLst>
              <a:path w="3449574" h="1868170" extrusionOk="0">
                <a:moveTo>
                  <a:pt x="0" y="0"/>
                </a:moveTo>
                <a:lnTo>
                  <a:pt x="3449574" y="0"/>
                </a:lnTo>
                <a:lnTo>
                  <a:pt x="3449574" y="1868170"/>
                </a:lnTo>
                <a:lnTo>
                  <a:pt x="0" y="1868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11517" b="-1151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76" name="Google Shape;276;p7"/>
          <p:cNvSpPr txBox="1"/>
          <p:nvPr/>
        </p:nvSpPr>
        <p:spPr>
          <a:xfrm>
            <a:off x="2015315" y="447340"/>
            <a:ext cx="13671900" cy="9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AQUICULTURA FAMILIAR NO BRASIL</a:t>
            </a:r>
            <a:endParaRPr dirty="0"/>
          </a:p>
        </p:txBody>
      </p:sp>
      <p:sp>
        <p:nvSpPr>
          <p:cNvPr id="277" name="Google Shape;277;p7"/>
          <p:cNvSpPr/>
          <p:nvPr/>
        </p:nvSpPr>
        <p:spPr>
          <a:xfrm>
            <a:off x="1069340" y="2506528"/>
            <a:ext cx="5107496" cy="5371624"/>
          </a:xfrm>
          <a:custGeom>
            <a:avLst/>
            <a:gdLst/>
            <a:ahLst/>
            <a:cxnLst/>
            <a:rect l="l" t="t" r="r" b="b"/>
            <a:pathLst>
              <a:path w="6809994" h="7162165" extrusionOk="0">
                <a:moveTo>
                  <a:pt x="0" y="0"/>
                </a:moveTo>
                <a:lnTo>
                  <a:pt x="6809994" y="0"/>
                </a:lnTo>
                <a:lnTo>
                  <a:pt x="6809994" y="7162165"/>
                </a:lnTo>
                <a:lnTo>
                  <a:pt x="0" y="7162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572" r="-1572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78" name="Google Shape;278;p7"/>
          <p:cNvSpPr/>
          <p:nvPr/>
        </p:nvSpPr>
        <p:spPr>
          <a:xfrm>
            <a:off x="-6688989" y="-8837805"/>
            <a:ext cx="589597" cy="380714"/>
          </a:xfrm>
          <a:custGeom>
            <a:avLst/>
            <a:gdLst/>
            <a:ahLst/>
            <a:cxnLst/>
            <a:rect l="l" t="t" r="r" b="b"/>
            <a:pathLst>
              <a:path w="786130" h="507619" extrusionOk="0">
                <a:moveTo>
                  <a:pt x="0" y="464312"/>
                </a:moveTo>
                <a:lnTo>
                  <a:pt x="759587" y="0"/>
                </a:lnTo>
                <a:lnTo>
                  <a:pt x="786130" y="43307"/>
                </a:lnTo>
                <a:lnTo>
                  <a:pt x="26416" y="50761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79" name="Google Shape;279;p7"/>
          <p:cNvSpPr/>
          <p:nvPr/>
        </p:nvSpPr>
        <p:spPr>
          <a:xfrm>
            <a:off x="-9918609" y="-10167227"/>
            <a:ext cx="746951" cy="1042416"/>
          </a:xfrm>
          <a:custGeom>
            <a:avLst/>
            <a:gdLst/>
            <a:ahLst/>
            <a:cxnLst/>
            <a:rect l="l" t="t" r="r" b="b"/>
            <a:pathLst>
              <a:path w="995934" h="1389888" extrusionOk="0">
                <a:moveTo>
                  <a:pt x="954278" y="1389888"/>
                </a:moveTo>
                <a:lnTo>
                  <a:pt x="0" y="29210"/>
                </a:lnTo>
                <a:lnTo>
                  <a:pt x="41656" y="0"/>
                </a:lnTo>
                <a:lnTo>
                  <a:pt x="995934" y="13606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80" name="Google Shape;280;p7"/>
          <p:cNvSpPr/>
          <p:nvPr/>
        </p:nvSpPr>
        <p:spPr>
          <a:xfrm>
            <a:off x="-7291484" y="-6924923"/>
            <a:ext cx="625316" cy="424720"/>
          </a:xfrm>
          <a:custGeom>
            <a:avLst/>
            <a:gdLst/>
            <a:ahLst/>
            <a:cxnLst/>
            <a:rect l="l" t="t" r="r" b="b"/>
            <a:pathLst>
              <a:path w="833755" h="566293" extrusionOk="0">
                <a:moveTo>
                  <a:pt x="27686" y="0"/>
                </a:moveTo>
                <a:lnTo>
                  <a:pt x="833755" y="523748"/>
                </a:lnTo>
                <a:lnTo>
                  <a:pt x="806069" y="566293"/>
                </a:lnTo>
                <a:lnTo>
                  <a:pt x="0" y="426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81" name="Google Shape;281;p7"/>
          <p:cNvSpPr/>
          <p:nvPr/>
        </p:nvSpPr>
        <p:spPr>
          <a:xfrm>
            <a:off x="-4514886" y="-6905137"/>
            <a:ext cx="650843" cy="646176"/>
          </a:xfrm>
          <a:custGeom>
            <a:avLst/>
            <a:gdLst/>
            <a:ahLst/>
            <a:cxnLst/>
            <a:rect l="l" t="t" r="r" b="b"/>
            <a:pathLst>
              <a:path w="867791" h="861568" extrusionOk="0">
                <a:moveTo>
                  <a:pt x="867791" y="36068"/>
                </a:moveTo>
                <a:lnTo>
                  <a:pt x="35814" y="861568"/>
                </a:lnTo>
                <a:lnTo>
                  <a:pt x="0" y="825500"/>
                </a:lnTo>
                <a:lnTo>
                  <a:pt x="83197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82" name="Google Shape;282;p7"/>
          <p:cNvSpPr txBox="1"/>
          <p:nvPr/>
        </p:nvSpPr>
        <p:spPr>
          <a:xfrm>
            <a:off x="1921986" y="1609090"/>
            <a:ext cx="889464" cy="75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2.124</a:t>
            </a:r>
            <a:endParaRPr/>
          </a:p>
        </p:txBody>
      </p:sp>
      <p:sp>
        <p:nvSpPr>
          <p:cNvPr id="283" name="Google Shape;283;p7"/>
          <p:cNvSpPr txBox="1"/>
          <p:nvPr/>
        </p:nvSpPr>
        <p:spPr>
          <a:xfrm>
            <a:off x="6430672" y="3178178"/>
            <a:ext cx="785468" cy="75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5.456</a:t>
            </a:r>
            <a:endParaRPr/>
          </a:p>
        </p:txBody>
      </p:sp>
      <p:sp>
        <p:nvSpPr>
          <p:cNvPr id="284" name="Google Shape;284;p7"/>
          <p:cNvSpPr txBox="1"/>
          <p:nvPr/>
        </p:nvSpPr>
        <p:spPr>
          <a:xfrm>
            <a:off x="2253355" y="5323108"/>
            <a:ext cx="589101" cy="75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545</a:t>
            </a:r>
            <a:endParaRPr/>
          </a:p>
        </p:txBody>
      </p:sp>
      <p:sp>
        <p:nvSpPr>
          <p:cNvPr id="285" name="Google Shape;285;p7"/>
          <p:cNvSpPr txBox="1"/>
          <p:nvPr/>
        </p:nvSpPr>
        <p:spPr>
          <a:xfrm>
            <a:off x="5659416" y="5797762"/>
            <a:ext cx="785468" cy="75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1.305</a:t>
            </a:r>
            <a:endParaRPr/>
          </a:p>
        </p:txBody>
      </p:sp>
      <p:sp>
        <p:nvSpPr>
          <p:cNvPr id="286" name="Google Shape;286;p7"/>
          <p:cNvSpPr txBox="1"/>
          <p:nvPr/>
        </p:nvSpPr>
        <p:spPr>
          <a:xfrm>
            <a:off x="2735875" y="7103227"/>
            <a:ext cx="785468" cy="75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2.046</a:t>
            </a:r>
            <a:endParaRPr/>
          </a:p>
        </p:txBody>
      </p:sp>
      <p:grpSp>
        <p:nvGrpSpPr>
          <p:cNvPr id="287" name="Google Shape;287;p7"/>
          <p:cNvGrpSpPr/>
          <p:nvPr/>
        </p:nvGrpSpPr>
        <p:grpSpPr>
          <a:xfrm>
            <a:off x="3361148" y="4332425"/>
            <a:ext cx="1889385" cy="838296"/>
            <a:chOff x="0" y="-133350"/>
            <a:chExt cx="2519180" cy="1117727"/>
          </a:xfrm>
        </p:grpSpPr>
        <p:sp>
          <p:nvSpPr>
            <p:cNvPr id="288" name="Google Shape;288;p7"/>
            <p:cNvSpPr/>
            <p:nvPr/>
          </p:nvSpPr>
          <p:spPr>
            <a:xfrm>
              <a:off x="0" y="0"/>
              <a:ext cx="2519172" cy="984377"/>
            </a:xfrm>
            <a:custGeom>
              <a:avLst/>
              <a:gdLst/>
              <a:ahLst/>
              <a:cxnLst/>
              <a:rect l="l" t="t" r="r" b="b"/>
              <a:pathLst>
                <a:path w="2519172" h="984377" extrusionOk="0">
                  <a:moveTo>
                    <a:pt x="0" y="0"/>
                  </a:moveTo>
                  <a:lnTo>
                    <a:pt x="2519172" y="0"/>
                  </a:lnTo>
                  <a:lnTo>
                    <a:pt x="2519172" y="984377"/>
                  </a:lnTo>
                  <a:lnTo>
                    <a:pt x="0" y="984377"/>
                  </a:lnTo>
                  <a:close/>
                </a:path>
              </a:pathLst>
            </a:custGeom>
            <a:solidFill>
              <a:srgbClr val="F3EEF2"/>
            </a:solid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9" name="Google Shape;289;p7"/>
            <p:cNvSpPr txBox="1"/>
            <p:nvPr/>
          </p:nvSpPr>
          <p:spPr>
            <a:xfrm>
              <a:off x="0" y="-133350"/>
              <a:ext cx="2519180" cy="1117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noAutofit/>
            </a:bodyPr>
            <a:lstStyle/>
            <a:p>
              <a:pPr marL="0" marR="0" lvl="0" indent="0" algn="ctr" rtl="0">
                <a:lnSpc>
                  <a:spcPct val="1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/>
                <a:t>24</a:t>
              </a: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.000 CAF's</a:t>
              </a:r>
              <a:endParaRPr dirty="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Aquicultor</a:t>
              </a:r>
              <a:endParaRPr dirty="0"/>
            </a:p>
          </p:txBody>
        </p:sp>
      </p:grpSp>
      <p:sp>
        <p:nvSpPr>
          <p:cNvPr id="290" name="Google Shape;290;p7"/>
          <p:cNvSpPr txBox="1"/>
          <p:nvPr/>
        </p:nvSpPr>
        <p:spPr>
          <a:xfrm>
            <a:off x="6548234" y="3740964"/>
            <a:ext cx="550344" cy="419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8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8037"/>
                </a:solidFill>
                <a:latin typeface="Arial"/>
                <a:ea typeface="Arial"/>
                <a:cs typeface="Arial"/>
                <a:sym typeface="Arial"/>
              </a:rPr>
              <a:t>47,5%</a:t>
            </a:r>
            <a:endParaRPr/>
          </a:p>
        </p:txBody>
      </p:sp>
      <p:sp>
        <p:nvSpPr>
          <p:cNvPr id="291" name="Google Shape;291;p7"/>
          <p:cNvSpPr txBox="1"/>
          <p:nvPr/>
        </p:nvSpPr>
        <p:spPr>
          <a:xfrm>
            <a:off x="2548551" y="2179865"/>
            <a:ext cx="550344" cy="419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8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8037"/>
                </a:solidFill>
                <a:latin typeface="Arial"/>
                <a:ea typeface="Arial"/>
                <a:cs typeface="Arial"/>
                <a:sym typeface="Arial"/>
              </a:rPr>
              <a:t>18,5%</a:t>
            </a:r>
            <a:endParaRPr/>
          </a:p>
        </p:txBody>
      </p:sp>
      <p:sp>
        <p:nvSpPr>
          <p:cNvPr id="292" name="Google Shape;292;p7"/>
          <p:cNvSpPr txBox="1"/>
          <p:nvPr/>
        </p:nvSpPr>
        <p:spPr>
          <a:xfrm>
            <a:off x="2272733" y="5894549"/>
            <a:ext cx="550344" cy="419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8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8037"/>
                </a:solidFill>
                <a:latin typeface="Arial"/>
                <a:ea typeface="Arial"/>
                <a:cs typeface="Arial"/>
                <a:sym typeface="Arial"/>
              </a:rPr>
              <a:t>4,75%</a:t>
            </a:r>
            <a:endParaRPr/>
          </a:p>
        </p:txBody>
      </p:sp>
      <p:sp>
        <p:nvSpPr>
          <p:cNvPr id="293" name="Google Shape;293;p7"/>
          <p:cNvSpPr txBox="1"/>
          <p:nvPr/>
        </p:nvSpPr>
        <p:spPr>
          <a:xfrm>
            <a:off x="2882504" y="7674002"/>
            <a:ext cx="550344" cy="419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8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8037"/>
                </a:solidFill>
                <a:latin typeface="Arial"/>
                <a:ea typeface="Arial"/>
                <a:cs typeface="Arial"/>
                <a:sym typeface="Arial"/>
              </a:rPr>
              <a:t>17,4%</a:t>
            </a:r>
            <a:endParaRPr/>
          </a:p>
        </p:txBody>
      </p:sp>
      <p:sp>
        <p:nvSpPr>
          <p:cNvPr id="294" name="Google Shape;294;p7"/>
          <p:cNvSpPr txBox="1"/>
          <p:nvPr/>
        </p:nvSpPr>
        <p:spPr>
          <a:xfrm>
            <a:off x="5721426" y="6369203"/>
            <a:ext cx="662092" cy="419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8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8037"/>
                </a:solidFill>
                <a:latin typeface="Arial"/>
                <a:ea typeface="Arial"/>
                <a:cs typeface="Arial"/>
                <a:sym typeface="Arial"/>
              </a:rPr>
              <a:t>11,37%</a:t>
            </a:r>
            <a:endParaRPr/>
          </a:p>
        </p:txBody>
      </p:sp>
      <p:sp>
        <p:nvSpPr>
          <p:cNvPr id="295" name="Google Shape;295;p7"/>
          <p:cNvSpPr/>
          <p:nvPr/>
        </p:nvSpPr>
        <p:spPr>
          <a:xfrm>
            <a:off x="3494982" y="1421667"/>
            <a:ext cx="11260074" cy="28575"/>
          </a:xfrm>
          <a:custGeom>
            <a:avLst/>
            <a:gdLst/>
            <a:ahLst/>
            <a:cxnLst/>
            <a:rect l="l" t="t" r="r" b="b"/>
            <a:pathLst>
              <a:path w="15013432" h="38100" extrusionOk="0">
                <a:moveTo>
                  <a:pt x="0" y="25400"/>
                </a:moveTo>
                <a:lnTo>
                  <a:pt x="15013432" y="0"/>
                </a:lnTo>
                <a:lnTo>
                  <a:pt x="15013432" y="12700"/>
                </a:lnTo>
                <a:lnTo>
                  <a:pt x="0" y="38100"/>
                </a:lnTo>
                <a:close/>
              </a:path>
            </a:pathLst>
          </a:custGeom>
          <a:solidFill>
            <a:srgbClr val="C8CED4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298" name="Google Shape;298;p7"/>
          <p:cNvSpPr/>
          <p:nvPr/>
        </p:nvSpPr>
        <p:spPr>
          <a:xfrm>
            <a:off x="380999" y="8196500"/>
            <a:ext cx="9047813" cy="1682021"/>
          </a:xfrm>
          <a:custGeom>
            <a:avLst/>
            <a:gdLst/>
            <a:ahLst/>
            <a:cxnLst/>
            <a:rect l="l" t="t" r="r" b="b"/>
            <a:pathLst>
              <a:path w="11958320" h="1660398" extrusionOk="0">
                <a:moveTo>
                  <a:pt x="206629" y="0"/>
                </a:moveTo>
                <a:lnTo>
                  <a:pt x="11751691" y="0"/>
                </a:lnTo>
                <a:cubicBezTo>
                  <a:pt x="11865737" y="0"/>
                  <a:pt x="11958320" y="96139"/>
                  <a:pt x="11958320" y="214630"/>
                </a:cubicBezTo>
                <a:lnTo>
                  <a:pt x="11958320" y="1445768"/>
                </a:lnTo>
                <a:cubicBezTo>
                  <a:pt x="11958320" y="1564259"/>
                  <a:pt x="11865864" y="1660398"/>
                  <a:pt x="11751691" y="1660398"/>
                </a:cubicBezTo>
                <a:lnTo>
                  <a:pt x="206629" y="1660398"/>
                </a:lnTo>
                <a:cubicBezTo>
                  <a:pt x="92456" y="1660271"/>
                  <a:pt x="0" y="1564259"/>
                  <a:pt x="0" y="1445641"/>
                </a:cubicBezTo>
                <a:lnTo>
                  <a:pt x="0" y="214630"/>
                </a:lnTo>
                <a:cubicBezTo>
                  <a:pt x="0" y="96139"/>
                  <a:pt x="92456" y="0"/>
                  <a:pt x="206629" y="0"/>
                </a:cubicBezTo>
                <a:close/>
              </a:path>
            </a:pathLst>
          </a:custGeom>
          <a:solidFill>
            <a:srgbClr val="F4C257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7"/>
          <p:cNvSpPr txBox="1"/>
          <p:nvPr/>
        </p:nvSpPr>
        <p:spPr>
          <a:xfrm>
            <a:off x="685800" y="8234600"/>
            <a:ext cx="8165465" cy="111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Aquicultor</a:t>
            </a:r>
            <a:r>
              <a:rPr lang="en-US" sz="2400" b="0" i="0" u="none" strike="noStrike" cap="none" dirty="0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 familiar é </a:t>
            </a:r>
            <a:r>
              <a:rPr lang="en-US" sz="2400" b="0" i="0" u="none" strike="noStrike" cap="none" dirty="0" err="1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aquele</a:t>
            </a:r>
            <a:r>
              <a:rPr lang="en-US" sz="2400" b="0" i="0" u="none" strike="noStrike" cap="none" dirty="0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 que </a:t>
            </a:r>
            <a:r>
              <a:rPr lang="en-US" sz="2400" b="0" i="0" u="none" strike="noStrike" cap="none" dirty="0" err="1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explora</a:t>
            </a:r>
            <a:r>
              <a:rPr lang="en-US" sz="2400" b="0" i="0" u="none" strike="noStrike" cap="none" dirty="0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reservatórios</a:t>
            </a:r>
            <a:r>
              <a:rPr lang="en-US" sz="2400" b="0" i="0" u="none" strike="noStrike" cap="none" dirty="0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hídricos</a:t>
            </a:r>
            <a:r>
              <a:rPr lang="en-US" sz="2400" b="0" i="0" u="none" strike="noStrike" cap="none" dirty="0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 com </a:t>
            </a:r>
            <a:r>
              <a:rPr lang="en-US" sz="2400" b="0" i="0" u="none" strike="noStrike" cap="none" dirty="0" err="1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superfície</a:t>
            </a:r>
            <a:r>
              <a:rPr lang="en-US" sz="2400" b="0" i="0" u="none" strike="noStrike" cap="none" dirty="0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 total de </a:t>
            </a:r>
            <a:r>
              <a:rPr lang="en-US" sz="2400" b="0" i="0" u="none" strike="noStrike" cap="none" dirty="0" err="1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até</a:t>
            </a:r>
            <a:r>
              <a:rPr lang="en-US" sz="2400" b="0" i="0" u="none" strike="noStrike" cap="none" dirty="0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 2 ha </a:t>
            </a:r>
            <a:r>
              <a:rPr lang="en-US" sz="2400" b="0" i="0" u="none" strike="noStrike" cap="none" dirty="0" err="1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r>
              <a:rPr lang="en-US" sz="2400" b="0" i="0" u="none" strike="noStrike" cap="none" dirty="0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ocupa</a:t>
            </a:r>
            <a:r>
              <a:rPr lang="en-US" sz="2400" b="0" i="0" u="none" strike="noStrike" cap="none" dirty="0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até</a:t>
            </a:r>
            <a:r>
              <a:rPr lang="en-US" sz="2400" b="0" i="0" u="none" strike="noStrike" cap="none" dirty="0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 500m³ de </a:t>
            </a:r>
            <a:r>
              <a:rPr lang="en-US" sz="2400" b="0" i="0" u="none" strike="noStrike" cap="none" dirty="0" err="1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água</a:t>
            </a:r>
            <a:r>
              <a:rPr lang="en-US" sz="2400" b="0" i="0" u="none" strike="noStrike" cap="none" dirty="0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2400" b="0" i="0" u="none" strike="noStrike" cap="none" dirty="0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tanques</a:t>
            </a:r>
            <a:r>
              <a:rPr lang="en-US" sz="2400" b="0" i="0" u="none" strike="noStrike" cap="none" dirty="0">
                <a:solidFill>
                  <a:srgbClr val="2B593E"/>
                </a:solidFill>
                <a:latin typeface="Arial"/>
                <a:ea typeface="Arial"/>
                <a:cs typeface="Arial"/>
                <a:sym typeface="Arial"/>
              </a:rPr>
              <a:t>-rede (Lei 11.326 de 24.07.2006)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4E8B944-2EE4-59F4-864B-F6586E3B4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3175" y="2108191"/>
            <a:ext cx="7710343" cy="417991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>
          <a:extLst>
            <a:ext uri="{FF2B5EF4-FFF2-40B4-BE49-F238E27FC236}">
              <a16:creationId xmlns:a16="http://schemas.microsoft.com/office/drawing/2014/main" id="{7F177E35-6814-8C16-5AF1-DF47CA870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>
            <a:extLst>
              <a:ext uri="{FF2B5EF4-FFF2-40B4-BE49-F238E27FC236}">
                <a16:creationId xmlns:a16="http://schemas.microsoft.com/office/drawing/2014/main" id="{4FFDC19F-239E-6051-36E5-B9DFAC261F69}"/>
              </a:ext>
            </a:extLst>
          </p:cNvPr>
          <p:cNvSpPr/>
          <p:nvPr/>
        </p:nvSpPr>
        <p:spPr>
          <a:xfrm>
            <a:off x="11250" y="936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06" name="Google Shape;306;p8">
            <a:extLst>
              <a:ext uri="{FF2B5EF4-FFF2-40B4-BE49-F238E27FC236}">
                <a16:creationId xmlns:a16="http://schemas.microsoft.com/office/drawing/2014/main" id="{A319712B-6C42-6725-D4A4-4462EA86ADF1}"/>
              </a:ext>
            </a:extLst>
          </p:cNvPr>
          <p:cNvSpPr/>
          <p:nvPr/>
        </p:nvSpPr>
        <p:spPr>
          <a:xfrm>
            <a:off x="-7328597" y="-6578222"/>
            <a:ext cx="573214" cy="199644"/>
          </a:xfrm>
          <a:custGeom>
            <a:avLst/>
            <a:gdLst/>
            <a:ahLst/>
            <a:cxnLst/>
            <a:rect l="l" t="t" r="r" b="b"/>
            <a:pathLst>
              <a:path w="764286" h="266192" extrusionOk="0">
                <a:moveTo>
                  <a:pt x="764286" y="48768"/>
                </a:moveTo>
                <a:lnTo>
                  <a:pt x="14224" y="266192"/>
                </a:lnTo>
                <a:lnTo>
                  <a:pt x="0" y="217424"/>
                </a:lnTo>
                <a:lnTo>
                  <a:pt x="75018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07" name="Google Shape;307;p8">
            <a:extLst>
              <a:ext uri="{FF2B5EF4-FFF2-40B4-BE49-F238E27FC236}">
                <a16:creationId xmlns:a16="http://schemas.microsoft.com/office/drawing/2014/main" id="{64E3BEA9-A7FC-B184-6E71-4C58E8096E3D}"/>
              </a:ext>
            </a:extLst>
          </p:cNvPr>
          <p:cNvSpPr/>
          <p:nvPr/>
        </p:nvSpPr>
        <p:spPr>
          <a:xfrm>
            <a:off x="-1067933" y="-5663581"/>
            <a:ext cx="650843" cy="646176"/>
          </a:xfrm>
          <a:custGeom>
            <a:avLst/>
            <a:gdLst/>
            <a:ahLst/>
            <a:cxnLst/>
            <a:rect l="l" t="t" r="r" b="b"/>
            <a:pathLst>
              <a:path w="867791" h="861568" extrusionOk="0">
                <a:moveTo>
                  <a:pt x="867791" y="36068"/>
                </a:moveTo>
                <a:lnTo>
                  <a:pt x="35814" y="861568"/>
                </a:lnTo>
                <a:lnTo>
                  <a:pt x="0" y="825500"/>
                </a:lnTo>
                <a:lnTo>
                  <a:pt x="83197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10" name="Google Shape;310;p8">
            <a:extLst>
              <a:ext uri="{FF2B5EF4-FFF2-40B4-BE49-F238E27FC236}">
                <a16:creationId xmlns:a16="http://schemas.microsoft.com/office/drawing/2014/main" id="{9469B01C-E1D9-6E29-8FE3-E68E923759BA}"/>
              </a:ext>
            </a:extLst>
          </p:cNvPr>
          <p:cNvSpPr txBox="1"/>
          <p:nvPr/>
        </p:nvSpPr>
        <p:spPr>
          <a:xfrm>
            <a:off x="2016127" y="248516"/>
            <a:ext cx="146550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E16D87A-7163-7552-F6DD-08DBE7813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135" y="317298"/>
            <a:ext cx="8919144" cy="942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25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" name="TextBox 4"/>
          <p:cNvSpPr txBox="1"/>
          <p:nvPr/>
        </p:nvSpPr>
        <p:spPr>
          <a:xfrm>
            <a:off x="990600" y="2019300"/>
            <a:ext cx="16383000" cy="8079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pt-BR" sz="4800" b="1" dirty="0">
                <a:solidFill>
                  <a:srgbClr val="000000"/>
                </a:solidFill>
                <a:latin typeface="+mj-lt"/>
              </a:rPr>
              <a:t>Finalidade:</a:t>
            </a:r>
          </a:p>
          <a:p>
            <a:pPr>
              <a:lnSpc>
                <a:spcPts val="4200"/>
              </a:lnSpc>
            </a:pPr>
            <a:r>
              <a:rPr lang="pt-BR" sz="4000" dirty="0">
                <a:solidFill>
                  <a:srgbClr val="000000"/>
                </a:solidFill>
                <a:latin typeface="+mj-lt"/>
              </a:rPr>
              <a:t>Promover a consolidação, a qualificação e o crescimento do setor aquícola brasileiro.</a:t>
            </a:r>
          </a:p>
          <a:p>
            <a:pPr>
              <a:lnSpc>
                <a:spcPts val="4200"/>
              </a:lnSpc>
            </a:pPr>
            <a:endParaRPr lang="pt-BR" sz="4800" b="1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4200"/>
              </a:lnSpc>
            </a:pPr>
            <a:r>
              <a:rPr lang="pt-BR" sz="4800" b="1" dirty="0">
                <a:solidFill>
                  <a:srgbClr val="000000"/>
                </a:solidFill>
                <a:latin typeface="+mj-lt"/>
              </a:rPr>
              <a:t>Objetivos: </a:t>
            </a:r>
          </a:p>
          <a:p>
            <a:pPr>
              <a:lnSpc>
                <a:spcPts val="4200"/>
              </a:lnSpc>
            </a:pPr>
            <a:r>
              <a:rPr lang="pt-BR" sz="4000" dirty="0">
                <a:solidFill>
                  <a:srgbClr val="000000"/>
                </a:solidFill>
                <a:latin typeface="+mj-lt"/>
              </a:rPr>
              <a:t>Fortalecimento institucional da política aquícola e a desburocratização da atividade de aquicultura;</a:t>
            </a:r>
          </a:p>
          <a:p>
            <a:pPr>
              <a:lnSpc>
                <a:spcPts val="4200"/>
              </a:lnSpc>
            </a:pPr>
            <a:endParaRPr lang="pt-BR" sz="4000" b="1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4200"/>
              </a:lnSpc>
            </a:pPr>
            <a:r>
              <a:rPr lang="pt-BR" sz="4000" dirty="0">
                <a:solidFill>
                  <a:srgbClr val="000000"/>
                </a:solidFill>
                <a:latin typeface="+mj-lt"/>
              </a:rPr>
              <a:t>Estruturação, a organização e o desenvolvimento das cadeias produtivas da aquicultura;</a:t>
            </a:r>
          </a:p>
          <a:p>
            <a:pPr>
              <a:lnSpc>
                <a:spcPts val="4200"/>
              </a:lnSpc>
            </a:pPr>
            <a:endParaRPr lang="pt-BR" sz="400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4200"/>
              </a:lnSpc>
            </a:pPr>
            <a:r>
              <a:rPr lang="pt-BR" sz="4000" dirty="0">
                <a:solidFill>
                  <a:srgbClr val="000000"/>
                </a:solidFill>
                <a:latin typeface="+mj-lt"/>
              </a:rPr>
              <a:t>Inclusão socioprodutiva dos agentes envolvidos no setor;</a:t>
            </a:r>
          </a:p>
          <a:p>
            <a:pPr>
              <a:lnSpc>
                <a:spcPts val="4200"/>
              </a:lnSpc>
            </a:pPr>
            <a:r>
              <a:rPr lang="pt-BR" sz="4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pt-BR" sz="4000" dirty="0">
                <a:solidFill>
                  <a:srgbClr val="000000"/>
                </a:solidFill>
                <a:latin typeface="+mj-lt"/>
              </a:rPr>
              <a:t>Promoção do crescimento sustentável da capacidade produtiva</a:t>
            </a:r>
          </a:p>
          <a:p>
            <a:pPr>
              <a:lnSpc>
                <a:spcPts val="4200"/>
              </a:lnSpc>
            </a:pPr>
            <a:r>
              <a:rPr lang="pt-BR" sz="4000" dirty="0">
                <a:solidFill>
                  <a:srgbClr val="000000"/>
                </a:solidFill>
                <a:latin typeface="+mj-lt"/>
              </a:rPr>
              <a:t>da aquicultura.</a:t>
            </a:r>
            <a:endParaRPr lang="en-US" sz="4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Caixa de Texto 4"/>
          <p:cNvSpPr txBox="1"/>
          <p:nvPr/>
        </p:nvSpPr>
        <p:spPr>
          <a:xfrm>
            <a:off x="18549620" y="493268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altLang="en-US"/>
          </a:p>
        </p:txBody>
      </p:sp>
      <p:sp>
        <p:nvSpPr>
          <p:cNvPr id="7" name="Google Shape;372;g1f79eded43b_0_857">
            <a:extLst>
              <a:ext uri="{FF2B5EF4-FFF2-40B4-BE49-F238E27FC236}">
                <a16:creationId xmlns:a16="http://schemas.microsoft.com/office/drawing/2014/main" id="{08D585C4-5FB1-FDF0-B741-713F79E5D4CC}"/>
              </a:ext>
            </a:extLst>
          </p:cNvPr>
          <p:cNvSpPr/>
          <p:nvPr/>
        </p:nvSpPr>
        <p:spPr>
          <a:xfrm>
            <a:off x="12144513" y="33398"/>
            <a:ext cx="5686287" cy="2227147"/>
          </a:xfrm>
          <a:custGeom>
            <a:avLst/>
            <a:gdLst/>
            <a:ahLst/>
            <a:cxnLst/>
            <a:rect l="l" t="t" r="r" b="b"/>
            <a:pathLst>
              <a:path w="9338919" h="4901843" extrusionOk="0">
                <a:moveTo>
                  <a:pt x="0" y="0"/>
                </a:moveTo>
                <a:lnTo>
                  <a:pt x="9338919" y="0"/>
                </a:lnTo>
                <a:lnTo>
                  <a:pt x="9338919" y="4901843"/>
                </a:lnTo>
                <a:lnTo>
                  <a:pt x="0" y="4901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670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77B2A-9535-CC82-BA7E-2A70664A1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066511-6685-22E0-D440-28F73A0508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C4A5D8B-ED92-9F86-2B7B-45E3D746B6D6}"/>
              </a:ext>
            </a:extLst>
          </p:cNvPr>
          <p:cNvSpPr txBox="1"/>
          <p:nvPr/>
        </p:nvSpPr>
        <p:spPr>
          <a:xfrm>
            <a:off x="990600" y="2783792"/>
            <a:ext cx="16383000" cy="6468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pt-BR" sz="6600" b="1" dirty="0">
                <a:latin typeface="+mj-lt"/>
              </a:rPr>
              <a:t>I</a:t>
            </a:r>
            <a:r>
              <a:rPr lang="pt-BR" sz="6600" b="1" dirty="0">
                <a:solidFill>
                  <a:srgbClr val="000000"/>
                </a:solidFill>
                <a:latin typeface="+mj-lt"/>
              </a:rPr>
              <a:t>NSTRUMENTOS:</a:t>
            </a:r>
          </a:p>
          <a:p>
            <a:pPr>
              <a:lnSpc>
                <a:spcPts val="4200"/>
              </a:lnSpc>
            </a:pPr>
            <a:endParaRPr lang="pt-BR" sz="4800" b="1" dirty="0">
              <a:latin typeface="+mj-lt"/>
            </a:endParaRPr>
          </a:p>
          <a:p>
            <a:pPr>
              <a:lnSpc>
                <a:spcPts val="4200"/>
              </a:lnSpc>
            </a:pPr>
            <a:r>
              <a:rPr lang="pt-BR" sz="4800" b="1" dirty="0">
                <a:latin typeface="+mj-lt"/>
              </a:rPr>
              <a:t>TERMOS DE EXECUÇÃO DESCENTRALIZADA – TED</a:t>
            </a:r>
          </a:p>
          <a:p>
            <a:pPr>
              <a:lnSpc>
                <a:spcPts val="4200"/>
              </a:lnSpc>
            </a:pPr>
            <a:endParaRPr lang="pt-BR" sz="4800" b="1" dirty="0">
              <a:latin typeface="+mj-lt"/>
            </a:endParaRPr>
          </a:p>
          <a:p>
            <a:pPr>
              <a:lnSpc>
                <a:spcPts val="4200"/>
              </a:lnSpc>
            </a:pPr>
            <a:r>
              <a:rPr lang="pt-BR" sz="4800" b="1" dirty="0">
                <a:latin typeface="+mj-lt"/>
              </a:rPr>
              <a:t>CONVÊNIOS</a:t>
            </a:r>
          </a:p>
          <a:p>
            <a:pPr>
              <a:lnSpc>
                <a:spcPts val="4200"/>
              </a:lnSpc>
            </a:pPr>
            <a:endParaRPr lang="pt-BR" sz="4800" b="1" dirty="0">
              <a:latin typeface="+mj-lt"/>
            </a:endParaRPr>
          </a:p>
          <a:p>
            <a:pPr>
              <a:lnSpc>
                <a:spcPts val="4200"/>
              </a:lnSpc>
            </a:pPr>
            <a:r>
              <a:rPr lang="pt-BR" sz="4800" b="1" dirty="0">
                <a:latin typeface="+mj-lt"/>
              </a:rPr>
              <a:t>TERMOS DE FOMENTO</a:t>
            </a:r>
          </a:p>
          <a:p>
            <a:pPr>
              <a:lnSpc>
                <a:spcPts val="4200"/>
              </a:lnSpc>
            </a:pPr>
            <a:endParaRPr lang="pt-BR" sz="4800" b="1" dirty="0">
              <a:latin typeface="+mj-lt"/>
            </a:endParaRPr>
          </a:p>
          <a:p>
            <a:pPr>
              <a:lnSpc>
                <a:spcPts val="4200"/>
              </a:lnSpc>
            </a:pPr>
            <a:r>
              <a:rPr lang="pt-BR" sz="4800" b="1" dirty="0">
                <a:latin typeface="+mj-lt"/>
              </a:rPr>
              <a:t>ACORDOS DE COOPERAÇÃO TÉCNICA</a:t>
            </a:r>
          </a:p>
          <a:p>
            <a:pPr>
              <a:lnSpc>
                <a:spcPts val="4200"/>
              </a:lnSpc>
            </a:pPr>
            <a:endParaRPr lang="pt-BR" sz="4800" b="1" dirty="0">
              <a:latin typeface="+mj-lt"/>
            </a:endParaRPr>
          </a:p>
          <a:p>
            <a:pPr>
              <a:lnSpc>
                <a:spcPts val="4200"/>
              </a:lnSpc>
            </a:pPr>
            <a:r>
              <a:rPr lang="pt-BR" sz="4800" b="1" dirty="0">
                <a:latin typeface="+mj-lt"/>
              </a:rPr>
              <a:t>PROTOCOLOS DE INTENÇÃO</a:t>
            </a:r>
          </a:p>
          <a:p>
            <a:pPr>
              <a:lnSpc>
                <a:spcPts val="4200"/>
              </a:lnSpc>
            </a:pPr>
            <a:endParaRPr lang="pt-BR" sz="4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Caixa de Texto 4">
            <a:extLst>
              <a:ext uri="{FF2B5EF4-FFF2-40B4-BE49-F238E27FC236}">
                <a16:creationId xmlns:a16="http://schemas.microsoft.com/office/drawing/2014/main" id="{5BF8F993-180E-9CC0-4DD4-69945D5B65DD}"/>
              </a:ext>
            </a:extLst>
          </p:cNvPr>
          <p:cNvSpPr txBox="1"/>
          <p:nvPr/>
        </p:nvSpPr>
        <p:spPr>
          <a:xfrm>
            <a:off x="18549620" y="493268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altLang="en-US"/>
          </a:p>
        </p:txBody>
      </p:sp>
      <p:sp>
        <p:nvSpPr>
          <p:cNvPr id="7" name="Google Shape;372;g1f79eded43b_0_857">
            <a:extLst>
              <a:ext uri="{FF2B5EF4-FFF2-40B4-BE49-F238E27FC236}">
                <a16:creationId xmlns:a16="http://schemas.microsoft.com/office/drawing/2014/main" id="{4DD35C27-5BA1-F2FA-3354-3660D8FFA32E}"/>
              </a:ext>
            </a:extLst>
          </p:cNvPr>
          <p:cNvSpPr/>
          <p:nvPr/>
        </p:nvSpPr>
        <p:spPr>
          <a:xfrm>
            <a:off x="12144513" y="33398"/>
            <a:ext cx="5686287" cy="2227147"/>
          </a:xfrm>
          <a:custGeom>
            <a:avLst/>
            <a:gdLst/>
            <a:ahLst/>
            <a:cxnLst/>
            <a:rect l="l" t="t" r="r" b="b"/>
            <a:pathLst>
              <a:path w="9338919" h="4901843" extrusionOk="0">
                <a:moveTo>
                  <a:pt x="0" y="0"/>
                </a:moveTo>
                <a:lnTo>
                  <a:pt x="9338919" y="0"/>
                </a:lnTo>
                <a:lnTo>
                  <a:pt x="9338919" y="4901843"/>
                </a:lnTo>
                <a:lnTo>
                  <a:pt x="0" y="4901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453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>
              <a:lnSpc>
                <a:spcPts val="4200"/>
              </a:lnSpc>
            </a:pPr>
            <a:endParaRPr lang="pt-BR" sz="1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733800" y="951542"/>
            <a:ext cx="18268950" cy="206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endParaRPr lang="en-US" sz="6600" dirty="0">
              <a:solidFill>
                <a:srgbClr val="000000"/>
              </a:solidFill>
              <a:latin typeface="Open Sans Bold" panose="020B0806030504020204"/>
            </a:endParaRPr>
          </a:p>
          <a:p>
            <a:pPr algn="ctr">
              <a:lnSpc>
                <a:spcPts val="9100"/>
              </a:lnSpc>
            </a:pPr>
            <a:endParaRPr lang="en-US" sz="4800" dirty="0">
              <a:solidFill>
                <a:srgbClr val="000000"/>
              </a:solidFill>
              <a:latin typeface="Open Sans Bold" panose="020B0806030504020204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90600" y="2019300"/>
            <a:ext cx="16383000" cy="803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I - estímulo à regularização ambiental e fundiária;</a:t>
            </a:r>
          </a:p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II - geração e gestão de dados e informações aquícolas;</a:t>
            </a:r>
          </a:p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III - fomento das diferentes cadeias produtivas da aquicultura;</a:t>
            </a:r>
          </a:p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IV - ordenamento e desenvolvimento da aquicultura em águas da União;</a:t>
            </a:r>
          </a:p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V - estímulo à pesquisa, ao desenvolvimento e à inovação no setor da aquicultura;</a:t>
            </a:r>
          </a:p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VI - incentivo às boas práticas de sanidade aquícola, biossegurança e bem-estar animal;</a:t>
            </a:r>
          </a:p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VII - atração de investimentos públicos e privados para aquicultura e seguro aquícola;</a:t>
            </a:r>
          </a:p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VIII - promoção da comunicação e do marketing na aquicultura;</a:t>
            </a:r>
          </a:p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IX - estímulo à economia circular e à bioeconomia;</a:t>
            </a:r>
          </a:p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X - desenvolvimento e competitividade do mercado interno e externo;</a:t>
            </a:r>
          </a:p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XI - apoio às certificações como forma de agregar valor aos produtos da aquicultura;</a:t>
            </a:r>
          </a:p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XII - fortalecimento da aquicultura familiar e dos arranjos produtivos locais;</a:t>
            </a:r>
          </a:p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XIII - incentivo ao associativismo e ao cooperativismo;</a:t>
            </a:r>
          </a:p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XIV - qualificação e valorização dos recursos humanos da aquicultura; e</a:t>
            </a:r>
          </a:p>
          <a:p>
            <a:pPr>
              <a:lnSpc>
                <a:spcPts val="4200"/>
              </a:lnSpc>
            </a:pPr>
            <a:r>
              <a:rPr lang="pt-BR" sz="2800" dirty="0">
                <a:solidFill>
                  <a:srgbClr val="000000"/>
                </a:solidFill>
                <a:latin typeface="+mj-lt"/>
              </a:rPr>
              <a:t>XV - desenvolvimento da assistência técnica e extensão aquícola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Caixa de Texto 4"/>
          <p:cNvSpPr txBox="1"/>
          <p:nvPr/>
        </p:nvSpPr>
        <p:spPr>
          <a:xfrm>
            <a:off x="18549620" y="493268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alt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8C1ABFD-4913-B2C5-2ADA-2281C1B614BC}"/>
              </a:ext>
            </a:extLst>
          </p:cNvPr>
          <p:cNvSpPr txBox="1"/>
          <p:nvPr/>
        </p:nvSpPr>
        <p:spPr>
          <a:xfrm>
            <a:off x="4591050" y="721184"/>
            <a:ext cx="18268950" cy="206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8800" dirty="0" err="1">
                <a:solidFill>
                  <a:srgbClr val="000000"/>
                </a:solidFill>
                <a:latin typeface="+mj-lt"/>
              </a:rPr>
              <a:t>Ações</a:t>
            </a:r>
            <a:r>
              <a:rPr lang="en-US" sz="8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+mj-lt"/>
              </a:rPr>
              <a:t>prioritárias</a:t>
            </a:r>
            <a:endParaRPr lang="en-US" sz="5400" dirty="0">
              <a:solidFill>
                <a:srgbClr val="000000"/>
              </a:solidFill>
              <a:latin typeface="+mj-lt"/>
            </a:endParaRPr>
          </a:p>
          <a:p>
            <a:pPr algn="ctr">
              <a:lnSpc>
                <a:spcPts val="9100"/>
              </a:lnSpc>
            </a:pPr>
            <a:endParaRPr lang="en-US" sz="4800" dirty="0">
              <a:solidFill>
                <a:srgbClr val="000000"/>
              </a:solidFill>
              <a:latin typeface="Open Sans Bold" panose="020B08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909968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7" r="-455" b="-22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2288766" y="0"/>
            <a:ext cx="5999234" cy="143694"/>
          </a:xfrm>
          <a:custGeom>
            <a:avLst/>
            <a:gdLst/>
            <a:ahLst/>
            <a:cxnLst/>
            <a:rect l="l" t="t" r="r" b="b"/>
            <a:pathLst>
              <a:path w="5999234" h="143694">
                <a:moveTo>
                  <a:pt x="0" y="0"/>
                </a:moveTo>
                <a:lnTo>
                  <a:pt x="5999234" y="0"/>
                </a:lnTo>
                <a:lnTo>
                  <a:pt x="5999234" y="143694"/>
                </a:lnTo>
                <a:lnTo>
                  <a:pt x="0" y="14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548130" y="632460"/>
            <a:ext cx="14872970" cy="566674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4200"/>
              </a:lnSpc>
            </a:pPr>
            <a:r>
              <a:rPr lang="pt-BR" sz="4000" b="1" dirty="0">
                <a:solidFill>
                  <a:srgbClr val="000000"/>
                </a:solidFill>
                <a:latin typeface="+mj-lt"/>
              </a:rPr>
              <a:t>II - Geração e Gestão de Dados e Informações Aquícolas;</a:t>
            </a:r>
          </a:p>
          <a:p>
            <a:pPr>
              <a:lnSpc>
                <a:spcPts val="4200"/>
              </a:lnSpc>
            </a:pPr>
            <a:endParaRPr lang="pt-BR" altLang="en-US" sz="4400" dirty="0"/>
          </a:p>
          <a:p>
            <a:pPr>
              <a:lnSpc>
                <a:spcPts val="5880"/>
              </a:lnSpc>
            </a:pP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880"/>
              </a:lnSpc>
            </a:pP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880"/>
              </a:lnSpc>
            </a:pP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880"/>
              </a:lnSpc>
            </a:pP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88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✅ Parceria com IBGE;</a:t>
            </a:r>
          </a:p>
          <a:p>
            <a:pPr>
              <a:lnSpc>
                <a:spcPts val="588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✅ Embrapa Territorial;</a:t>
            </a:r>
          </a:p>
          <a:p>
            <a:pPr>
              <a:lnSpc>
                <a:spcPts val="588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✅ TED com Codevasf;</a:t>
            </a:r>
          </a:p>
          <a:p>
            <a:pPr>
              <a:lnSpc>
                <a:spcPts val="588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✅ ACT com Sebrae;</a:t>
            </a:r>
          </a:p>
          <a:p>
            <a:pPr>
              <a:lnSpc>
                <a:spcPts val="588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✅ Acordo de Cooperação com MDA;</a:t>
            </a:r>
          </a:p>
          <a:p>
            <a:pPr>
              <a:lnSpc>
                <a:spcPts val="5880"/>
              </a:lnSpc>
            </a:pP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880"/>
              </a:lnSpc>
            </a:pP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880"/>
              </a:lnSpc>
            </a:pP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880"/>
              </a:lnSpc>
            </a:pP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880"/>
              </a:lnSpc>
            </a:pP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880"/>
              </a:lnSpc>
            </a:pP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880"/>
              </a:lnSpc>
            </a:pPr>
            <a:endParaRPr lang="pt-BR" alt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17"/>
          <p:cNvSpPr/>
          <p:nvPr/>
        </p:nvSpPr>
        <p:spPr>
          <a:xfrm flipV="1">
            <a:off x="3494982" y="1426430"/>
            <a:ext cx="11260066" cy="19050"/>
          </a:xfrm>
          <a:prstGeom prst="line">
            <a:avLst/>
          </a:prstGeom>
          <a:ln w="9525" cap="flat">
            <a:solidFill>
              <a:srgbClr val="C8CE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27AC040-43C1-6CC5-1A5B-8AE8C1921F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71" r="5543"/>
          <a:stretch>
            <a:fillRect/>
          </a:stretch>
        </p:blipFill>
        <p:spPr>
          <a:xfrm>
            <a:off x="13243560" y="4027272"/>
            <a:ext cx="1480185" cy="1420495"/>
          </a:xfrm>
          <a:prstGeom prst="round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3C9AD59-457C-E3E1-3D6A-E55713E63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1760" y="7392772"/>
            <a:ext cx="1303020" cy="75501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E7F9D7B-127B-9B91-073C-D46819840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7360" y="7301967"/>
            <a:ext cx="840105" cy="82359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3874ADD-80C6-23F0-D95F-91674B63EF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38960" y="8203667"/>
            <a:ext cx="1605280" cy="35750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83308A8-9352-B291-C7F8-90471BC9E5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53360" y="7308952"/>
            <a:ext cx="1607820" cy="81915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651ACD1-0BFC-5F0A-76BF-249CD1EA9C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97205" y="8167472"/>
            <a:ext cx="1256030" cy="41021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841410B-83F6-1808-BEA9-7B99299499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53560" y="7427062"/>
            <a:ext cx="936625" cy="59055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5CA4F95-AAA9-5C3B-0385-84154B1D1D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19960" y="4025367"/>
            <a:ext cx="1449070" cy="1384935"/>
          </a:xfrm>
          <a:prstGeom prst="round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9B83BFC-5FA2-7D20-51DD-964AA03EE2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43560" y="5464277"/>
            <a:ext cx="4726305" cy="1852930"/>
          </a:xfrm>
          <a:prstGeom prst="round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5BCEA2B-699F-2C19-C72B-A75AA3047720}"/>
              </a:ext>
            </a:extLst>
          </p:cNvPr>
          <p:cNvPicPr/>
          <p:nvPr/>
        </p:nvPicPr>
        <p:blipFill>
          <a:blip r:embed="rId13">
            <a:grayscl/>
          </a:blip>
          <a:stretch>
            <a:fillRect/>
          </a:stretch>
        </p:blipFill>
        <p:spPr>
          <a:xfrm>
            <a:off x="8188571" y="2077940"/>
            <a:ext cx="4100195" cy="4070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055CBB2F-FD62-9C46-BE89-9D799BFBB2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20160" y="4025367"/>
            <a:ext cx="1493520" cy="1449070"/>
          </a:xfrm>
          <a:prstGeom prst="round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47866F05-FD66-7F7E-2B7D-C95AC1DAC4E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50621" y="1638300"/>
            <a:ext cx="4725670" cy="2835910"/>
          </a:xfrm>
          <a:prstGeom prst="round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D3245F7-EAE7-2823-BBAC-317B182C49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43560" y="1139292"/>
            <a:ext cx="4725670" cy="28359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8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20" name="Imagem 119"/>
          <p:cNvPicPr/>
          <p:nvPr/>
        </p:nvPicPr>
        <p:blipFill>
          <a:blip r:embed="rId3"/>
          <a:srcRect t="22379" r="41813" b="5983"/>
          <a:stretch>
            <a:fillRect/>
          </a:stretch>
        </p:blipFill>
        <p:spPr>
          <a:xfrm>
            <a:off x="6963728" y="4306253"/>
            <a:ext cx="2678430" cy="172021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19" name="Espaço Reservado para Conteúdo 118"/>
          <p:cNvPicPr>
            <a:picLocks noGrp="1"/>
          </p:cNvPicPr>
          <p:nvPr>
            <p:ph idx="1"/>
          </p:nvPr>
        </p:nvPicPr>
        <p:blipFill>
          <a:blip r:embed="rId4"/>
          <a:srcRect t="25679" r="13601"/>
          <a:stretch>
            <a:fillRect/>
          </a:stretch>
        </p:blipFill>
        <p:spPr>
          <a:xfrm>
            <a:off x="6933248" y="2417445"/>
            <a:ext cx="2703195" cy="172021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18" name="Imagem 117"/>
          <p:cNvPicPr/>
          <p:nvPr/>
        </p:nvPicPr>
        <p:blipFill>
          <a:blip r:embed="rId5"/>
          <a:srcRect t="23535" r="20110" b="9364"/>
          <a:stretch>
            <a:fillRect/>
          </a:stretch>
        </p:blipFill>
        <p:spPr>
          <a:xfrm>
            <a:off x="1022985" y="6411278"/>
            <a:ext cx="2727008" cy="1734503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17" name="Imagem 116"/>
          <p:cNvPicPr/>
          <p:nvPr/>
        </p:nvPicPr>
        <p:blipFill>
          <a:blip r:embed="rId6"/>
          <a:srcRect l="9111" t="6791" r="4969" b="19757"/>
          <a:stretch>
            <a:fillRect/>
          </a:stretch>
        </p:blipFill>
        <p:spPr>
          <a:xfrm>
            <a:off x="1059180" y="4276725"/>
            <a:ext cx="2674620" cy="175450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16" name="Imagem 115"/>
          <p:cNvPicPr/>
          <p:nvPr/>
        </p:nvPicPr>
        <p:blipFill>
          <a:blip r:embed="rId7"/>
          <a:srcRect l="20155" t="3063" r="24670" b="21068"/>
          <a:stretch>
            <a:fillRect/>
          </a:stretch>
        </p:blipFill>
        <p:spPr>
          <a:xfrm>
            <a:off x="1073468" y="2409825"/>
            <a:ext cx="2641283" cy="170497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5" name="Retângulo de cantos arredondados 4"/>
          <p:cNvSpPr/>
          <p:nvPr/>
        </p:nvSpPr>
        <p:spPr>
          <a:xfrm>
            <a:off x="12357100" y="6299200"/>
            <a:ext cx="5660390" cy="20948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3" name="Text Box 2"/>
          <p:cNvSpPr txBox="1"/>
          <p:nvPr/>
        </p:nvSpPr>
        <p:spPr>
          <a:xfrm>
            <a:off x="3604260" y="2730818"/>
            <a:ext cx="2462213" cy="1076325"/>
          </a:xfrm>
          <a:prstGeom prst="rect">
            <a:avLst/>
          </a:prstGeom>
          <a:solidFill>
            <a:srgbClr val="E6C29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altLang="en-US" sz="3200"/>
              <a:t>Construção Civil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606165" y="4753928"/>
            <a:ext cx="2478405" cy="583565"/>
          </a:xfrm>
          <a:prstGeom prst="rect">
            <a:avLst/>
          </a:prstGeom>
          <a:solidFill>
            <a:srgbClr val="E6C29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altLang="en-US" sz="3200"/>
              <a:t>Serviços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608070" y="6734175"/>
            <a:ext cx="2446020" cy="1076325"/>
          </a:xfrm>
          <a:prstGeom prst="rect">
            <a:avLst/>
          </a:prstGeom>
          <a:solidFill>
            <a:srgbClr val="E6C29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altLang="en-US" sz="3200"/>
              <a:t>Atividades Petrolíferas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430703" y="3020378"/>
            <a:ext cx="1958340" cy="583565"/>
          </a:xfrm>
          <a:prstGeom prst="rect">
            <a:avLst/>
          </a:prstGeom>
          <a:solidFill>
            <a:srgbClr val="E6C29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altLang="en-US" sz="3200"/>
              <a:t>Mineração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415463" y="4812983"/>
            <a:ext cx="1960245" cy="583565"/>
          </a:xfrm>
          <a:prstGeom prst="rect">
            <a:avLst/>
          </a:prstGeom>
          <a:solidFill>
            <a:srgbClr val="E6C29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altLang="en-US" sz="3200"/>
              <a:t> Indústria</a:t>
            </a:r>
          </a:p>
        </p:txBody>
      </p:sp>
      <p:pic>
        <p:nvPicPr>
          <p:cNvPr id="121" name="Imagem 120"/>
          <p:cNvPicPr/>
          <p:nvPr/>
        </p:nvPicPr>
        <p:blipFill>
          <a:blip r:embed="rId8"/>
          <a:srcRect t="15714" r="10075"/>
          <a:stretch>
            <a:fillRect/>
          </a:stretch>
        </p:blipFill>
        <p:spPr>
          <a:xfrm>
            <a:off x="6976110" y="6393180"/>
            <a:ext cx="2665095" cy="1736408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6" name="Text Box 15"/>
          <p:cNvSpPr txBox="1"/>
          <p:nvPr/>
        </p:nvSpPr>
        <p:spPr>
          <a:xfrm>
            <a:off x="9432608" y="6712268"/>
            <a:ext cx="1926908" cy="1076325"/>
          </a:xfrm>
          <a:prstGeom prst="rect">
            <a:avLst/>
          </a:prstGeom>
          <a:solidFill>
            <a:srgbClr val="E6C29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altLang="en-US" sz="3200"/>
              <a:t>Obras Públicas</a:t>
            </a:r>
          </a:p>
        </p:txBody>
      </p:sp>
      <p:pic>
        <p:nvPicPr>
          <p:cNvPr id="122" name="Imagem 121"/>
          <p:cNvPicPr/>
          <p:nvPr/>
        </p:nvPicPr>
        <p:blipFill>
          <a:blip r:embed="rId9"/>
          <a:srcRect t="5443" r="6570"/>
          <a:stretch>
            <a:fillRect/>
          </a:stretch>
        </p:blipFill>
        <p:spPr>
          <a:xfrm>
            <a:off x="12560618" y="2393633"/>
            <a:ext cx="2667953" cy="1721168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5" name="Text Box 14"/>
          <p:cNvSpPr txBox="1"/>
          <p:nvPr/>
        </p:nvSpPr>
        <p:spPr>
          <a:xfrm>
            <a:off x="15046643" y="2697480"/>
            <a:ext cx="1971675" cy="1076325"/>
          </a:xfrm>
          <a:prstGeom prst="rect">
            <a:avLst/>
          </a:prstGeom>
          <a:solidFill>
            <a:srgbClr val="E6C29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altLang="en-US" sz="3200"/>
              <a:t>Parques Eólicos</a:t>
            </a:r>
          </a:p>
        </p:txBody>
      </p:sp>
      <p:pic>
        <p:nvPicPr>
          <p:cNvPr id="123" name="Imagem 122"/>
          <p:cNvPicPr/>
          <p:nvPr/>
        </p:nvPicPr>
        <p:blipFill>
          <a:blip r:embed="rId10"/>
          <a:stretch>
            <a:fillRect/>
          </a:stretch>
        </p:blipFill>
        <p:spPr>
          <a:xfrm>
            <a:off x="12545378" y="4280535"/>
            <a:ext cx="2704148" cy="172402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7" name="Text Box 16"/>
          <p:cNvSpPr txBox="1"/>
          <p:nvPr/>
        </p:nvSpPr>
        <p:spPr>
          <a:xfrm>
            <a:off x="15022830" y="4785360"/>
            <a:ext cx="2649855" cy="583565"/>
          </a:xfrm>
          <a:prstGeom prst="rect">
            <a:avLst/>
          </a:prstGeom>
          <a:solidFill>
            <a:srgbClr val="E6C29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altLang="en-US" sz="3200"/>
              <a:t> Agropecuária </a:t>
            </a:r>
          </a:p>
        </p:txBody>
      </p:sp>
      <p:pic>
        <p:nvPicPr>
          <p:cNvPr id="124" name="Imagem 123"/>
          <p:cNvPicPr/>
          <p:nvPr/>
        </p:nvPicPr>
        <p:blipFill>
          <a:blip r:embed="rId11"/>
          <a:srcRect l="9028" t="16639" r="6528"/>
          <a:stretch>
            <a:fillRect/>
          </a:stretch>
        </p:blipFill>
        <p:spPr>
          <a:xfrm>
            <a:off x="12554903" y="6418898"/>
            <a:ext cx="2688908" cy="169354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2" name="Text Box 11"/>
          <p:cNvSpPr txBox="1"/>
          <p:nvPr/>
        </p:nvSpPr>
        <p:spPr>
          <a:xfrm>
            <a:off x="15086965" y="6877050"/>
            <a:ext cx="2482850" cy="583565"/>
          </a:xfrm>
          <a:prstGeom prst="rect">
            <a:avLst/>
          </a:prstGeom>
          <a:solidFill>
            <a:srgbClr val="E6C29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altLang="en-US" sz="3200" b="1"/>
              <a:t> Aquicultura </a:t>
            </a:r>
          </a:p>
        </p:txBody>
      </p:sp>
      <p:sp>
        <p:nvSpPr>
          <p:cNvPr id="6" name="Caixa de Texto 5"/>
          <p:cNvSpPr txBox="1"/>
          <p:nvPr/>
        </p:nvSpPr>
        <p:spPr>
          <a:xfrm>
            <a:off x="762001" y="419100"/>
            <a:ext cx="17255490" cy="7765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pt-BR" sz="400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sym typeface="+mn-ea"/>
              </a:rPr>
              <a:t>I – ESTÍMULO À REGULARIZAÇÃO AMBIENTAL E FUNDIÁRIA</a:t>
            </a:r>
          </a:p>
        </p:txBody>
      </p:sp>
      <p:sp>
        <p:nvSpPr>
          <p:cNvPr id="4" name="AutoShape 17"/>
          <p:cNvSpPr/>
          <p:nvPr/>
        </p:nvSpPr>
        <p:spPr>
          <a:xfrm flipV="1">
            <a:off x="3266382" y="1274030"/>
            <a:ext cx="11260066" cy="19050"/>
          </a:xfrm>
          <a:prstGeom prst="line">
            <a:avLst/>
          </a:prstGeom>
          <a:ln w="9525" cap="flat">
            <a:solidFill>
              <a:srgbClr val="C8CE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29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Caixa de Texto 5"/>
          <p:cNvSpPr txBox="1"/>
          <p:nvPr/>
        </p:nvSpPr>
        <p:spPr>
          <a:xfrm>
            <a:off x="3122295" y="419100"/>
            <a:ext cx="11389995" cy="16055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pt-BR" sz="400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sym typeface="+mn-ea"/>
              </a:rPr>
              <a:t>INTERIORIZAÇÃO DA CARCINICULTURA</a:t>
            </a:r>
          </a:p>
          <a:p>
            <a:pPr algn="ctr">
              <a:lnSpc>
                <a:spcPts val="5880"/>
              </a:lnSpc>
            </a:pPr>
            <a:endParaRPr lang="pt-BR" sz="4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MS PGothic" panose="020B0600070205080204" pitchFamily="34" charset="-128"/>
              <a:sym typeface="+mn-ea"/>
            </a:endParaRPr>
          </a:p>
        </p:txBody>
      </p:sp>
      <p:sp>
        <p:nvSpPr>
          <p:cNvPr id="4" name="AutoShape 17"/>
          <p:cNvSpPr/>
          <p:nvPr/>
        </p:nvSpPr>
        <p:spPr>
          <a:xfrm flipV="1">
            <a:off x="3266382" y="1274030"/>
            <a:ext cx="11260066" cy="19050"/>
          </a:xfrm>
          <a:prstGeom prst="line">
            <a:avLst/>
          </a:prstGeom>
          <a:ln w="9525" cap="flat">
            <a:solidFill>
              <a:srgbClr val="C8CE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5" name="TextBox 4"/>
          <p:cNvSpPr txBox="1"/>
          <p:nvPr/>
        </p:nvSpPr>
        <p:spPr>
          <a:xfrm>
            <a:off x="990600" y="1967048"/>
            <a:ext cx="163830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pt-BR" sz="4000" b="1" dirty="0">
                <a:latin typeface="+mj-lt"/>
              </a:rPr>
              <a:t>Compromisso firmado na última FENACAM</a:t>
            </a:r>
          </a:p>
          <a:p>
            <a:pPr>
              <a:lnSpc>
                <a:spcPts val="4200"/>
              </a:lnSpc>
            </a:pPr>
            <a:endParaRPr lang="pt-BR" sz="4000" b="1" dirty="0">
              <a:latin typeface="+mj-lt"/>
            </a:endParaRPr>
          </a:p>
          <a:p>
            <a:pPr>
              <a:lnSpc>
                <a:spcPts val="4200"/>
              </a:lnSpc>
            </a:pPr>
            <a:r>
              <a:rPr lang="pt-BR" sz="4000" dirty="0">
                <a:latin typeface="+mj-lt"/>
              </a:rPr>
              <a:t> Articulação do Governo Federal e Governos Estaduais</a:t>
            </a:r>
          </a:p>
          <a:p>
            <a:pPr>
              <a:lnSpc>
                <a:spcPts val="4200"/>
              </a:lnSpc>
            </a:pPr>
            <a:endParaRPr lang="pt-BR" sz="4000" dirty="0">
              <a:latin typeface="+mj-lt"/>
            </a:endParaRPr>
          </a:p>
          <a:p>
            <a:pPr>
              <a:lnSpc>
                <a:spcPts val="4200"/>
              </a:lnSpc>
            </a:pPr>
            <a:r>
              <a:rPr lang="pt-BR" sz="4000" dirty="0">
                <a:latin typeface="+mj-lt"/>
              </a:rPr>
              <a:t> Desburocratização e elaboração de novos atos normativos</a:t>
            </a:r>
          </a:p>
          <a:p>
            <a:pPr>
              <a:lnSpc>
                <a:spcPts val="4200"/>
              </a:lnSpc>
            </a:pPr>
            <a:endParaRPr lang="pt-BR" sz="4000" dirty="0">
              <a:latin typeface="+mj-lt"/>
            </a:endParaRPr>
          </a:p>
          <a:p>
            <a:pPr>
              <a:lnSpc>
                <a:spcPts val="4200"/>
              </a:lnSpc>
            </a:pPr>
            <a:r>
              <a:rPr lang="pt-BR" sz="4000" dirty="0">
                <a:latin typeface="+mj-lt"/>
              </a:rPr>
              <a:t> RGP – Etapa única e simplificada</a:t>
            </a:r>
          </a:p>
          <a:p>
            <a:pPr>
              <a:lnSpc>
                <a:spcPts val="4200"/>
              </a:lnSpc>
            </a:pPr>
            <a:endParaRPr lang="pt-BR" sz="4000" dirty="0">
              <a:latin typeface="+mj-lt"/>
            </a:endParaRPr>
          </a:p>
          <a:p>
            <a:pPr>
              <a:lnSpc>
                <a:spcPts val="4200"/>
              </a:lnSpc>
            </a:pPr>
            <a:r>
              <a:rPr lang="pt-BR" sz="4000" dirty="0">
                <a:latin typeface="+mj-lt"/>
              </a:rPr>
              <a:t> Simplificação da licença ambiental no RN</a:t>
            </a:r>
          </a:p>
          <a:p>
            <a:pPr>
              <a:lnSpc>
                <a:spcPts val="4200"/>
              </a:lnSpc>
            </a:pPr>
            <a:endParaRPr lang="pt-BR" sz="4000" dirty="0">
              <a:latin typeface="+mj-lt"/>
            </a:endParaRPr>
          </a:p>
          <a:p>
            <a:pPr>
              <a:lnSpc>
                <a:spcPts val="4200"/>
              </a:lnSpc>
            </a:pPr>
            <a:r>
              <a:rPr lang="pt-BR" sz="4000" dirty="0">
                <a:latin typeface="+mj-lt"/>
              </a:rPr>
              <a:t> Articulação com outros estados para simplificar à </a:t>
            </a:r>
            <a:r>
              <a:rPr lang="pt-BR" sz="4000" dirty="0" err="1">
                <a:latin typeface="+mj-lt"/>
              </a:rPr>
              <a:t>nivel</a:t>
            </a:r>
            <a:r>
              <a:rPr lang="pt-BR" sz="4000" dirty="0">
                <a:latin typeface="+mj-lt"/>
              </a:rPr>
              <a:t> nacional (ACT ABEMA e ANAMMA)</a:t>
            </a:r>
          </a:p>
        </p:txBody>
      </p:sp>
    </p:spTree>
    <p:extLst>
      <p:ext uri="{BB962C8B-B14F-4D97-AF65-F5344CB8AC3E}">
        <p14:creationId xmlns:p14="http://schemas.microsoft.com/office/powerpoint/2010/main" val="4057348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f79eded43b_0_9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95" name="Google Shape;95;g1f79eded43b_0_90"/>
          <p:cNvSpPr/>
          <p:nvPr/>
        </p:nvSpPr>
        <p:spPr>
          <a:xfrm>
            <a:off x="6019800" y="800100"/>
            <a:ext cx="6414000" cy="756900"/>
          </a:xfrm>
          <a:prstGeom prst="roundRect">
            <a:avLst>
              <a:gd name="adj" fmla="val 16667"/>
            </a:avLst>
          </a:prstGeom>
          <a:solidFill>
            <a:srgbClr val="D995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g1f79eded43b_0_90"/>
          <p:cNvPicPr preferRelativeResize="0"/>
          <p:nvPr/>
        </p:nvPicPr>
        <p:blipFill rotWithShape="1">
          <a:blip r:embed="rId4">
            <a:alphaModFix/>
          </a:blip>
          <a:srcRect t="14251"/>
          <a:stretch/>
        </p:blipFill>
        <p:spPr>
          <a:xfrm>
            <a:off x="1292225" y="2095500"/>
            <a:ext cx="14238600" cy="636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1f79eded43b_0_90" descr="e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7400" y="419100"/>
            <a:ext cx="1469390" cy="147256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1f79eded43b_0_90"/>
          <p:cNvSpPr txBox="1"/>
          <p:nvPr/>
        </p:nvSpPr>
        <p:spPr>
          <a:xfrm>
            <a:off x="7511415" y="813435"/>
            <a:ext cx="4520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Linha do tempo</a:t>
            </a:r>
            <a:endParaRPr sz="4800" b="1">
              <a:solidFill>
                <a:schemeClr val="lt1"/>
              </a:solidFill>
              <a:latin typeface="Carlito"/>
              <a:ea typeface="Carlito"/>
              <a:cs typeface="Carlito"/>
              <a:sym typeface="Carli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5"/>
          <p:cNvSpPr/>
          <p:nvPr/>
        </p:nvSpPr>
        <p:spPr>
          <a:xfrm>
            <a:off x="-10417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80" name="Google Shape;380;p15"/>
          <p:cNvSpPr/>
          <p:nvPr/>
        </p:nvSpPr>
        <p:spPr>
          <a:xfrm>
            <a:off x="3569110" y="4917047"/>
            <a:ext cx="5427406" cy="4772643"/>
          </a:xfrm>
          <a:custGeom>
            <a:avLst/>
            <a:gdLst/>
            <a:ahLst/>
            <a:cxnLst/>
            <a:rect l="l" t="t" r="r" b="b"/>
            <a:pathLst>
              <a:path w="3835585" h="3736569" extrusionOk="0">
                <a:moveTo>
                  <a:pt x="0" y="0"/>
                </a:moveTo>
                <a:lnTo>
                  <a:pt x="3835585" y="0"/>
                </a:lnTo>
                <a:lnTo>
                  <a:pt x="3835585" y="3736569"/>
                </a:lnTo>
                <a:lnTo>
                  <a:pt x="0" y="3736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D93EB88-6B95-7519-D3A8-F150B6A4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3807" y="811157"/>
            <a:ext cx="5708837" cy="7757651"/>
          </a:xfrm>
          <a:prstGeom prst="rect">
            <a:avLst/>
          </a:prstGeom>
        </p:spPr>
      </p:pic>
      <p:sp>
        <p:nvSpPr>
          <p:cNvPr id="4" name="Google Shape;325;p4">
            <a:extLst>
              <a:ext uri="{FF2B5EF4-FFF2-40B4-BE49-F238E27FC236}">
                <a16:creationId xmlns:a16="http://schemas.microsoft.com/office/drawing/2014/main" id="{74586633-CC0E-9ABF-DDDC-BFE822E5867E}"/>
              </a:ext>
            </a:extLst>
          </p:cNvPr>
          <p:cNvSpPr txBox="1"/>
          <p:nvPr/>
        </p:nvSpPr>
        <p:spPr>
          <a:xfrm>
            <a:off x="679542" y="1898858"/>
            <a:ext cx="10352252" cy="2179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4000"/>
              <a:buFont typeface="Arial"/>
              <a:buNone/>
            </a:pPr>
            <a:r>
              <a:rPr lang="en-US" sz="4800" b="1" dirty="0">
                <a:solidFill>
                  <a:schemeClr val="dk1"/>
                </a:solidFill>
              </a:rPr>
              <a:t>Total de </a:t>
            </a:r>
            <a:r>
              <a:rPr lang="en-US" sz="4800" b="1" dirty="0" err="1">
                <a:solidFill>
                  <a:schemeClr val="dk1"/>
                </a:solidFill>
              </a:rPr>
              <a:t>alunos</a:t>
            </a:r>
            <a:r>
              <a:rPr lang="en-US" sz="4800" b="1" dirty="0">
                <a:solidFill>
                  <a:schemeClr val="dk1"/>
                </a:solidFill>
              </a:rPr>
              <a:t> </a:t>
            </a:r>
            <a:r>
              <a:rPr lang="en-US" sz="4800" b="1" dirty="0" err="1">
                <a:solidFill>
                  <a:schemeClr val="dk1"/>
                </a:solidFill>
              </a:rPr>
              <a:t>inscritos</a:t>
            </a:r>
            <a:r>
              <a:rPr lang="en-US" sz="4800" b="1" dirty="0">
                <a:solidFill>
                  <a:schemeClr val="dk1"/>
                </a:solidFill>
              </a:rPr>
              <a:t>: 4076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4000"/>
              <a:buFont typeface="Arial"/>
              <a:buNone/>
            </a:pPr>
            <a:r>
              <a:rPr lang="en-US" sz="4800" b="1" dirty="0">
                <a:solidFill>
                  <a:schemeClr val="dk1"/>
                </a:solidFill>
              </a:rPr>
              <a:t>Total de </a:t>
            </a:r>
            <a:r>
              <a:rPr lang="en-US" sz="4800" b="1" dirty="0" err="1">
                <a:solidFill>
                  <a:schemeClr val="dk1"/>
                </a:solidFill>
              </a:rPr>
              <a:t>formados</a:t>
            </a:r>
            <a:r>
              <a:rPr lang="en-US" sz="4800" b="1" dirty="0">
                <a:solidFill>
                  <a:schemeClr val="dk1"/>
                </a:solidFill>
              </a:rPr>
              <a:t>: 306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4000"/>
              <a:buFont typeface="Arial"/>
              <a:buNone/>
            </a:pPr>
            <a:endParaRPr lang="en-US" sz="4800" b="1" dirty="0">
              <a:solidFill>
                <a:schemeClr val="dk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4C229F0-3ABC-C68F-7B79-496767037835}"/>
              </a:ext>
            </a:extLst>
          </p:cNvPr>
          <p:cNvSpPr txBox="1"/>
          <p:nvPr/>
        </p:nvSpPr>
        <p:spPr>
          <a:xfrm>
            <a:off x="679542" y="204614"/>
            <a:ext cx="14455063" cy="672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pt-BR" sz="3600" dirty="0"/>
              <a:t>XIII – Capacitação, qualificação e valorização dos recursos humanos; </a:t>
            </a:r>
            <a:endParaRPr lang="pt-BR" sz="3600" noProof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5280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7" r="-455" b="-227"/>
            </a:stretch>
          </a:blipFill>
        </p:spPr>
        <p:txBody>
          <a:bodyPr/>
          <a:lstStyle/>
          <a:p>
            <a:pPr marL="1680845" lvl="4" indent="0" algn="just">
              <a:lnSpc>
                <a:spcPts val="3440"/>
              </a:lnSpc>
              <a:buFont typeface="Arial" panose="020B0604020202020204"/>
              <a:buNone/>
            </a:pPr>
            <a:endParaRPr lang="pt-BR" altLang="en-US"/>
          </a:p>
        </p:txBody>
      </p:sp>
      <p:sp>
        <p:nvSpPr>
          <p:cNvPr id="3" name="Freeform 3"/>
          <p:cNvSpPr/>
          <p:nvPr/>
        </p:nvSpPr>
        <p:spPr>
          <a:xfrm>
            <a:off x="12288766" y="0"/>
            <a:ext cx="5999234" cy="143694"/>
          </a:xfrm>
          <a:custGeom>
            <a:avLst/>
            <a:gdLst/>
            <a:ahLst/>
            <a:cxnLst/>
            <a:rect l="l" t="t" r="r" b="b"/>
            <a:pathLst>
              <a:path w="5999234" h="143694">
                <a:moveTo>
                  <a:pt x="0" y="0"/>
                </a:moveTo>
                <a:lnTo>
                  <a:pt x="5999234" y="0"/>
                </a:lnTo>
                <a:lnTo>
                  <a:pt x="5999234" y="143694"/>
                </a:lnTo>
                <a:lnTo>
                  <a:pt x="0" y="14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570355" y="204470"/>
            <a:ext cx="15598775" cy="753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pt-BR" sz="360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PRONATEC: Programa Nacional de Acesso ao ensino Técnico e emprego</a:t>
            </a:r>
          </a:p>
        </p:txBody>
      </p:sp>
      <p:pic>
        <p:nvPicPr>
          <p:cNvPr id="5" name="Imagem 4" descr="aula de campo ielmo marinho_07"/>
          <p:cNvPicPr>
            <a:picLocks noChangeAspect="1"/>
          </p:cNvPicPr>
          <p:nvPr/>
        </p:nvPicPr>
        <p:blipFill>
          <a:blip r:embed="rId4"/>
          <a:srcRect r="16571"/>
          <a:stretch>
            <a:fillRect/>
          </a:stretch>
        </p:blipFill>
        <p:spPr>
          <a:xfrm>
            <a:off x="1295400" y="1638300"/>
            <a:ext cx="7559675" cy="600646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0" y="1634490"/>
            <a:ext cx="8498840" cy="6003925"/>
          </a:xfrm>
          <a:prstGeom prst="rect">
            <a:avLst/>
          </a:prstGeom>
        </p:spPr>
      </p:pic>
      <p:sp>
        <p:nvSpPr>
          <p:cNvPr id="9" name="Caixa de Texto 8"/>
          <p:cNvSpPr txBox="1"/>
          <p:nvPr/>
        </p:nvSpPr>
        <p:spPr>
          <a:xfrm>
            <a:off x="1219200" y="8178165"/>
            <a:ext cx="1087945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865">
                <a:solidFill>
                  <a:srgbClr val="000000"/>
                </a:solidFill>
                <a:latin typeface="Carlito" panose="020F0502020204030204"/>
              </a:rPr>
              <a:t>AQUICULTOR</a:t>
            </a:r>
            <a:endParaRPr lang="pt-BR" altLang="en-US"/>
          </a:p>
          <a:p>
            <a:pPr algn="l">
              <a:buClrTx/>
              <a:buSzTx/>
              <a:buFontTx/>
            </a:pPr>
            <a:r>
              <a:rPr sz="2865">
                <a:solidFill>
                  <a:srgbClr val="000000"/>
                </a:solidFill>
                <a:latin typeface="Carlito" panose="020F0502020204030204"/>
              </a:rPr>
              <a:t>OPERADOR DE BENEFICIAMENTO DE PESCADO</a:t>
            </a:r>
          </a:p>
          <a:p>
            <a:pPr algn="l">
              <a:buClrTx/>
              <a:buSzTx/>
              <a:buFontTx/>
            </a:pPr>
            <a:r>
              <a:rPr sz="2865">
                <a:solidFill>
                  <a:srgbClr val="000000"/>
                </a:solidFill>
                <a:latin typeface="Carlito" panose="020F0502020204030204"/>
              </a:rPr>
              <a:t>AGENTE DE DESENVOLVIMENTO COOPERATIVISTA</a:t>
            </a:r>
          </a:p>
        </p:txBody>
      </p:sp>
      <p:sp>
        <p:nvSpPr>
          <p:cNvPr id="17" name="AutoShape 17"/>
          <p:cNvSpPr/>
          <p:nvPr/>
        </p:nvSpPr>
        <p:spPr>
          <a:xfrm flipV="1">
            <a:off x="1209040" y="1121410"/>
            <a:ext cx="15913100" cy="20320"/>
          </a:xfrm>
          <a:prstGeom prst="line">
            <a:avLst/>
          </a:prstGeom>
          <a:ln w="9525" cap="flat">
            <a:solidFill>
              <a:srgbClr val="C8CE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069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7" r="-455" b="-22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2288766" y="0"/>
            <a:ext cx="5999234" cy="143694"/>
          </a:xfrm>
          <a:custGeom>
            <a:avLst/>
            <a:gdLst/>
            <a:ahLst/>
            <a:cxnLst/>
            <a:rect l="l" t="t" r="r" b="b"/>
            <a:pathLst>
              <a:path w="5999234" h="143694">
                <a:moveTo>
                  <a:pt x="0" y="0"/>
                </a:moveTo>
                <a:lnTo>
                  <a:pt x="5999234" y="0"/>
                </a:lnTo>
                <a:lnTo>
                  <a:pt x="5999234" y="143694"/>
                </a:lnTo>
                <a:lnTo>
                  <a:pt x="0" y="14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103567" y="204614"/>
            <a:ext cx="13031038" cy="672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pt-BR" sz="360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Agro Residência – Residência Aquícola</a:t>
            </a:r>
          </a:p>
        </p:txBody>
      </p:sp>
      <p:sp>
        <p:nvSpPr>
          <p:cNvPr id="17" name="AutoShape 17"/>
          <p:cNvSpPr/>
          <p:nvPr/>
        </p:nvSpPr>
        <p:spPr>
          <a:xfrm flipV="1">
            <a:off x="1208982" y="1121630"/>
            <a:ext cx="11260066" cy="19050"/>
          </a:xfrm>
          <a:prstGeom prst="line">
            <a:avLst/>
          </a:prstGeom>
          <a:ln w="9525" cap="flat">
            <a:solidFill>
              <a:srgbClr val="C8CE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rcRect r="10636"/>
          <a:stretch>
            <a:fillRect/>
          </a:stretch>
        </p:blipFill>
        <p:spPr>
          <a:xfrm>
            <a:off x="1914525" y="1276350"/>
            <a:ext cx="8915400" cy="3861753"/>
          </a:xfrm>
          <a:prstGeom prst="rect">
            <a:avLst/>
          </a:prstGeom>
        </p:spPr>
      </p:pic>
      <p:pic>
        <p:nvPicPr>
          <p:cNvPr id="8" name="Imagem 7" descr="ornamentais"/>
          <p:cNvPicPr>
            <a:picLocks noChangeAspect="1"/>
          </p:cNvPicPr>
          <p:nvPr/>
        </p:nvPicPr>
        <p:blipFill>
          <a:blip r:embed="rId5"/>
          <a:srcRect l="11990" r="11271"/>
          <a:stretch>
            <a:fillRect/>
          </a:stretch>
        </p:blipFill>
        <p:spPr>
          <a:xfrm>
            <a:off x="13882984" y="273685"/>
            <a:ext cx="4097041" cy="4002533"/>
          </a:xfrm>
          <a:prstGeom prst="ellipse">
            <a:avLst/>
          </a:prstGeom>
        </p:spPr>
      </p:pic>
      <p:grpSp>
        <p:nvGrpSpPr>
          <p:cNvPr id="10" name="Grupo 7">
            <a:extLst>
              <a:ext uri="{FF2B5EF4-FFF2-40B4-BE49-F238E27FC236}">
                <a16:creationId xmlns:a16="http://schemas.microsoft.com/office/drawing/2014/main" id="{076AC78A-9165-966E-081E-3507AC55C521}"/>
              </a:ext>
            </a:extLst>
          </p:cNvPr>
          <p:cNvGrpSpPr/>
          <p:nvPr/>
        </p:nvGrpSpPr>
        <p:grpSpPr>
          <a:xfrm>
            <a:off x="2008505" y="6977062"/>
            <a:ext cx="8835072" cy="2407285"/>
            <a:chOff x="2760" y="2820"/>
            <a:chExt cx="22003" cy="5350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49C608A-F592-C7F2-DBAC-360BDFF47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0" y="2820"/>
              <a:ext cx="13645" cy="5350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2E251AF0-EDBA-F978-8F09-AC77C49D9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20" y="2820"/>
              <a:ext cx="8443" cy="5321"/>
            </a:xfrm>
            <a:prstGeom prst="rect">
              <a:avLst/>
            </a:prstGeom>
          </p:spPr>
        </p:pic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67858AE8-5A60-0163-8634-49DBCDB93C5F}"/>
              </a:ext>
            </a:extLst>
          </p:cNvPr>
          <p:cNvSpPr txBox="1"/>
          <p:nvPr/>
        </p:nvSpPr>
        <p:spPr>
          <a:xfrm>
            <a:off x="1917830" y="5719589"/>
            <a:ext cx="13031038" cy="68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pt-BR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S PGothic"/>
                <a:cs typeface="Arial"/>
              </a:rPr>
              <a:t>Chamada pública para instituições de ensino</a:t>
            </a: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CD650BF-61C5-9BB0-F0CF-7B6D677098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73875" y="5406512"/>
            <a:ext cx="4006150" cy="2880000"/>
          </a:xfrm>
          <a:prstGeom prst="round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84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288766" y="0"/>
            <a:ext cx="5999234" cy="143694"/>
          </a:xfrm>
          <a:custGeom>
            <a:avLst/>
            <a:gdLst/>
            <a:ahLst/>
            <a:cxnLst/>
            <a:rect l="l" t="t" r="r" b="b"/>
            <a:pathLst>
              <a:path w="5999234" h="143694">
                <a:moveTo>
                  <a:pt x="0" y="0"/>
                </a:moveTo>
                <a:lnTo>
                  <a:pt x="5999234" y="0"/>
                </a:lnTo>
                <a:lnTo>
                  <a:pt x="5999234" y="143694"/>
                </a:lnTo>
                <a:lnTo>
                  <a:pt x="0" y="14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442319" y="294458"/>
            <a:ext cx="15574833" cy="685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pt-BR" sz="3600" dirty="0"/>
              <a:t>V - estímulo à pesquisa, ao desenvolvimento e à inovação no setor da aquicultura;</a:t>
            </a:r>
            <a:endParaRPr lang="pt-BR" sz="3600" noProof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2122805" y="1676400"/>
            <a:ext cx="13963650" cy="3378835"/>
            <a:chOff x="2760" y="2820"/>
            <a:chExt cx="22002" cy="5350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0" y="2820"/>
              <a:ext cx="13645" cy="5350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20" y="2820"/>
              <a:ext cx="8443" cy="5321"/>
            </a:xfrm>
            <a:prstGeom prst="rect">
              <a:avLst/>
            </a:prstGeom>
          </p:spPr>
        </p:pic>
      </p:grpSp>
      <p:sp>
        <p:nvSpPr>
          <p:cNvPr id="17" name="AutoShape 17"/>
          <p:cNvSpPr/>
          <p:nvPr/>
        </p:nvSpPr>
        <p:spPr>
          <a:xfrm flipV="1">
            <a:off x="1208982" y="1121630"/>
            <a:ext cx="11260066" cy="19050"/>
          </a:xfrm>
          <a:prstGeom prst="line">
            <a:avLst/>
          </a:prstGeom>
          <a:ln w="9525" cap="flat">
            <a:solidFill>
              <a:srgbClr val="C8CE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2120265" y="1713230"/>
            <a:ext cx="14000480" cy="3331210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altLang="en-US"/>
          </a:p>
        </p:txBody>
      </p:sp>
      <p:cxnSp>
        <p:nvCxnSpPr>
          <p:cNvPr id="15" name="Conector Reto 14"/>
          <p:cNvCxnSpPr>
            <a:cxnSpLocks/>
          </p:cNvCxnSpPr>
          <p:nvPr/>
        </p:nvCxnSpPr>
        <p:spPr>
          <a:xfrm>
            <a:off x="4191000" y="5067300"/>
            <a:ext cx="35560" cy="9144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Conector Reto 15"/>
          <p:cNvCxnSpPr>
            <a:stCxn id="13" idx="2"/>
          </p:cNvCxnSpPr>
          <p:nvPr/>
        </p:nvCxnSpPr>
        <p:spPr>
          <a:xfrm flipH="1">
            <a:off x="9119235" y="5044440"/>
            <a:ext cx="1270" cy="8382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>
            <a:off x="14630400" y="5067300"/>
            <a:ext cx="0" cy="91440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" name="Imagem 3"/>
          <p:cNvPicPr/>
          <p:nvPr/>
        </p:nvPicPr>
        <p:blipFill>
          <a:blip r:embed="rId6"/>
          <a:stretch>
            <a:fillRect/>
          </a:stretch>
        </p:blipFill>
        <p:spPr>
          <a:xfrm>
            <a:off x="13950950" y="9226550"/>
            <a:ext cx="4039870" cy="908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19E73EA-2A02-2314-4EA4-4E1F6CCCF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091" y="5993765"/>
            <a:ext cx="4855359" cy="181107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A952A35-F36F-23D1-FC22-748AF687A0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1001" y="5977789"/>
            <a:ext cx="6826511" cy="184562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393C28DB-637B-2241-E21E-855B263654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11365" y="5959211"/>
            <a:ext cx="3905787" cy="184562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532F0F14-640C-BB87-5322-626DEC0360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6184" y="7823418"/>
            <a:ext cx="4424786" cy="181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11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7" r="-455" b="-22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2288766" y="0"/>
            <a:ext cx="5999234" cy="143694"/>
          </a:xfrm>
          <a:custGeom>
            <a:avLst/>
            <a:gdLst/>
            <a:ahLst/>
            <a:cxnLst/>
            <a:rect l="l" t="t" r="r" b="b"/>
            <a:pathLst>
              <a:path w="5999234" h="143694">
                <a:moveTo>
                  <a:pt x="0" y="0"/>
                </a:moveTo>
                <a:lnTo>
                  <a:pt x="5999234" y="0"/>
                </a:lnTo>
                <a:lnTo>
                  <a:pt x="5999234" y="143694"/>
                </a:lnTo>
                <a:lnTo>
                  <a:pt x="0" y="14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2103567" y="204614"/>
            <a:ext cx="13031038" cy="68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pt-BR" sz="3600" dirty="0"/>
              <a:t>XIII - incentivo ao associativismo e ao cooperativismo; </a:t>
            </a:r>
            <a:endParaRPr lang="pt-BR" sz="3600" noProof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852" y="3607128"/>
            <a:ext cx="5825612" cy="5852165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 flipV="1">
            <a:off x="1208982" y="1121630"/>
            <a:ext cx="11260066" cy="19050"/>
          </a:xfrm>
          <a:prstGeom prst="line">
            <a:avLst/>
          </a:prstGeom>
          <a:ln w="9525" cap="flat">
            <a:solidFill>
              <a:srgbClr val="C8CE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91F1252-FB37-FF02-CD09-A552AB729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982" y="1479817"/>
            <a:ext cx="6553200" cy="84188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427DF90-F37C-92C7-9152-19D83F53A0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0000"/>
          <a:stretch/>
        </p:blipFill>
        <p:spPr>
          <a:xfrm>
            <a:off x="-1" y="2499717"/>
            <a:ext cx="18189417" cy="54956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8C45C-BFA8-DF2D-0E3B-4AA8AEA8E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97D608D-7A47-5DE3-72B9-011F2237D83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7" r="-455" b="-22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F7576F1-46DC-AA18-B333-B54FBD96F129}"/>
              </a:ext>
            </a:extLst>
          </p:cNvPr>
          <p:cNvSpPr/>
          <p:nvPr/>
        </p:nvSpPr>
        <p:spPr>
          <a:xfrm>
            <a:off x="12288766" y="0"/>
            <a:ext cx="5999234" cy="143694"/>
          </a:xfrm>
          <a:custGeom>
            <a:avLst/>
            <a:gdLst/>
            <a:ahLst/>
            <a:cxnLst/>
            <a:rect l="l" t="t" r="r" b="b"/>
            <a:pathLst>
              <a:path w="5999234" h="143694">
                <a:moveTo>
                  <a:pt x="0" y="0"/>
                </a:moveTo>
                <a:lnTo>
                  <a:pt x="5999234" y="0"/>
                </a:lnTo>
                <a:lnTo>
                  <a:pt x="5999234" y="143694"/>
                </a:lnTo>
                <a:lnTo>
                  <a:pt x="0" y="14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A66019C7-26C7-B34C-E0F1-F0E055CD1860}"/>
              </a:ext>
            </a:extLst>
          </p:cNvPr>
          <p:cNvSpPr txBox="1"/>
          <p:nvPr/>
        </p:nvSpPr>
        <p:spPr>
          <a:xfrm>
            <a:off x="2103567" y="204614"/>
            <a:ext cx="1303103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pt-BR" sz="3600" dirty="0">
                <a:solidFill>
                  <a:srgbClr val="000000"/>
                </a:solidFill>
                <a:latin typeface="+mj-lt"/>
              </a:rPr>
              <a:t>III - fomento das diferentes cadeias produtivas da aquicultura;</a:t>
            </a:r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151ED64F-AF26-4DDA-E731-F01A50AA108E}"/>
              </a:ext>
            </a:extLst>
          </p:cNvPr>
          <p:cNvSpPr/>
          <p:nvPr/>
        </p:nvSpPr>
        <p:spPr>
          <a:xfrm flipV="1">
            <a:off x="1208982" y="1121630"/>
            <a:ext cx="11260066" cy="19050"/>
          </a:xfrm>
          <a:prstGeom prst="line">
            <a:avLst/>
          </a:prstGeom>
          <a:ln w="9525" cap="flat">
            <a:solidFill>
              <a:srgbClr val="C8CE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23A808D-6200-6E05-B8C5-C96FEA824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26" y="3353568"/>
            <a:ext cx="9538729" cy="57546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1A0DCEB-E6E0-F8E5-AC3C-68E77776B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9856" y="1140680"/>
            <a:ext cx="7917411" cy="490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54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3F3EA-B304-64B5-A712-D7B36F169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351362-ADC0-D780-2A87-98CF0D1520D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7" r="-455" b="-22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AD0866B-8733-5F19-6D8C-1CCC435B2CC1}"/>
              </a:ext>
            </a:extLst>
          </p:cNvPr>
          <p:cNvSpPr/>
          <p:nvPr/>
        </p:nvSpPr>
        <p:spPr>
          <a:xfrm>
            <a:off x="12288766" y="0"/>
            <a:ext cx="5999234" cy="143694"/>
          </a:xfrm>
          <a:custGeom>
            <a:avLst/>
            <a:gdLst/>
            <a:ahLst/>
            <a:cxnLst/>
            <a:rect l="l" t="t" r="r" b="b"/>
            <a:pathLst>
              <a:path w="5999234" h="143694">
                <a:moveTo>
                  <a:pt x="0" y="0"/>
                </a:moveTo>
                <a:lnTo>
                  <a:pt x="5999234" y="0"/>
                </a:lnTo>
                <a:lnTo>
                  <a:pt x="5999234" y="143694"/>
                </a:lnTo>
                <a:lnTo>
                  <a:pt x="0" y="14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9B28242-9118-2AB5-005E-E3A552628A01}"/>
              </a:ext>
            </a:extLst>
          </p:cNvPr>
          <p:cNvSpPr txBox="1"/>
          <p:nvPr/>
        </p:nvSpPr>
        <p:spPr>
          <a:xfrm>
            <a:off x="2103567" y="204614"/>
            <a:ext cx="1303103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pt-BR" sz="3600" dirty="0">
                <a:solidFill>
                  <a:srgbClr val="000000"/>
                </a:solidFill>
                <a:latin typeface="+mj-lt"/>
              </a:rPr>
              <a:t>III - fomento das diferentes cadeias produtivas da aquicultura;</a:t>
            </a:r>
          </a:p>
        </p:txBody>
      </p:sp>
      <p:sp>
        <p:nvSpPr>
          <p:cNvPr id="17" name="AutoShape 17">
            <a:extLst>
              <a:ext uri="{FF2B5EF4-FFF2-40B4-BE49-F238E27FC236}">
                <a16:creationId xmlns:a16="http://schemas.microsoft.com/office/drawing/2014/main" id="{B24AA822-DB0B-910A-AC5A-CB57D4A5E5E0}"/>
              </a:ext>
            </a:extLst>
          </p:cNvPr>
          <p:cNvSpPr/>
          <p:nvPr/>
        </p:nvSpPr>
        <p:spPr>
          <a:xfrm flipV="1">
            <a:off x="1208982" y="1121630"/>
            <a:ext cx="11260066" cy="19050"/>
          </a:xfrm>
          <a:prstGeom prst="line">
            <a:avLst/>
          </a:prstGeom>
          <a:ln w="9525" cap="flat">
            <a:solidFill>
              <a:srgbClr val="C8CE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9F7D24A-3C1A-726C-D50A-61587BE84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468" y="1140680"/>
            <a:ext cx="11515737" cy="731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36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7" r="-455" b="-22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2288766" y="0"/>
            <a:ext cx="5999234" cy="143694"/>
          </a:xfrm>
          <a:custGeom>
            <a:avLst/>
            <a:gdLst/>
            <a:ahLst/>
            <a:cxnLst/>
            <a:rect l="l" t="t" r="r" b="b"/>
            <a:pathLst>
              <a:path w="5999234" h="143694">
                <a:moveTo>
                  <a:pt x="0" y="0"/>
                </a:moveTo>
                <a:lnTo>
                  <a:pt x="5999234" y="0"/>
                </a:lnTo>
                <a:lnTo>
                  <a:pt x="5999234" y="143694"/>
                </a:lnTo>
                <a:lnTo>
                  <a:pt x="0" y="14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3962400" y="7651115"/>
            <a:ext cx="4517390" cy="2395855"/>
          </a:xfrm>
          <a:prstGeom prst="rect">
            <a:avLst/>
          </a:prstGeom>
          <a:blipFill>
            <a:blip r:embed="rId4"/>
            <a:stretch>
              <a:fillRect l="-3672" t="-15190" b="-769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0" y="7632065"/>
            <a:ext cx="4013200" cy="2399665"/>
          </a:xfrm>
          <a:custGeom>
            <a:avLst/>
            <a:gdLst/>
            <a:ahLst/>
            <a:cxnLst/>
            <a:rect l="l" t="t" r="r" b="b"/>
            <a:pathLst>
              <a:path w="4881452" h="2845893">
                <a:moveTo>
                  <a:pt x="0" y="0"/>
                </a:moveTo>
                <a:lnTo>
                  <a:pt x="4881452" y="0"/>
                </a:lnTo>
                <a:lnTo>
                  <a:pt x="4881452" y="2845893"/>
                </a:lnTo>
                <a:lnTo>
                  <a:pt x="0" y="28458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8382000" y="7632700"/>
            <a:ext cx="4245610" cy="2433955"/>
          </a:xfrm>
          <a:custGeom>
            <a:avLst/>
            <a:gdLst/>
            <a:ahLst/>
            <a:cxnLst/>
            <a:rect l="l" t="t" r="r" b="b"/>
            <a:pathLst>
              <a:path w="4263683" h="2842455">
                <a:moveTo>
                  <a:pt x="0" y="0"/>
                </a:moveTo>
                <a:lnTo>
                  <a:pt x="4263682" y="0"/>
                </a:lnTo>
                <a:lnTo>
                  <a:pt x="4263682" y="2842455"/>
                </a:lnTo>
                <a:lnTo>
                  <a:pt x="0" y="28424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4445" y="623570"/>
            <a:ext cx="18304510" cy="698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pt-BR" sz="4000" dirty="0"/>
              <a:t>XV - desenvolvimento da assistência técnica e extensão aquícola.</a:t>
            </a:r>
            <a:endParaRPr lang="pt-BR" sz="4000" noProof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2171700"/>
            <a:ext cx="4858385" cy="1586230"/>
          </a:xfrm>
          <a:prstGeom prst="round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4224655"/>
            <a:ext cx="4845685" cy="1996440"/>
          </a:xfrm>
          <a:prstGeom prst="round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0449" y="2572426"/>
            <a:ext cx="9724471" cy="3166965"/>
          </a:xfrm>
          <a:prstGeom prst="roundRect">
            <a:avLst/>
          </a:prstGeom>
        </p:spPr>
      </p:pic>
      <p:sp>
        <p:nvSpPr>
          <p:cNvPr id="4" name="AutoShape 17"/>
          <p:cNvSpPr/>
          <p:nvPr/>
        </p:nvSpPr>
        <p:spPr>
          <a:xfrm flipV="1">
            <a:off x="3494982" y="1426430"/>
            <a:ext cx="11260066" cy="19050"/>
          </a:xfrm>
          <a:prstGeom prst="line">
            <a:avLst/>
          </a:prstGeom>
          <a:ln w="9525" cap="flat">
            <a:solidFill>
              <a:srgbClr val="C8CE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A2E73-7C8C-EEB8-7E9B-8D37801BA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47D56D1-45CE-B449-4574-D359F3941FF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7" r="-455" b="-22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71FDF8D-EA6D-E5D6-F2EF-1D99EABD2EC8}"/>
              </a:ext>
            </a:extLst>
          </p:cNvPr>
          <p:cNvSpPr/>
          <p:nvPr/>
        </p:nvSpPr>
        <p:spPr>
          <a:xfrm>
            <a:off x="12288766" y="0"/>
            <a:ext cx="5999234" cy="143694"/>
          </a:xfrm>
          <a:custGeom>
            <a:avLst/>
            <a:gdLst/>
            <a:ahLst/>
            <a:cxnLst/>
            <a:rect l="l" t="t" r="r" b="b"/>
            <a:pathLst>
              <a:path w="5999234" h="143694">
                <a:moveTo>
                  <a:pt x="0" y="0"/>
                </a:moveTo>
                <a:lnTo>
                  <a:pt x="5999234" y="0"/>
                </a:lnTo>
                <a:lnTo>
                  <a:pt x="5999234" y="143694"/>
                </a:lnTo>
                <a:lnTo>
                  <a:pt x="0" y="14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8C850BC-BA1B-790A-D81F-AC08289D0290}"/>
              </a:ext>
            </a:extLst>
          </p:cNvPr>
          <p:cNvSpPr/>
          <p:nvPr/>
        </p:nvSpPr>
        <p:spPr>
          <a:xfrm>
            <a:off x="3962400" y="7651115"/>
            <a:ext cx="4517390" cy="2395855"/>
          </a:xfrm>
          <a:prstGeom prst="rect">
            <a:avLst/>
          </a:prstGeom>
          <a:blipFill>
            <a:blip r:embed="rId4"/>
            <a:stretch>
              <a:fillRect l="-3672" t="-15190" b="-769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1A05D65-BE65-8CB2-1403-4E62072769CE}"/>
              </a:ext>
            </a:extLst>
          </p:cNvPr>
          <p:cNvSpPr/>
          <p:nvPr/>
        </p:nvSpPr>
        <p:spPr>
          <a:xfrm>
            <a:off x="0" y="7632065"/>
            <a:ext cx="4013200" cy="2399665"/>
          </a:xfrm>
          <a:custGeom>
            <a:avLst/>
            <a:gdLst/>
            <a:ahLst/>
            <a:cxnLst/>
            <a:rect l="l" t="t" r="r" b="b"/>
            <a:pathLst>
              <a:path w="4881452" h="2845893">
                <a:moveTo>
                  <a:pt x="0" y="0"/>
                </a:moveTo>
                <a:lnTo>
                  <a:pt x="4881452" y="0"/>
                </a:lnTo>
                <a:lnTo>
                  <a:pt x="4881452" y="2845893"/>
                </a:lnTo>
                <a:lnTo>
                  <a:pt x="0" y="28458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80FE088-6E21-31CD-B7C0-5C97D8F174B6}"/>
              </a:ext>
            </a:extLst>
          </p:cNvPr>
          <p:cNvSpPr/>
          <p:nvPr/>
        </p:nvSpPr>
        <p:spPr>
          <a:xfrm>
            <a:off x="8382000" y="7632700"/>
            <a:ext cx="4245610" cy="2433955"/>
          </a:xfrm>
          <a:custGeom>
            <a:avLst/>
            <a:gdLst/>
            <a:ahLst/>
            <a:cxnLst/>
            <a:rect l="l" t="t" r="r" b="b"/>
            <a:pathLst>
              <a:path w="4263683" h="2842455">
                <a:moveTo>
                  <a:pt x="0" y="0"/>
                </a:moveTo>
                <a:lnTo>
                  <a:pt x="4263682" y="0"/>
                </a:lnTo>
                <a:lnTo>
                  <a:pt x="4263682" y="2842455"/>
                </a:lnTo>
                <a:lnTo>
                  <a:pt x="0" y="28424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F3B22C28-B739-C1F0-4DC9-6484B1DBA472}"/>
              </a:ext>
            </a:extLst>
          </p:cNvPr>
          <p:cNvSpPr txBox="1"/>
          <p:nvPr/>
        </p:nvSpPr>
        <p:spPr>
          <a:xfrm>
            <a:off x="4445" y="623570"/>
            <a:ext cx="18304510" cy="6989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pt-BR" sz="4000" dirty="0"/>
              <a:t>XV - desenvolvimento da assistência técnica e extensão aquícola.</a:t>
            </a:r>
            <a:endParaRPr lang="pt-BR" sz="4000" noProof="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2189E39-176E-6749-9B11-36F91B7C5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1573" y="2520489"/>
            <a:ext cx="7389655" cy="2406586"/>
          </a:xfrm>
          <a:prstGeom prst="roundRect">
            <a:avLst/>
          </a:prstGeom>
        </p:spPr>
      </p:pic>
      <p:sp>
        <p:nvSpPr>
          <p:cNvPr id="4" name="AutoShape 17">
            <a:extLst>
              <a:ext uri="{FF2B5EF4-FFF2-40B4-BE49-F238E27FC236}">
                <a16:creationId xmlns:a16="http://schemas.microsoft.com/office/drawing/2014/main" id="{51DBCA11-C6A6-C024-E5D4-453465220F69}"/>
              </a:ext>
            </a:extLst>
          </p:cNvPr>
          <p:cNvSpPr/>
          <p:nvPr/>
        </p:nvSpPr>
        <p:spPr>
          <a:xfrm flipV="1">
            <a:off x="3494982" y="1426430"/>
            <a:ext cx="11260066" cy="19050"/>
          </a:xfrm>
          <a:prstGeom prst="line">
            <a:avLst/>
          </a:prstGeom>
          <a:ln w="9525" cap="flat">
            <a:solidFill>
              <a:srgbClr val="C8CE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5913D6D-EA4C-1CB4-04F1-0DD548B323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63895"/>
            <a:ext cx="10556492" cy="594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4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pic>
        <p:nvPicPr>
          <p:cNvPr id="21" name="Imagem 20"/>
          <p:cNvPicPr/>
          <p:nvPr/>
        </p:nvPicPr>
        <p:blipFill rotWithShape="1">
          <a:blip r:embed="rId4"/>
          <a:srcRect l="12138" t="21284" r="1067" b="2914"/>
          <a:stretch/>
        </p:blipFill>
        <p:spPr bwMode="auto">
          <a:xfrm>
            <a:off x="631775" y="3465871"/>
            <a:ext cx="5916509" cy="6182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0280466" y="1214593"/>
          <a:ext cx="4986247" cy="3266581"/>
        </p:xfrm>
        <a:graphic>
          <a:graphicData uri="http://schemas.openxmlformats.org/drawingml/2006/table">
            <a:tbl>
              <a:tblPr firstRow="1" bandRow="1"/>
              <a:tblGrid>
                <a:gridCol w="2560323">
                  <a:extLst>
                    <a:ext uri="{9D8B030D-6E8A-4147-A177-3AD203B41FA5}">
                      <a16:colId xmlns:a16="http://schemas.microsoft.com/office/drawing/2014/main" val="1621935733"/>
                    </a:ext>
                  </a:extLst>
                </a:gridCol>
                <a:gridCol w="2425924">
                  <a:extLst>
                    <a:ext uri="{9D8B030D-6E8A-4147-A177-3AD203B41FA5}">
                      <a16:colId xmlns:a16="http://schemas.microsoft.com/office/drawing/2014/main" val="1513360220"/>
                    </a:ext>
                  </a:extLst>
                </a:gridCol>
              </a:tblGrid>
              <a:tr h="488648">
                <a:tc>
                  <a:txBody>
                    <a:bodyPr/>
                    <a:lstStyle/>
                    <a:p>
                      <a:r>
                        <a:rPr lang="pt-BR" sz="1600" b="1" dirty="0"/>
                        <a:t>INVESTIMENTOS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i="0" u="none" strike="noStrike" cap="none" dirty="0">
                          <a:solidFill>
                            <a:srgbClr val="C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R$ 82.195.645,66</a:t>
                      </a:r>
                      <a:endParaRPr lang="pt-BR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14118"/>
                  </a:ext>
                </a:extLst>
              </a:tr>
              <a:tr h="763095">
                <a:tc>
                  <a:txBody>
                    <a:bodyPr/>
                    <a:lstStyle/>
                    <a:p>
                      <a:r>
                        <a:rPr lang="pt-BR" sz="1600" b="1" dirty="0"/>
                        <a:t>CUSTEIO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600" b="1" i="0" u="none" strike="noStrike" cap="none" dirty="0">
                          <a:solidFill>
                            <a:srgbClr val="C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R$ 961.909.366,15</a:t>
                      </a:r>
                    </a:p>
                    <a:p>
                      <a:endParaRPr lang="pt-BR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883558"/>
                  </a:ext>
                </a:extLst>
              </a:tr>
              <a:tr h="488648">
                <a:tc>
                  <a:txBody>
                    <a:bodyPr/>
                    <a:lstStyle/>
                    <a:p>
                      <a:r>
                        <a:rPr lang="pt-BR" sz="1600" b="1" dirty="0"/>
                        <a:t>COMERCIALIALIZAÇÃO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i="0" u="none" strike="noStrike" cap="none" dirty="0">
                          <a:solidFill>
                            <a:srgbClr val="C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R$ 500.000,00</a:t>
                      </a:r>
                      <a:endParaRPr lang="pt-BR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679182"/>
                  </a:ext>
                </a:extLst>
              </a:tr>
              <a:tr h="763095">
                <a:tc>
                  <a:txBody>
                    <a:bodyPr/>
                    <a:lstStyle/>
                    <a:p>
                      <a:r>
                        <a:rPr lang="pt-BR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600" b="1" i="0" u="none" strike="noStrike" cap="none" dirty="0">
                          <a:solidFill>
                            <a:srgbClr val="C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R$ 1.044.605.011,81</a:t>
                      </a:r>
                    </a:p>
                    <a:p>
                      <a:endParaRPr lang="pt-BR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931340"/>
                  </a:ext>
                </a:extLst>
              </a:tr>
              <a:tr h="763095">
                <a:tc>
                  <a:txBody>
                    <a:bodyPr/>
                    <a:lstStyle/>
                    <a:p>
                      <a:r>
                        <a:rPr lang="pt-BR" sz="1600" b="1" dirty="0"/>
                        <a:t>Nº</a:t>
                      </a:r>
                      <a:r>
                        <a:rPr lang="pt-BR" sz="1600" b="1" baseline="0" dirty="0"/>
                        <a:t> DE CONTRATOS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600" b="1" i="0" u="none" strike="noStrike" cap="none" dirty="0">
                          <a:solidFill>
                            <a:srgbClr val="C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5.180</a:t>
                      </a:r>
                    </a:p>
                    <a:p>
                      <a:endParaRPr lang="pt-BR" sz="16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0846108"/>
                  </a:ext>
                </a:extLst>
              </a:tr>
            </a:tbl>
          </a:graphicData>
        </a:graphic>
      </p:graphicFrame>
      <p:pic>
        <p:nvPicPr>
          <p:cNvPr id="24" name="Imagem 23"/>
          <p:cNvPicPr/>
          <p:nvPr/>
        </p:nvPicPr>
        <p:blipFill rotWithShape="1">
          <a:blip r:embed="rId5"/>
          <a:srcRect l="2998" r="46907"/>
          <a:stretch/>
        </p:blipFill>
        <p:spPr bwMode="auto">
          <a:xfrm>
            <a:off x="10260328" y="4840685"/>
            <a:ext cx="4004311" cy="4005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14214" y="9679586"/>
            <a:ext cx="499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rgbClr val="C00000"/>
                </a:solidFill>
              </a:rPr>
              <a:t>Distribuição espacial do crédito </a:t>
            </a:r>
            <a:r>
              <a:rPr lang="pt-BR" sz="1800" b="1" dirty="0" err="1">
                <a:solidFill>
                  <a:srgbClr val="C00000"/>
                </a:solidFill>
              </a:rPr>
              <a:t>aquicola</a:t>
            </a:r>
            <a:endParaRPr lang="pt-BR" sz="1800" b="1" dirty="0">
              <a:solidFill>
                <a:srgbClr val="C00000"/>
              </a:solidFill>
            </a:endParaRPr>
          </a:p>
        </p:txBody>
      </p:sp>
      <p:sp>
        <p:nvSpPr>
          <p:cNvPr id="27" name="Google Shape;325;p4"/>
          <p:cNvSpPr txBox="1"/>
          <p:nvPr/>
        </p:nvSpPr>
        <p:spPr>
          <a:xfrm>
            <a:off x="126686" y="158958"/>
            <a:ext cx="17040436" cy="62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40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</a:rPr>
              <a:t>CRÉDITO NA AQUICULTURA DO BRASIL – PLANO SAFRA – Ano 2023</a:t>
            </a:r>
            <a:endParaRPr sz="32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14264639" y="5421090"/>
            <a:ext cx="2677886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rgbClr val="C00000"/>
                </a:solidFill>
              </a:rPr>
              <a:t>Piscicultura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000" b="1" dirty="0"/>
              <a:t>906 Milhões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000" b="1" dirty="0"/>
              <a:t>86% do total</a:t>
            </a:r>
            <a:endParaRPr lang="pt-BR" sz="2000" dirty="0"/>
          </a:p>
        </p:txBody>
      </p:sp>
      <p:pic>
        <p:nvPicPr>
          <p:cNvPr id="447" name="Google Shape;44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4214" y="784306"/>
            <a:ext cx="5626289" cy="2787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6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6036BF5-85F5-6E85-CBAA-65DDCD357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648" y="-45721"/>
            <a:ext cx="12664032" cy="10344611"/>
          </a:xfrm>
          <a:prstGeom prst="rect">
            <a:avLst/>
          </a:prstGeom>
        </p:spPr>
      </p:pic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ADA0A97D-AA91-DAAE-D228-65D2D58EA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683" y="8242898"/>
            <a:ext cx="2015837" cy="155789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25" name="Google Shape;325;p4"/>
          <p:cNvSpPr txBox="1"/>
          <p:nvPr/>
        </p:nvSpPr>
        <p:spPr>
          <a:xfrm>
            <a:off x="8702663" y="461437"/>
            <a:ext cx="9585337" cy="1126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4000"/>
              <a:buFont typeface="Arial"/>
              <a:buNone/>
            </a:pPr>
            <a:r>
              <a:rPr lang="en-US" sz="3400" b="1" dirty="0">
                <a:solidFill>
                  <a:schemeClr val="dk1"/>
                </a:solidFill>
              </a:rPr>
              <a:t>CRÉDITO NA AQUICULTURA – PLANO SAFRA</a:t>
            </a:r>
            <a:endParaRPr sz="3400" b="1" dirty="0"/>
          </a:p>
        </p:txBody>
      </p:sp>
      <p:pic>
        <p:nvPicPr>
          <p:cNvPr id="20" name="Imagem 19"/>
          <p:cNvPicPr/>
          <p:nvPr/>
        </p:nvPicPr>
        <p:blipFill>
          <a:blip r:embed="rId4"/>
          <a:stretch>
            <a:fillRect/>
          </a:stretch>
        </p:blipFill>
        <p:spPr>
          <a:xfrm>
            <a:off x="171007" y="9903"/>
            <a:ext cx="8526054" cy="614040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71007" y="6160214"/>
            <a:ext cx="5785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C00000"/>
                </a:solidFill>
              </a:rPr>
              <a:t>Evolução do crédito na aquicultura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708777" y="4198016"/>
            <a:ext cx="3638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C00000"/>
                </a:solidFill>
              </a:rPr>
              <a:t>Crédito por Estado em 2023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499" y="4598126"/>
            <a:ext cx="8106906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64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"/>
          <p:cNvSpPr/>
          <p:nvPr/>
        </p:nvSpPr>
        <p:spPr>
          <a:xfrm>
            <a:off x="-29496" y="2573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40DE2B4-A5A4-F7ED-F226-D92E5CBB6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23" y="427698"/>
            <a:ext cx="8706163" cy="8209802"/>
          </a:xfrm>
          <a:prstGeom prst="rect">
            <a:avLst/>
          </a:prstGeom>
        </p:spPr>
      </p:pic>
      <p:pic>
        <p:nvPicPr>
          <p:cNvPr id="1026" name="Picture 2" descr="Principais números do Plano Safra 2024/2025">
            <a:extLst>
              <a:ext uri="{FF2B5EF4-FFF2-40B4-BE49-F238E27FC236}">
                <a16:creationId xmlns:a16="http://schemas.microsoft.com/office/drawing/2014/main" id="{F349A796-E478-A414-1F1C-4CCDDC1CC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 bwMode="auto">
          <a:xfrm>
            <a:off x="9421914" y="-1"/>
            <a:ext cx="7715710" cy="1031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882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229F9064-6DCF-1D47-4E42-3F620A478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>
            <a:extLst>
              <a:ext uri="{FF2B5EF4-FFF2-40B4-BE49-F238E27FC236}">
                <a16:creationId xmlns:a16="http://schemas.microsoft.com/office/drawing/2014/main" id="{03B4AE52-1E26-47DF-18A4-056A61D10EC1}"/>
              </a:ext>
            </a:extLst>
          </p:cNvPr>
          <p:cNvSpPr/>
          <p:nvPr/>
        </p:nvSpPr>
        <p:spPr>
          <a:xfrm>
            <a:off x="0" y="1170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>
            <a:extLst>
              <a:ext uri="{FF2B5EF4-FFF2-40B4-BE49-F238E27FC236}">
                <a16:creationId xmlns:a16="http://schemas.microsoft.com/office/drawing/2014/main" id="{0203FB0C-90AF-AEA7-A198-E3D93EC6962E}"/>
              </a:ext>
            </a:extLst>
          </p:cNvPr>
          <p:cNvSpPr txBox="1"/>
          <p:nvPr/>
        </p:nvSpPr>
        <p:spPr>
          <a:xfrm>
            <a:off x="1720825" y="1702571"/>
            <a:ext cx="14846350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6600" b="1" dirty="0" err="1"/>
              <a:t>Competitividade</a:t>
            </a:r>
            <a:r>
              <a:rPr lang="en-US" sz="6600" b="1" dirty="0"/>
              <a:t> </a:t>
            </a:r>
            <a:r>
              <a:rPr lang="en-US" sz="6600" b="1" dirty="0" err="1"/>
              <a:t>na</a:t>
            </a:r>
            <a:r>
              <a:rPr lang="en-US" sz="6600" b="1" dirty="0"/>
              <a:t> </a:t>
            </a:r>
            <a:r>
              <a:rPr lang="en-US" sz="6600" b="1" dirty="0" err="1"/>
              <a:t>aquicultura</a:t>
            </a:r>
            <a:endParaRPr sz="66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">
            <a:extLst>
              <a:ext uri="{FF2B5EF4-FFF2-40B4-BE49-F238E27FC236}">
                <a16:creationId xmlns:a16="http://schemas.microsoft.com/office/drawing/2014/main" id="{F16EC295-07B8-48B6-1D84-2D5FC1F55A7D}"/>
              </a:ext>
            </a:extLst>
          </p:cNvPr>
          <p:cNvSpPr txBox="1"/>
          <p:nvPr/>
        </p:nvSpPr>
        <p:spPr>
          <a:xfrm>
            <a:off x="18549620" y="4932680"/>
            <a:ext cx="6096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FEC136-55D8-08CC-869F-C9281219FECE}"/>
              </a:ext>
            </a:extLst>
          </p:cNvPr>
          <p:cNvSpPr txBox="1"/>
          <p:nvPr/>
        </p:nvSpPr>
        <p:spPr>
          <a:xfrm>
            <a:off x="1858781" y="3803035"/>
            <a:ext cx="133482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b="1" dirty="0"/>
              <a:t>Competitividade na carcinicultura;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b="1" dirty="0"/>
              <a:t>Competitividade na tilapicultura;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4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b="1" dirty="0"/>
              <a:t>Isonomia nos impostos – Reforma tributária</a:t>
            </a:r>
          </a:p>
        </p:txBody>
      </p:sp>
    </p:spTree>
    <p:extLst>
      <p:ext uri="{BB962C8B-B14F-4D97-AF65-F5344CB8AC3E}">
        <p14:creationId xmlns:p14="http://schemas.microsoft.com/office/powerpoint/2010/main" val="483909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997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ts val="7980"/>
              </a:lnSpc>
            </a:pPr>
            <a:r>
              <a:rPr lang="en-US" sz="5400" b="1" dirty="0">
                <a:latin typeface="Open Sans Bold" panose="020B0806030504020204"/>
              </a:rPr>
              <a:t>  </a:t>
            </a:r>
            <a:r>
              <a:rPr lang="en-US" sz="5400" b="1" dirty="0" err="1">
                <a:latin typeface="Open Sans Bold" panose="020B0806030504020204"/>
              </a:rPr>
              <a:t>Fortalecimento</a:t>
            </a:r>
            <a:r>
              <a:rPr lang="en-US" sz="5400" b="1" dirty="0">
                <a:latin typeface="Open Sans Bold" panose="020B0806030504020204"/>
              </a:rPr>
              <a:t> da </a:t>
            </a:r>
            <a:r>
              <a:rPr lang="en-US" sz="5400" b="1" dirty="0" err="1">
                <a:latin typeface="Open Sans Bold" panose="020B0806030504020204"/>
              </a:rPr>
              <a:t>exportação</a:t>
            </a:r>
            <a:endParaRPr lang="en-US" sz="5400" b="1" dirty="0">
              <a:latin typeface="Open Sans Bold" panose="020B0806030504020204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421025" y="2246128"/>
            <a:ext cx="15907608" cy="205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7980"/>
              </a:lnSpc>
            </a:pPr>
            <a:r>
              <a:rPr lang="en-US" sz="5400" dirty="0" err="1">
                <a:latin typeface="Open Sans Bold" panose="020B0806030504020204"/>
              </a:rPr>
              <a:t>Abertura</a:t>
            </a:r>
            <a:r>
              <a:rPr lang="en-US" sz="5400" dirty="0">
                <a:latin typeface="Open Sans Bold" panose="020B0806030504020204"/>
              </a:rPr>
              <a:t> de mercados - 277 mercados </a:t>
            </a:r>
            <a:r>
              <a:rPr lang="en-US" sz="5400" dirty="0" err="1">
                <a:latin typeface="Open Sans Bold" panose="020B0806030504020204"/>
              </a:rPr>
              <a:t>abertos</a:t>
            </a:r>
            <a:r>
              <a:rPr lang="en-US" sz="5400" dirty="0">
                <a:latin typeface="Open Sans Bold" panose="020B0806030504020204"/>
              </a:rPr>
              <a:t>   </a:t>
            </a:r>
          </a:p>
          <a:p>
            <a:pPr algn="ctr">
              <a:lnSpc>
                <a:spcPts val="7980"/>
              </a:lnSpc>
            </a:pPr>
            <a:endParaRPr lang="en-US" sz="5400" dirty="0">
              <a:latin typeface="Open Sans Bold" panose="020B0806030504020204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8549620" y="4932680"/>
            <a:ext cx="6096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59367" y="3679431"/>
            <a:ext cx="15907608" cy="5084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980"/>
              </a:lnSpc>
            </a:pPr>
            <a:r>
              <a:rPr lang="en-US" sz="4400" dirty="0">
                <a:latin typeface="Open Sans Bold" panose="020B0806030504020204"/>
              </a:rPr>
              <a:t>ACT com </a:t>
            </a:r>
            <a:r>
              <a:rPr lang="en-US" sz="4400" dirty="0" err="1">
                <a:latin typeface="Open Sans Bold" panose="020B0806030504020204"/>
              </a:rPr>
              <a:t>ApexBrasil</a:t>
            </a:r>
            <a:r>
              <a:rPr lang="en-US" sz="4400" dirty="0">
                <a:latin typeface="Open Sans Bold" panose="020B0806030504020204"/>
              </a:rPr>
              <a:t> – </a:t>
            </a:r>
            <a:r>
              <a:rPr lang="en-US" sz="3600" dirty="0" err="1">
                <a:latin typeface="Open Sans Bold" panose="020B0806030504020204"/>
              </a:rPr>
              <a:t>Capacitação</a:t>
            </a:r>
            <a:r>
              <a:rPr lang="en-US" sz="3600" dirty="0">
                <a:latin typeface="Open Sans Bold" panose="020B0806030504020204"/>
              </a:rPr>
              <a:t> para </a:t>
            </a:r>
            <a:r>
              <a:rPr lang="en-US" sz="3600" dirty="0" err="1">
                <a:latin typeface="Open Sans Bold" panose="020B0806030504020204"/>
              </a:rPr>
              <a:t>exportação</a:t>
            </a:r>
            <a:r>
              <a:rPr lang="en-US" sz="4000" dirty="0">
                <a:latin typeface="Open Sans Bold" panose="020B0806030504020204"/>
              </a:rPr>
              <a:t> - </a:t>
            </a:r>
            <a:r>
              <a:rPr lang="en-US" sz="3600" dirty="0">
                <a:latin typeface="Open Sans Bold" panose="020B0806030504020204"/>
              </a:rPr>
              <a:t>Feira de Boston, Feira de Barcelona, Nuremberg e Feira da China</a:t>
            </a:r>
            <a:endParaRPr lang="en-US" sz="4800" dirty="0">
              <a:latin typeface="Open Sans Bold" panose="020B0806030504020204"/>
            </a:endParaRPr>
          </a:p>
          <a:p>
            <a:pPr>
              <a:lnSpc>
                <a:spcPts val="7980"/>
              </a:lnSpc>
            </a:pPr>
            <a:r>
              <a:rPr lang="en-US" sz="3600" dirty="0">
                <a:latin typeface="Open Sans Bold" panose="020B0806030504020204"/>
              </a:rPr>
              <a:t> </a:t>
            </a:r>
            <a:r>
              <a:rPr lang="en-US" sz="3600" dirty="0" err="1">
                <a:latin typeface="Open Sans Bold" panose="020B0806030504020204"/>
              </a:rPr>
              <a:t>Reino</a:t>
            </a:r>
            <a:r>
              <a:rPr lang="en-US" sz="3600" dirty="0">
                <a:latin typeface="Open Sans Bold" panose="020B0806030504020204"/>
              </a:rPr>
              <a:t> </a:t>
            </a:r>
            <a:r>
              <a:rPr lang="en-US" sz="3600" dirty="0" err="1">
                <a:latin typeface="Open Sans Bold" panose="020B0806030504020204"/>
              </a:rPr>
              <a:t>Unido</a:t>
            </a:r>
            <a:r>
              <a:rPr lang="en-US" sz="3600" dirty="0">
                <a:latin typeface="Open Sans Bold" panose="020B0806030504020204"/>
              </a:rPr>
              <a:t>;</a:t>
            </a:r>
          </a:p>
          <a:p>
            <a:pPr>
              <a:lnSpc>
                <a:spcPts val="7980"/>
              </a:lnSpc>
            </a:pPr>
            <a:r>
              <a:rPr lang="en-US" sz="3600" dirty="0">
                <a:latin typeface="Open Sans Bold" panose="020B0806030504020204"/>
              </a:rPr>
              <a:t> </a:t>
            </a:r>
            <a:r>
              <a:rPr lang="en-US" sz="3600" dirty="0" err="1">
                <a:latin typeface="Open Sans Bold" panose="020B0806030504020204"/>
              </a:rPr>
              <a:t>União</a:t>
            </a:r>
            <a:r>
              <a:rPr lang="en-US" sz="3600" dirty="0">
                <a:latin typeface="Open Sans Bold" panose="020B0806030504020204"/>
              </a:rPr>
              <a:t> </a:t>
            </a:r>
            <a:r>
              <a:rPr lang="en-US" sz="3600" dirty="0" err="1">
                <a:latin typeface="Open Sans Bold" panose="020B0806030504020204"/>
              </a:rPr>
              <a:t>Européia</a:t>
            </a:r>
            <a:r>
              <a:rPr lang="en-US" sz="3600" dirty="0">
                <a:latin typeface="Open Sans Bold" panose="020B0806030504020204"/>
              </a:rPr>
              <a:t>;</a:t>
            </a:r>
          </a:p>
          <a:p>
            <a:pPr>
              <a:lnSpc>
                <a:spcPts val="7980"/>
              </a:lnSpc>
            </a:pPr>
            <a:r>
              <a:rPr lang="en-US" sz="3600" dirty="0">
                <a:latin typeface="Open Sans Bold" panose="020B0806030504020204"/>
              </a:rPr>
              <a:t> China.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3100182-CBD8-1297-0E9E-E45102B3E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951" y="6553089"/>
            <a:ext cx="7471965" cy="330204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1170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720825" y="2002371"/>
            <a:ext cx="1484635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 err="1"/>
              <a:t>Nascentes</a:t>
            </a:r>
            <a:r>
              <a:rPr lang="en-US" sz="5400" b="1" dirty="0"/>
              <a:t> de </a:t>
            </a:r>
            <a:r>
              <a:rPr lang="en-US" sz="5400" b="1" dirty="0" err="1"/>
              <a:t>Inovação</a:t>
            </a:r>
            <a:r>
              <a:rPr lang="en-US" sz="5400" b="1" dirty="0"/>
              <a:t>: </a:t>
            </a:r>
            <a:r>
              <a:rPr lang="en-US" sz="5400" b="1" dirty="0" err="1"/>
              <a:t>Aquicultura</a:t>
            </a:r>
            <a:r>
              <a:rPr lang="en-US" sz="5400" b="1" dirty="0"/>
              <a:t> e </a:t>
            </a:r>
            <a:r>
              <a:rPr lang="en-US" sz="5400" b="1" dirty="0" err="1"/>
              <a:t>Pesca</a:t>
            </a:r>
            <a:r>
              <a:rPr lang="en-US" sz="5400" b="1" dirty="0"/>
              <a:t> </a:t>
            </a:r>
            <a:r>
              <a:rPr lang="en-US" sz="5400" b="1" dirty="0" err="1"/>
              <a:t>Artesanal</a:t>
            </a:r>
            <a:r>
              <a:rPr lang="en-US" sz="5400" b="1" dirty="0"/>
              <a:t> </a:t>
            </a:r>
            <a:r>
              <a:rPr lang="en-US" sz="5400" b="1" dirty="0" err="1"/>
              <a:t>na</a:t>
            </a:r>
            <a:r>
              <a:rPr lang="en-US" sz="5400" b="1" dirty="0"/>
              <a:t> Terra </a:t>
            </a:r>
            <a:r>
              <a:rPr lang="en-US" sz="5400" b="1" dirty="0" err="1"/>
              <a:t>Indígena</a:t>
            </a:r>
            <a:r>
              <a:rPr lang="en-US" sz="5400" b="1" dirty="0"/>
              <a:t> Yanomami</a:t>
            </a:r>
            <a:endParaRPr sz="54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8549620" y="4932680"/>
            <a:ext cx="6096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841086" y="5526904"/>
            <a:ext cx="126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OBJETIVO: Segurança alimentar para comunidades indígenas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62582" y="7468629"/>
            <a:ext cx="10641497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/>
              <a:t>ATUAÇÃO: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b="1" dirty="0"/>
              <a:t>SECRETARIA NACIONAL DE AQUICULTURA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 b="1" dirty="0"/>
              <a:t>SECRETARIA NACIONAL DE PESCA ARTESANAL</a:t>
            </a:r>
          </a:p>
        </p:txBody>
      </p:sp>
    </p:spTree>
    <p:extLst>
      <p:ext uri="{BB962C8B-B14F-4D97-AF65-F5344CB8AC3E}">
        <p14:creationId xmlns:p14="http://schemas.microsoft.com/office/powerpoint/2010/main" val="3399560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15748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781588" y="2343862"/>
            <a:ext cx="13127106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>
                <a:ea typeface="Open Sans"/>
              </a:rPr>
              <a:t>PARCEIROS:</a:t>
            </a:r>
          </a:p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IFRR</a:t>
            </a:r>
          </a:p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en-US" sz="3600" b="1" dirty="0">
                <a:latin typeface="Open Sans"/>
                <a:ea typeface="Open Sans"/>
                <a:cs typeface="Open Sans"/>
                <a:sym typeface="Open Sans"/>
              </a:rPr>
              <a:t>EMBRAPA</a:t>
            </a:r>
          </a:p>
          <a:p>
            <a:pPr marL="571500" lvl="0" indent="-571500" algn="just">
              <a:lnSpc>
                <a:spcPct val="150000"/>
              </a:lnSpc>
              <a:buFontTx/>
              <a:buChar char="-"/>
            </a:pPr>
            <a:endParaRPr sz="3600" b="1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5301" y="664425"/>
            <a:ext cx="8866158" cy="476458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1" y="5300980"/>
            <a:ext cx="9122699" cy="475873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9474" y="580638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43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100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296" y="2147673"/>
            <a:ext cx="11874602" cy="328793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4855" y="5513985"/>
            <a:ext cx="6687483" cy="44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513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>
          <a:extLst>
            <a:ext uri="{FF2B5EF4-FFF2-40B4-BE49-F238E27FC236}">
              <a16:creationId xmlns:a16="http://schemas.microsoft.com/office/drawing/2014/main" id="{4E42EE41-EB81-211A-4256-8B3691DE2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">
            <a:extLst>
              <a:ext uri="{FF2B5EF4-FFF2-40B4-BE49-F238E27FC236}">
                <a16:creationId xmlns:a16="http://schemas.microsoft.com/office/drawing/2014/main" id="{2D09A369-9C77-7C4C-4B53-1FED9D4AA45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66D4B98-085B-7859-159F-04219929A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2" y="1151153"/>
            <a:ext cx="5958348" cy="739317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20FDB94-9A7B-0523-50BE-68CC7A2B6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575" y="1151154"/>
            <a:ext cx="5892951" cy="739317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FB9C112-158C-9A7F-F851-71BCF6F4A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3166" y="1151169"/>
            <a:ext cx="5899271" cy="73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19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f79eded43b_0_59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pic>
        <p:nvPicPr>
          <p:cNvPr id="445" name="Google Shape;445;g1f79eded43b_0_591"/>
          <p:cNvPicPr preferRelativeResize="0"/>
          <p:nvPr/>
        </p:nvPicPr>
        <p:blipFill rotWithShape="1">
          <a:blip r:embed="rId4">
            <a:alphaModFix/>
          </a:blip>
          <a:srcRect l="17361" r="17368"/>
          <a:stretch/>
        </p:blipFill>
        <p:spPr>
          <a:xfrm>
            <a:off x="8935190" y="6157113"/>
            <a:ext cx="1589768" cy="1623764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1f79eded43b_0_591"/>
          <p:cNvSpPr/>
          <p:nvPr/>
        </p:nvSpPr>
        <p:spPr>
          <a:xfrm>
            <a:off x="13581692" y="6644442"/>
            <a:ext cx="1625424" cy="1631171"/>
          </a:xfrm>
          <a:custGeom>
            <a:avLst/>
            <a:gdLst/>
            <a:ahLst/>
            <a:cxnLst/>
            <a:rect l="l" t="t" r="r" b="b"/>
            <a:pathLst>
              <a:path w="1625424" h="1631171" extrusionOk="0">
                <a:moveTo>
                  <a:pt x="0" y="0"/>
                </a:moveTo>
                <a:lnTo>
                  <a:pt x="1625423" y="0"/>
                </a:lnTo>
                <a:lnTo>
                  <a:pt x="1625423" y="1631171"/>
                </a:lnTo>
                <a:lnTo>
                  <a:pt x="0" y="1631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369" r="-51648" b="-369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447" name="Google Shape;447;g1f79eded43b_0_591"/>
          <p:cNvSpPr/>
          <p:nvPr/>
        </p:nvSpPr>
        <p:spPr>
          <a:xfrm>
            <a:off x="11992960" y="6186390"/>
            <a:ext cx="1588732" cy="1623763"/>
          </a:xfrm>
          <a:custGeom>
            <a:avLst/>
            <a:gdLst/>
            <a:ahLst/>
            <a:cxnLst/>
            <a:rect l="l" t="t" r="r" b="b"/>
            <a:pathLst>
              <a:path w="1588732" h="1623763" extrusionOk="0">
                <a:moveTo>
                  <a:pt x="0" y="0"/>
                </a:moveTo>
                <a:lnTo>
                  <a:pt x="1588732" y="0"/>
                </a:lnTo>
                <a:lnTo>
                  <a:pt x="1588732" y="1623763"/>
                </a:lnTo>
                <a:lnTo>
                  <a:pt x="0" y="1623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28" r="-54478" b="-919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448" name="Google Shape;448;g1f79eded43b_0_591"/>
          <p:cNvSpPr txBox="1"/>
          <p:nvPr/>
        </p:nvSpPr>
        <p:spPr>
          <a:xfrm>
            <a:off x="380805" y="2400413"/>
            <a:ext cx="17576700" cy="352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471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400" b="1" dirty="0" err="1">
                <a:solidFill>
                  <a:schemeClr val="dk1"/>
                </a:solidFill>
              </a:rPr>
              <a:t>Obrigado</a:t>
            </a:r>
            <a:r>
              <a:rPr lang="en-US" sz="16400" b="1" dirty="0">
                <a:solidFill>
                  <a:schemeClr val="dk1"/>
                </a:solidFill>
              </a:rPr>
              <a:t>!!! </a:t>
            </a:r>
            <a:endParaRPr sz="1640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2001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2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2001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20" b="1" dirty="0">
              <a:solidFill>
                <a:schemeClr val="dk1"/>
              </a:solidFill>
            </a:endParaRPr>
          </a:p>
        </p:txBody>
      </p:sp>
      <p:pic>
        <p:nvPicPr>
          <p:cNvPr id="449" name="Google Shape;449;g1f79eded43b_0_591"/>
          <p:cNvPicPr preferRelativeResize="0"/>
          <p:nvPr/>
        </p:nvPicPr>
        <p:blipFill rotWithShape="1">
          <a:blip r:embed="rId7">
            <a:alphaModFix/>
          </a:blip>
          <a:srcRect l="18422" r="18422"/>
          <a:stretch/>
        </p:blipFill>
        <p:spPr>
          <a:xfrm>
            <a:off x="15207115" y="6186390"/>
            <a:ext cx="1545179" cy="1631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1f79eded43b_0_591"/>
          <p:cNvPicPr preferRelativeResize="0"/>
          <p:nvPr/>
        </p:nvPicPr>
        <p:blipFill rotWithShape="1">
          <a:blip r:embed="rId8">
            <a:alphaModFix/>
          </a:blip>
          <a:srcRect l="18616" r="18616"/>
          <a:stretch/>
        </p:blipFill>
        <p:spPr>
          <a:xfrm>
            <a:off x="16752295" y="6651850"/>
            <a:ext cx="1535705" cy="1631171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1f79eded43b_0_591"/>
          <p:cNvSpPr/>
          <p:nvPr/>
        </p:nvSpPr>
        <p:spPr>
          <a:xfrm>
            <a:off x="10524958" y="6651850"/>
            <a:ext cx="1468002" cy="1623763"/>
          </a:xfrm>
          <a:custGeom>
            <a:avLst/>
            <a:gdLst/>
            <a:ahLst/>
            <a:cxnLst/>
            <a:rect l="l" t="t" r="r" b="b"/>
            <a:pathLst>
              <a:path w="1468002" h="1623763" extrusionOk="0">
                <a:moveTo>
                  <a:pt x="0" y="0"/>
                </a:moveTo>
                <a:lnTo>
                  <a:pt x="1468002" y="0"/>
                </a:lnTo>
                <a:lnTo>
                  <a:pt x="1468002" y="1623763"/>
                </a:lnTo>
                <a:lnTo>
                  <a:pt x="0" y="1623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l="-3068" r="-92266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452" name="Google Shape;452;g1f79eded43b_0_591"/>
          <p:cNvSpPr txBox="1"/>
          <p:nvPr/>
        </p:nvSpPr>
        <p:spPr>
          <a:xfrm>
            <a:off x="661828" y="8767127"/>
            <a:ext cx="7105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2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3" name="Google Shape;453;g1f79eded43b_0_591"/>
          <p:cNvSpPr txBox="1"/>
          <p:nvPr/>
        </p:nvSpPr>
        <p:spPr>
          <a:xfrm>
            <a:off x="57785" y="6015355"/>
            <a:ext cx="8493000" cy="19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Paulo Faria</a:t>
            </a:r>
            <a:endParaRPr sz="36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paulo.defari</a:t>
            </a:r>
            <a:r>
              <a:rPr lang="en-US" sz="3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a@mpa.gov.br</a:t>
            </a:r>
            <a:endParaRPr sz="36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f79eded43b_0_17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10" name="Google Shape;110;g1f79eded43b_0_177"/>
          <p:cNvSpPr txBox="1"/>
          <p:nvPr/>
        </p:nvSpPr>
        <p:spPr>
          <a:xfrm>
            <a:off x="-2675" y="237725"/>
            <a:ext cx="18288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ESTRUTURA </a:t>
            </a:r>
            <a:endParaRPr sz="3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" name="Google Shape;111;g1f79eded43b_0_177"/>
          <p:cNvCxnSpPr/>
          <p:nvPr/>
        </p:nvCxnSpPr>
        <p:spPr>
          <a:xfrm>
            <a:off x="6578000" y="921175"/>
            <a:ext cx="11707200" cy="20100"/>
          </a:xfrm>
          <a:prstGeom prst="straightConnector1">
            <a:avLst/>
          </a:prstGeom>
          <a:noFill/>
          <a:ln w="3810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g1f79eded43b_0_177"/>
          <p:cNvSpPr txBox="1"/>
          <p:nvPr/>
        </p:nvSpPr>
        <p:spPr>
          <a:xfrm>
            <a:off x="3412775" y="1326000"/>
            <a:ext cx="10307400" cy="692700"/>
          </a:xfrm>
          <a:prstGeom prst="rect">
            <a:avLst/>
          </a:prstGeom>
          <a:solidFill>
            <a:srgbClr val="4472C4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>
                <a:solidFill>
                  <a:srgbClr val="FFFFFF"/>
                </a:solidFill>
              </a:rPr>
              <a:t>Secretaria Nacional de Aquicultura</a:t>
            </a:r>
            <a:endParaRPr sz="3300" b="1" i="0" u="none" strike="noStrike" cap="none">
              <a:solidFill>
                <a:srgbClr val="FFFFFF"/>
              </a:solidFill>
            </a:endParaRPr>
          </a:p>
        </p:txBody>
      </p:sp>
      <p:sp>
        <p:nvSpPr>
          <p:cNvPr id="113" name="Google Shape;113;g1f79eded43b_0_177"/>
          <p:cNvSpPr txBox="1"/>
          <p:nvPr/>
        </p:nvSpPr>
        <p:spPr>
          <a:xfrm>
            <a:off x="1050950" y="2375225"/>
            <a:ext cx="6384600" cy="1268700"/>
          </a:xfrm>
          <a:prstGeom prst="rect">
            <a:avLst/>
          </a:prstGeom>
          <a:solidFill>
            <a:srgbClr val="E6913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4000" tIns="18000" rIns="18000" bIns="18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</a:rPr>
              <a:t>Departamento de Desenvolvimento e Inovação</a:t>
            </a:r>
            <a:endParaRPr sz="22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14" name="Google Shape;114;g1f79eded43b_0_177"/>
          <p:cNvSpPr txBox="1"/>
          <p:nvPr/>
        </p:nvSpPr>
        <p:spPr>
          <a:xfrm>
            <a:off x="10565925" y="2451572"/>
            <a:ext cx="6583500" cy="1268700"/>
          </a:xfrm>
          <a:prstGeom prst="rect">
            <a:avLst/>
          </a:prstGeom>
          <a:solidFill>
            <a:srgbClr val="E6913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4000" tIns="18000" rIns="18000" bIns="18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</a:rPr>
              <a:t>Departamento de Aquicultura em Águas da União</a:t>
            </a:r>
            <a:endParaRPr sz="22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15" name="Google Shape;115;g1f79eded43b_0_177"/>
          <p:cNvSpPr txBox="1"/>
          <p:nvPr/>
        </p:nvSpPr>
        <p:spPr>
          <a:xfrm>
            <a:off x="365150" y="4016225"/>
            <a:ext cx="8343300" cy="397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ts val="3080"/>
              </a:lnSpc>
              <a:buClrTx/>
              <a:buSzTx/>
              <a:buFontTx/>
            </a:pPr>
            <a:r>
              <a:rPr lang="en-US" sz="2000" dirty="0" err="1"/>
              <a:t>Proposição</a:t>
            </a:r>
            <a:r>
              <a:rPr lang="en-US" sz="2000" dirty="0"/>
              <a:t> de </a:t>
            </a:r>
            <a:r>
              <a:rPr lang="en-US" sz="2000" dirty="0" err="1"/>
              <a:t>planos</a:t>
            </a:r>
            <a:r>
              <a:rPr lang="en-US" sz="2000" dirty="0"/>
              <a:t> e </a:t>
            </a:r>
            <a:r>
              <a:rPr lang="en-US" sz="2000" dirty="0" err="1"/>
              <a:t>atividades</a:t>
            </a:r>
            <a:r>
              <a:rPr lang="en-US" sz="2000" dirty="0"/>
              <a:t> para o </a:t>
            </a:r>
            <a:r>
              <a:rPr lang="en-US" sz="2000" dirty="0" err="1"/>
              <a:t>desenvolvimento</a:t>
            </a:r>
            <a:r>
              <a:rPr lang="en-US" sz="2000" dirty="0"/>
              <a:t> </a:t>
            </a:r>
            <a:r>
              <a:rPr lang="en-US" sz="2000" dirty="0" err="1"/>
              <a:t>sustentável</a:t>
            </a:r>
            <a:r>
              <a:rPr lang="en-US" sz="2000" dirty="0"/>
              <a:t> da </a:t>
            </a:r>
            <a:r>
              <a:rPr lang="en-US" sz="2000" dirty="0" err="1"/>
              <a:t>aquicultura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suas</a:t>
            </a:r>
            <a:r>
              <a:rPr lang="en-US" sz="2000" dirty="0"/>
              <a:t> </a:t>
            </a:r>
            <a:r>
              <a:rPr lang="en-US" sz="2000" b="1" dirty="0" err="1"/>
              <a:t>diferentes</a:t>
            </a:r>
            <a:r>
              <a:rPr lang="en-US" sz="2000" b="1" dirty="0"/>
              <a:t> </a:t>
            </a:r>
            <a:r>
              <a:rPr lang="en-US" sz="2000" b="1" dirty="0" err="1"/>
              <a:t>cadeias</a:t>
            </a:r>
            <a:r>
              <a:rPr lang="en-US" sz="2000" b="1" dirty="0"/>
              <a:t> </a:t>
            </a:r>
            <a:r>
              <a:rPr lang="en-US" sz="2000" b="1" dirty="0" err="1"/>
              <a:t>produtivas</a:t>
            </a:r>
            <a:r>
              <a:rPr lang="en-US" sz="2000" b="1" dirty="0"/>
              <a:t> 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todas</a:t>
            </a:r>
            <a:r>
              <a:rPr lang="en-US" sz="2000" b="1" dirty="0"/>
              <a:t> as </a:t>
            </a:r>
            <a:r>
              <a:rPr lang="en-US" sz="2000" b="1" dirty="0" err="1"/>
              <a:t>regiões</a:t>
            </a:r>
            <a:r>
              <a:rPr lang="en-US" sz="2000" b="1" dirty="0"/>
              <a:t> do </a:t>
            </a:r>
            <a:r>
              <a:rPr lang="en-US" sz="2000" b="1" dirty="0" err="1"/>
              <a:t>país</a:t>
            </a:r>
            <a:r>
              <a:rPr lang="en-US" sz="2000" dirty="0"/>
              <a:t>. </a:t>
            </a:r>
          </a:p>
          <a:p>
            <a:pPr algn="just">
              <a:lnSpc>
                <a:spcPts val="3080"/>
              </a:lnSpc>
              <a:buClrTx/>
              <a:buSzTx/>
              <a:buFontTx/>
            </a:pPr>
            <a:endParaRPr lang="en-US" sz="2000" dirty="0"/>
          </a:p>
          <a:p>
            <a:pPr algn="just">
              <a:lnSpc>
                <a:spcPts val="3080"/>
              </a:lnSpc>
              <a:buClrTx/>
              <a:buSzTx/>
              <a:buFontTx/>
            </a:pPr>
            <a:r>
              <a:rPr lang="en-US" sz="2000" dirty="0" err="1"/>
              <a:t>Seu</a:t>
            </a:r>
            <a:r>
              <a:rPr lang="en-US" sz="2000" dirty="0"/>
              <a:t> principal </a:t>
            </a:r>
            <a:r>
              <a:rPr lang="en-US" sz="2000" dirty="0" err="1"/>
              <a:t>objetivo</a:t>
            </a:r>
            <a:r>
              <a:rPr lang="en-US" sz="2000" dirty="0"/>
              <a:t> é </a:t>
            </a:r>
            <a:r>
              <a:rPr lang="en-US" sz="2000" b="1" dirty="0" err="1"/>
              <a:t>entender</a:t>
            </a:r>
            <a:r>
              <a:rPr lang="en-US" sz="2000" b="1" dirty="0"/>
              <a:t> as </a:t>
            </a:r>
            <a:r>
              <a:rPr lang="en-US" sz="2000" b="1" dirty="0" err="1"/>
              <a:t>particularidades</a:t>
            </a:r>
            <a:r>
              <a:rPr lang="en-US" sz="2000" dirty="0"/>
              <a:t> de </a:t>
            </a:r>
            <a:r>
              <a:rPr lang="en-US" sz="2000" dirty="0" err="1"/>
              <a:t>cada</a:t>
            </a:r>
            <a:r>
              <a:rPr lang="en-US" sz="2000" dirty="0"/>
              <a:t> </a:t>
            </a:r>
            <a:r>
              <a:rPr lang="en-US" sz="2000" dirty="0" err="1"/>
              <a:t>região</a:t>
            </a:r>
            <a:r>
              <a:rPr lang="en-US" sz="2000" dirty="0"/>
              <a:t> e </a:t>
            </a:r>
            <a:r>
              <a:rPr lang="en-US" sz="2000" b="1" dirty="0" err="1"/>
              <a:t>transformá</a:t>
            </a:r>
            <a:r>
              <a:rPr lang="en-US" sz="2000" b="1" dirty="0"/>
              <a:t>-las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oportunidades</a:t>
            </a:r>
            <a:r>
              <a:rPr lang="en-US" sz="2000" dirty="0"/>
              <a:t> para o </a:t>
            </a:r>
            <a:r>
              <a:rPr lang="en-US" sz="2000" dirty="0" err="1"/>
              <a:t>crescimento</a:t>
            </a:r>
            <a:r>
              <a:rPr lang="en-US" sz="2000" dirty="0"/>
              <a:t> </a:t>
            </a:r>
            <a:r>
              <a:rPr lang="en-US" sz="2000" dirty="0" err="1"/>
              <a:t>sustentável</a:t>
            </a:r>
            <a:r>
              <a:rPr lang="pt-BR" altLang="en-US" sz="2000" dirty="0"/>
              <a:t>.</a:t>
            </a:r>
          </a:p>
          <a:p>
            <a:pPr algn="just">
              <a:lnSpc>
                <a:spcPts val="3080"/>
              </a:lnSpc>
              <a:buClrTx/>
              <a:buSzTx/>
              <a:buFontTx/>
            </a:pPr>
            <a:endParaRPr lang="en-US" sz="2000" dirty="0"/>
          </a:p>
          <a:p>
            <a:pPr algn="just">
              <a:lnSpc>
                <a:spcPts val="3080"/>
              </a:lnSpc>
              <a:buClrTx/>
              <a:buSzTx/>
              <a:buFontTx/>
            </a:pPr>
            <a:r>
              <a:rPr lang="pt-BR" altLang="en-US" sz="2000" dirty="0"/>
              <a:t>T</a:t>
            </a:r>
            <a:r>
              <a:rPr lang="en-US" sz="2000" dirty="0" err="1"/>
              <a:t>rabalha</a:t>
            </a:r>
            <a:r>
              <a:rPr lang="en-US" sz="2000" dirty="0"/>
              <a:t> para </a:t>
            </a:r>
            <a:r>
              <a:rPr lang="en-US" sz="2000" dirty="0" err="1"/>
              <a:t>posicionar</a:t>
            </a:r>
            <a:r>
              <a:rPr lang="en-US" sz="2000" dirty="0"/>
              <a:t> o </a:t>
            </a:r>
            <a:r>
              <a:rPr lang="en-US" sz="2000" dirty="0" err="1"/>
              <a:t>Brasil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b="1" dirty="0"/>
              <a:t> </a:t>
            </a:r>
            <a:r>
              <a:rPr lang="en-US" sz="2000" b="1" dirty="0" err="1"/>
              <a:t>líder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produção</a:t>
            </a:r>
            <a:r>
              <a:rPr lang="en-US" sz="2000" b="1" dirty="0"/>
              <a:t> de </a:t>
            </a:r>
            <a:r>
              <a:rPr lang="en-US" sz="2000" b="1" dirty="0" err="1"/>
              <a:t>todos</a:t>
            </a:r>
            <a:r>
              <a:rPr lang="en-US" sz="2000" b="1" dirty="0"/>
              <a:t> </a:t>
            </a:r>
            <a:r>
              <a:rPr lang="en-US" sz="2000" b="1" dirty="0" err="1"/>
              <a:t>os</a:t>
            </a:r>
            <a:r>
              <a:rPr lang="en-US" sz="2000" b="1" dirty="0"/>
              <a:t> </a:t>
            </a:r>
            <a:r>
              <a:rPr lang="en-US" sz="2000" b="1" dirty="0" err="1"/>
              <a:t>organismos</a:t>
            </a:r>
            <a:r>
              <a:rPr lang="en-US" sz="2000" b="1" dirty="0"/>
              <a:t> </a:t>
            </a:r>
            <a:r>
              <a:rPr lang="en-US" sz="2000" b="1" dirty="0" err="1"/>
              <a:t>aquáticos</a:t>
            </a:r>
            <a:r>
              <a:rPr lang="en-US" sz="2000" dirty="0"/>
              <a:t>, </a:t>
            </a:r>
            <a:r>
              <a:rPr lang="en-US" sz="2000" dirty="0" err="1"/>
              <a:t>beneficiando</a:t>
            </a:r>
            <a:r>
              <a:rPr lang="en-US" sz="2000" dirty="0"/>
              <a:t> a </a:t>
            </a:r>
            <a:r>
              <a:rPr lang="en-US" sz="2000" dirty="0" err="1"/>
              <a:t>segurança</a:t>
            </a:r>
            <a:r>
              <a:rPr lang="en-US" sz="2000" dirty="0"/>
              <a:t> </a:t>
            </a:r>
            <a:r>
              <a:rPr lang="en-US" sz="2000" dirty="0" err="1"/>
              <a:t>alimentar</a:t>
            </a:r>
            <a:r>
              <a:rPr lang="en-US" sz="2000" dirty="0"/>
              <a:t>, o </a:t>
            </a:r>
            <a:r>
              <a:rPr lang="en-US" sz="2000" dirty="0" err="1"/>
              <a:t>desenvolvimento</a:t>
            </a:r>
            <a:r>
              <a:rPr lang="en-US" sz="2000" dirty="0"/>
              <a:t> </a:t>
            </a:r>
            <a:r>
              <a:rPr lang="en-US" sz="2000" dirty="0" err="1"/>
              <a:t>econômico</a:t>
            </a:r>
            <a:r>
              <a:rPr lang="en-US" sz="2000" dirty="0"/>
              <a:t> e a </a:t>
            </a:r>
            <a:r>
              <a:rPr lang="en-US" sz="2000" dirty="0" err="1"/>
              <a:t>conservação</a:t>
            </a:r>
            <a:r>
              <a:rPr lang="en-US" sz="2000" dirty="0"/>
              <a:t> do </a:t>
            </a:r>
            <a:r>
              <a:rPr lang="en-US" sz="2000" dirty="0" err="1"/>
              <a:t>meio</a:t>
            </a:r>
            <a:r>
              <a:rPr lang="en-US" sz="2000" dirty="0"/>
              <a:t> </a:t>
            </a:r>
            <a:r>
              <a:rPr lang="en-US" sz="2000" dirty="0" err="1"/>
              <a:t>ambiente</a:t>
            </a:r>
            <a:r>
              <a:rPr lang="en-US" sz="2000" dirty="0"/>
              <a:t>.</a:t>
            </a:r>
          </a:p>
        </p:txBody>
      </p:sp>
      <p:sp>
        <p:nvSpPr>
          <p:cNvPr id="116" name="Google Shape;116;g1f79eded43b_0_177"/>
          <p:cNvSpPr txBox="1"/>
          <p:nvPr/>
        </p:nvSpPr>
        <p:spPr>
          <a:xfrm>
            <a:off x="9358175" y="3933825"/>
            <a:ext cx="85623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556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rlito"/>
              <a:buChar char="●"/>
            </a:pPr>
            <a:r>
              <a:rPr lang="en-US" sz="2000" b="1" dirty="0" err="1"/>
              <a:t>O</a:t>
            </a:r>
            <a:r>
              <a:rPr lang="en-US" sz="2000" b="1" dirty="0" err="1">
                <a:solidFill>
                  <a:srgbClr val="000000"/>
                </a:solidFill>
              </a:rPr>
              <a:t>rdenar</a:t>
            </a:r>
            <a:r>
              <a:rPr lang="en-US" sz="2000" b="1" dirty="0">
                <a:solidFill>
                  <a:srgbClr val="000000"/>
                </a:solidFill>
              </a:rPr>
              <a:t> e </a:t>
            </a:r>
            <a:r>
              <a:rPr lang="en-US" sz="2000" b="1" dirty="0" err="1">
                <a:solidFill>
                  <a:srgbClr val="000000"/>
                </a:solidFill>
              </a:rPr>
              <a:t>desenvolver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/>
              <a:t>a </a:t>
            </a:r>
            <a:r>
              <a:rPr lang="en-US" sz="2000" b="1" dirty="0" err="1"/>
              <a:t>aquicultura</a:t>
            </a:r>
            <a:r>
              <a:rPr lang="en-US" sz="2000" b="1" dirty="0"/>
              <a:t> </a:t>
            </a:r>
            <a:r>
              <a:rPr lang="en-US" sz="2000" b="1" dirty="0" err="1"/>
              <a:t>em</a:t>
            </a:r>
            <a:r>
              <a:rPr lang="en-US" sz="2000" b="1" dirty="0"/>
              <a:t> </a:t>
            </a:r>
            <a:r>
              <a:rPr lang="en-US" sz="2000" b="1" dirty="0" err="1"/>
              <a:t>águas</a:t>
            </a:r>
            <a:r>
              <a:rPr lang="en-US" sz="2000" b="1" dirty="0"/>
              <a:t> da </a:t>
            </a:r>
            <a:r>
              <a:rPr lang="en-US" sz="2000" b="1" dirty="0" err="1"/>
              <a:t>União</a:t>
            </a:r>
            <a:r>
              <a:rPr lang="en-US" sz="2000" b="1" dirty="0"/>
              <a:t> </a:t>
            </a:r>
            <a:r>
              <a:rPr lang="en-US" sz="2000" dirty="0">
                <a:solidFill>
                  <a:srgbClr val="000000"/>
                </a:solidFill>
              </a:rPr>
              <a:t>(</a:t>
            </a:r>
            <a:r>
              <a:rPr lang="en-US" sz="2000" dirty="0" err="1">
                <a:solidFill>
                  <a:srgbClr val="000000"/>
                </a:solidFill>
              </a:rPr>
              <a:t>oceano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Atlântico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nos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reservatórios</a:t>
            </a:r>
            <a:r>
              <a:rPr lang="en-US" sz="2000" dirty="0">
                <a:solidFill>
                  <a:srgbClr val="000000"/>
                </a:solidFill>
              </a:rPr>
              <a:t> de </a:t>
            </a:r>
            <a:r>
              <a:rPr lang="en-US" sz="2000" dirty="0" err="1">
                <a:solidFill>
                  <a:srgbClr val="000000"/>
                </a:solidFill>
              </a:rPr>
              <a:t>usinas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hidrelétricas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açudes</a:t>
            </a:r>
            <a:r>
              <a:rPr lang="en-US" sz="2000" dirty="0">
                <a:solidFill>
                  <a:srgbClr val="000000"/>
                </a:solidFill>
              </a:rPr>
              <a:t> e </a:t>
            </a:r>
            <a:r>
              <a:rPr lang="en-US" sz="2000" dirty="0" err="1">
                <a:solidFill>
                  <a:srgbClr val="000000"/>
                </a:solidFill>
              </a:rPr>
              <a:t>rios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federais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  <a:r>
              <a:rPr lang="en-US" sz="2000" dirty="0"/>
              <a:t>;</a:t>
            </a:r>
            <a:endParaRPr sz="2000" dirty="0"/>
          </a:p>
          <a:p>
            <a:pPr marL="457200" marR="0" lvl="0" indent="-3556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rlito"/>
              <a:buChar char="●"/>
            </a:pPr>
            <a:r>
              <a:rPr lang="en-US" sz="2000" b="1" dirty="0" err="1"/>
              <a:t>E</a:t>
            </a:r>
            <a:r>
              <a:rPr lang="en-US" sz="2000" b="1" dirty="0" err="1">
                <a:solidFill>
                  <a:srgbClr val="000000"/>
                </a:solidFill>
              </a:rPr>
              <a:t>fetivar</a:t>
            </a:r>
            <a:r>
              <a:rPr lang="en-US" sz="2000" b="1" dirty="0">
                <a:solidFill>
                  <a:srgbClr val="000000"/>
                </a:solidFill>
              </a:rPr>
              <a:t> e </a:t>
            </a:r>
            <a:r>
              <a:rPr lang="en-US" sz="2000" b="1" dirty="0" err="1">
                <a:solidFill>
                  <a:srgbClr val="000000"/>
                </a:solidFill>
              </a:rPr>
              <a:t>fiscalizar</a:t>
            </a:r>
            <a:r>
              <a:rPr lang="en-US" sz="2000" b="1" dirty="0">
                <a:solidFill>
                  <a:srgbClr val="000000"/>
                </a:solidFill>
              </a:rPr>
              <a:t> as </a:t>
            </a:r>
            <a:r>
              <a:rPr lang="en-US" sz="2000" b="1" dirty="0" err="1">
                <a:solidFill>
                  <a:srgbClr val="000000"/>
                </a:solidFill>
              </a:rPr>
              <a:t>cessões</a:t>
            </a:r>
            <a:r>
              <a:rPr lang="en-US" sz="2000" b="1" dirty="0"/>
              <a:t> </a:t>
            </a:r>
            <a:r>
              <a:rPr lang="en-US" sz="2000" dirty="0"/>
              <a:t>para fins de </a:t>
            </a:r>
            <a:r>
              <a:rPr lang="en-US" sz="2000" dirty="0" err="1"/>
              <a:t>aquicultura</a:t>
            </a:r>
            <a:r>
              <a:rPr lang="en-US" sz="2000" dirty="0"/>
              <a:t>;</a:t>
            </a:r>
            <a:endParaRPr sz="2000" dirty="0"/>
          </a:p>
          <a:p>
            <a:pPr marL="457200" marR="0" lvl="0" indent="-3556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2000" dirty="0" err="1">
                <a:solidFill>
                  <a:schemeClr val="dk1"/>
                </a:solidFill>
              </a:rPr>
              <a:t>Operacionalizar</a:t>
            </a:r>
            <a:r>
              <a:rPr lang="en-US" sz="2000" dirty="0">
                <a:solidFill>
                  <a:schemeClr val="dk1"/>
                </a:solidFill>
              </a:rPr>
              <a:t> o Sistema Nacional de </a:t>
            </a:r>
            <a:r>
              <a:rPr lang="en-US" sz="2000" dirty="0" err="1">
                <a:solidFill>
                  <a:schemeClr val="dk1"/>
                </a:solidFill>
              </a:rPr>
              <a:t>Autorização</a:t>
            </a:r>
            <a:r>
              <a:rPr lang="en-US" sz="2000" dirty="0">
                <a:solidFill>
                  <a:schemeClr val="dk1"/>
                </a:solidFill>
              </a:rPr>
              <a:t> de </a:t>
            </a:r>
            <a:r>
              <a:rPr lang="en-US" sz="2000" dirty="0" err="1">
                <a:solidFill>
                  <a:schemeClr val="dk1"/>
                </a:solidFill>
              </a:rPr>
              <a:t>Uso</a:t>
            </a:r>
            <a:r>
              <a:rPr lang="en-US" sz="2000" dirty="0">
                <a:solidFill>
                  <a:schemeClr val="dk1"/>
                </a:solidFill>
              </a:rPr>
              <a:t> de </a:t>
            </a:r>
            <a:r>
              <a:rPr lang="en-US" sz="2000" dirty="0" err="1">
                <a:solidFill>
                  <a:schemeClr val="dk1"/>
                </a:solidFill>
              </a:rPr>
              <a:t>Águas</a:t>
            </a:r>
            <a:r>
              <a:rPr lang="en-US" sz="2000" dirty="0">
                <a:solidFill>
                  <a:schemeClr val="dk1"/>
                </a:solidFill>
              </a:rPr>
              <a:t> da </a:t>
            </a:r>
            <a:r>
              <a:rPr lang="en-US" sz="2000" dirty="0" err="1">
                <a:solidFill>
                  <a:schemeClr val="dk1"/>
                </a:solidFill>
              </a:rPr>
              <a:t>União</a:t>
            </a:r>
            <a:r>
              <a:rPr lang="en-US" sz="2000" dirty="0">
                <a:solidFill>
                  <a:schemeClr val="dk1"/>
                </a:solidFill>
              </a:rPr>
              <a:t> (SINAU);</a:t>
            </a:r>
            <a:endParaRPr sz="2000" dirty="0"/>
          </a:p>
          <a:p>
            <a:pPr marL="457200" marR="0" lvl="0" indent="-3556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 dirty="0" err="1"/>
              <a:t>Promover</a:t>
            </a:r>
            <a:r>
              <a:rPr lang="en-US" sz="2000" dirty="0"/>
              <a:t> </a:t>
            </a:r>
            <a:r>
              <a:rPr lang="en-US" sz="2000" dirty="0" err="1"/>
              <a:t>estudos</a:t>
            </a:r>
            <a:r>
              <a:rPr lang="en-US" sz="2000" dirty="0"/>
              <a:t> de </a:t>
            </a:r>
            <a:r>
              <a:rPr lang="en-US" sz="2000" b="1" dirty="0" err="1"/>
              <a:t>zoneamento</a:t>
            </a:r>
            <a:r>
              <a:rPr lang="en-US" sz="2000" b="1" dirty="0"/>
              <a:t> </a:t>
            </a:r>
            <a:r>
              <a:rPr lang="en-US" sz="2000" b="1" dirty="0" err="1"/>
              <a:t>aquícola</a:t>
            </a:r>
            <a:r>
              <a:rPr lang="en-US" sz="2000" dirty="0"/>
              <a:t>;</a:t>
            </a:r>
            <a:endParaRPr sz="2000" dirty="0"/>
          </a:p>
          <a:p>
            <a:pPr marL="457200" marR="0" lvl="0" indent="-3556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 b="1" dirty="0" err="1"/>
              <a:t>Incentivar</a:t>
            </a:r>
            <a:r>
              <a:rPr lang="en-US" sz="2000" b="1" dirty="0"/>
              <a:t> a </a:t>
            </a:r>
            <a:r>
              <a:rPr lang="en-US" sz="2000" b="1" dirty="0" err="1"/>
              <a:t>pesquisa</a:t>
            </a:r>
            <a:r>
              <a:rPr lang="en-US" sz="2000" b="1" dirty="0"/>
              <a:t> </a:t>
            </a:r>
            <a:r>
              <a:rPr lang="en-US" sz="2000" dirty="0"/>
              <a:t>da </a:t>
            </a:r>
            <a:r>
              <a:rPr lang="en-US" sz="2000" dirty="0" err="1"/>
              <a:t>atividade</a:t>
            </a:r>
            <a:r>
              <a:rPr lang="en-US" sz="2000" dirty="0"/>
              <a:t> de </a:t>
            </a:r>
            <a:r>
              <a:rPr lang="en-US" sz="2000" dirty="0" err="1"/>
              <a:t>aquicultura</a:t>
            </a:r>
            <a:r>
              <a:rPr lang="en-US" sz="2000" dirty="0"/>
              <a:t> - </a:t>
            </a:r>
            <a:r>
              <a:rPr lang="en-US" sz="2000" dirty="0" err="1"/>
              <a:t>águas</a:t>
            </a:r>
            <a:r>
              <a:rPr lang="en-US" sz="2000" dirty="0"/>
              <a:t> da </a:t>
            </a:r>
            <a:r>
              <a:rPr lang="en-US" sz="2000" dirty="0" err="1"/>
              <a:t>União</a:t>
            </a:r>
            <a:r>
              <a:rPr lang="en-US" sz="2000" dirty="0"/>
              <a:t>; e</a:t>
            </a:r>
            <a:endParaRPr sz="2000" dirty="0"/>
          </a:p>
          <a:p>
            <a:pPr marL="457200" marR="0" lvl="0" indent="-35560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 dirty="0" err="1"/>
              <a:t>Referenciar</a:t>
            </a:r>
            <a:r>
              <a:rPr lang="en-US" sz="2000" dirty="0"/>
              <a:t> </a:t>
            </a:r>
            <a:r>
              <a:rPr lang="en-US" sz="2000" dirty="0" err="1"/>
              <a:t>geograficamente</a:t>
            </a:r>
            <a:r>
              <a:rPr lang="en-US" sz="2000" dirty="0"/>
              <a:t> as </a:t>
            </a:r>
            <a:r>
              <a:rPr lang="en-US" sz="2000" dirty="0" err="1"/>
              <a:t>áreas</a:t>
            </a:r>
            <a:r>
              <a:rPr lang="en-US" sz="2000" dirty="0"/>
              <a:t> </a:t>
            </a:r>
            <a:r>
              <a:rPr lang="en-US" sz="2000" dirty="0" err="1"/>
              <a:t>aquícolas</a:t>
            </a:r>
            <a:r>
              <a:rPr lang="en-US" sz="2000" dirty="0"/>
              <a:t>.</a:t>
            </a:r>
            <a:endParaRPr sz="1000" dirty="0">
              <a:solidFill>
                <a:schemeClr val="dk1"/>
              </a:solidFill>
            </a:endParaRPr>
          </a:p>
        </p:txBody>
      </p:sp>
      <p:sp>
        <p:nvSpPr>
          <p:cNvPr id="117" name="Google Shape;117;g1f79eded43b_0_177"/>
          <p:cNvSpPr/>
          <p:nvPr/>
        </p:nvSpPr>
        <p:spPr>
          <a:xfrm>
            <a:off x="7765175" y="2018700"/>
            <a:ext cx="2475300" cy="1052700"/>
          </a:xfrm>
          <a:prstGeom prst="leftRigh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E253715-6094-7402-377F-A5C49F5CB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789" y="7991672"/>
            <a:ext cx="5105624" cy="22399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7" r="-455" b="-22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2288766" y="0"/>
            <a:ext cx="5999234" cy="143694"/>
          </a:xfrm>
          <a:custGeom>
            <a:avLst/>
            <a:gdLst/>
            <a:ahLst/>
            <a:cxnLst/>
            <a:rect l="l" t="t" r="r" b="b"/>
            <a:pathLst>
              <a:path w="5999234" h="143694">
                <a:moveTo>
                  <a:pt x="0" y="0"/>
                </a:moveTo>
                <a:lnTo>
                  <a:pt x="5999234" y="0"/>
                </a:lnTo>
                <a:lnTo>
                  <a:pt x="5999234" y="143694"/>
                </a:lnTo>
                <a:lnTo>
                  <a:pt x="0" y="14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912620" y="2152015"/>
            <a:ext cx="4646295" cy="2613660"/>
            <a:chOff x="0" y="0"/>
            <a:chExt cx="1128903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l="-3672" t="-15190" b="-769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6942051" y="2149617"/>
            <a:ext cx="4263683" cy="2842455"/>
          </a:xfrm>
          <a:custGeom>
            <a:avLst/>
            <a:gdLst/>
            <a:ahLst/>
            <a:cxnLst/>
            <a:rect l="l" t="t" r="r" b="b"/>
            <a:pathLst>
              <a:path w="4263683" h="2842455">
                <a:moveTo>
                  <a:pt x="0" y="0"/>
                </a:moveTo>
                <a:lnTo>
                  <a:pt x="4263682" y="0"/>
                </a:lnTo>
                <a:lnTo>
                  <a:pt x="4263682" y="2842455"/>
                </a:lnTo>
                <a:lnTo>
                  <a:pt x="0" y="2842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1132840" y="342900"/>
            <a:ext cx="15530195" cy="690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alt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en-US" alt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papel</a:t>
            </a:r>
            <a:r>
              <a:rPr lang="en-US" alt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MPA </a:t>
            </a:r>
            <a:r>
              <a:rPr lang="en-US" alt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</a:t>
            </a:r>
            <a:r>
              <a:rPr lang="en-US" alt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alt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cadeia</a:t>
            </a:r>
            <a:r>
              <a:rPr lang="en-US" alt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produtiva</a:t>
            </a:r>
            <a:endParaRPr lang="pt-BR" altLang="en-US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0800" y="2149475"/>
            <a:ext cx="4140200" cy="284289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8820" y="5269865"/>
            <a:ext cx="4440555" cy="299783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1820" y="5269865"/>
            <a:ext cx="4319905" cy="291211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48415" y="5269865"/>
            <a:ext cx="4172585" cy="290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5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R="0" defTabSz="914400" eaLnBrk="0" hangingPunct="0">
              <a:buClrTx/>
              <a:buSzTx/>
              <a:defRPr/>
            </a:pPr>
            <a:endParaRPr lang="pt-BR" sz="96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R="0" defTabSz="914400" eaLnBrk="0" hangingPunct="0">
              <a:buClrTx/>
              <a:buSzTx/>
              <a:defRPr/>
            </a:pPr>
            <a:endParaRPr lang="pt-BR" sz="96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R="0" defTabSz="914400" eaLnBrk="0" hangingPunct="0">
              <a:buClrTx/>
              <a:buSzTx/>
              <a:defRPr/>
            </a:pPr>
            <a:endParaRPr lang="pt-BR" sz="96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R="0" defTabSz="914400" eaLnBrk="0" hangingPunct="0">
              <a:buClrTx/>
              <a:buSzTx/>
              <a:defRPr/>
            </a:pPr>
            <a:endParaRPr lang="pt-BR" sz="96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R="0" defTabSz="914400" eaLnBrk="0" hangingPunct="0">
              <a:buClrTx/>
              <a:buSzTx/>
              <a:defRPr/>
            </a:pPr>
            <a:endParaRPr lang="pt-BR" sz="96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R="0" defTabSz="914400" eaLnBrk="0" hangingPunct="0">
              <a:buClrTx/>
              <a:buSzTx/>
              <a:defRPr/>
            </a:pPr>
            <a:r>
              <a:rPr lang="pt-BR" sz="5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Youtube</a:t>
            </a:r>
            <a:r>
              <a:rPr lang="pt-BR" sz="5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, Instagram: MPA</a:t>
            </a:r>
          </a:p>
          <a:p>
            <a:pPr eaLnBrk="0" hangingPunct="0">
              <a:buClrTx/>
              <a:defRPr/>
            </a:pPr>
            <a:r>
              <a:rPr lang="pt-BR" sz="5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www.gov.br/mpa</a:t>
            </a:r>
          </a:p>
          <a:p>
            <a:pPr marR="0" defTabSz="914400" eaLnBrk="0" hangingPunct="0">
              <a:buClrTx/>
              <a:buSzTx/>
              <a:defRPr/>
            </a:pPr>
            <a:endParaRPr lang="pt-BR" sz="54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2435623" y="0"/>
            <a:ext cx="5999234" cy="143694"/>
          </a:xfrm>
          <a:custGeom>
            <a:avLst/>
            <a:gdLst/>
            <a:ahLst/>
            <a:cxnLst/>
            <a:rect l="l" t="t" r="r" b="b"/>
            <a:pathLst>
              <a:path w="5999234" h="143694">
                <a:moveTo>
                  <a:pt x="0" y="0"/>
                </a:moveTo>
                <a:lnTo>
                  <a:pt x="5999234" y="0"/>
                </a:lnTo>
                <a:lnTo>
                  <a:pt x="5999234" y="143694"/>
                </a:lnTo>
                <a:lnTo>
                  <a:pt x="0" y="14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CE5A79F-1A1B-A6F6-A1CE-FEA5409FF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086444"/>
            <a:ext cx="7467600" cy="404765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8A0918B-223D-9E73-F186-AE3F8554F1C3}"/>
              </a:ext>
            </a:extLst>
          </p:cNvPr>
          <p:cNvSpPr txBox="1"/>
          <p:nvPr/>
        </p:nvSpPr>
        <p:spPr>
          <a:xfrm>
            <a:off x="6934200" y="6143156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0" i="0" u="none" strike="noStrike" dirty="0">
                <a:effectLst/>
                <a:latin typeface="var(--font-family-default-latin)"/>
                <a:hlinkClick r:id="rId5"/>
              </a:rPr>
              <a:t>Folha PE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C652E53-90C3-4196-AF22-1FA48C916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2390" y="870154"/>
            <a:ext cx="7926220" cy="755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79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AutoShape 27"/>
          <p:cNvSpPr/>
          <p:nvPr/>
        </p:nvSpPr>
        <p:spPr>
          <a:xfrm flipV="1">
            <a:off x="1132782" y="1426430"/>
            <a:ext cx="11260066" cy="19050"/>
          </a:xfrm>
          <a:prstGeom prst="line">
            <a:avLst/>
          </a:prstGeom>
          <a:ln w="9525" cap="flat">
            <a:solidFill>
              <a:srgbClr val="C8CE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8" name="Freeform 28"/>
          <p:cNvSpPr/>
          <p:nvPr/>
        </p:nvSpPr>
        <p:spPr>
          <a:xfrm>
            <a:off x="12435623" y="0"/>
            <a:ext cx="5999234" cy="143694"/>
          </a:xfrm>
          <a:custGeom>
            <a:avLst/>
            <a:gdLst/>
            <a:ahLst/>
            <a:cxnLst/>
            <a:rect l="l" t="t" r="r" b="b"/>
            <a:pathLst>
              <a:path w="5999234" h="143694">
                <a:moveTo>
                  <a:pt x="0" y="0"/>
                </a:moveTo>
                <a:lnTo>
                  <a:pt x="5999234" y="0"/>
                </a:lnTo>
                <a:lnTo>
                  <a:pt x="5999234" y="143694"/>
                </a:lnTo>
                <a:lnTo>
                  <a:pt x="0" y="14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7FD0C94-553F-3011-E97B-3130027C7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131" y="0"/>
            <a:ext cx="18288000" cy="102916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7374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AutoShape 27"/>
          <p:cNvSpPr/>
          <p:nvPr/>
        </p:nvSpPr>
        <p:spPr>
          <a:xfrm flipV="1">
            <a:off x="1132782" y="1426430"/>
            <a:ext cx="11260066" cy="19050"/>
          </a:xfrm>
          <a:prstGeom prst="line">
            <a:avLst/>
          </a:prstGeom>
          <a:ln w="9525" cap="flat">
            <a:solidFill>
              <a:srgbClr val="C8CED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28" name="Freeform 28"/>
          <p:cNvSpPr/>
          <p:nvPr/>
        </p:nvSpPr>
        <p:spPr>
          <a:xfrm>
            <a:off x="12435623" y="0"/>
            <a:ext cx="5999234" cy="143694"/>
          </a:xfrm>
          <a:custGeom>
            <a:avLst/>
            <a:gdLst/>
            <a:ahLst/>
            <a:cxnLst/>
            <a:rect l="l" t="t" r="r" b="b"/>
            <a:pathLst>
              <a:path w="5999234" h="143694">
                <a:moveTo>
                  <a:pt x="0" y="0"/>
                </a:moveTo>
                <a:lnTo>
                  <a:pt x="5999234" y="0"/>
                </a:lnTo>
                <a:lnTo>
                  <a:pt x="5999234" y="143694"/>
                </a:lnTo>
                <a:lnTo>
                  <a:pt x="0" y="14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E6F9FE0-58B8-DC7E-9E67-F36EC85A6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966" y="461227"/>
            <a:ext cx="10820400" cy="5388355"/>
          </a:xfrm>
          <a:prstGeom prst="rect">
            <a:avLst/>
          </a:prstGeom>
        </p:spPr>
      </p:pic>
      <p:graphicFrame>
        <p:nvGraphicFramePr>
          <p:cNvPr id="9" name="Group 3">
            <a:extLst>
              <a:ext uri="{FF2B5EF4-FFF2-40B4-BE49-F238E27FC236}">
                <a16:creationId xmlns:a16="http://schemas.microsoft.com/office/drawing/2014/main" id="{C3020D62-F6C9-23FA-EA40-9780F9D7B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271699"/>
              </p:ext>
            </p:extLst>
          </p:nvPr>
        </p:nvGraphicFramePr>
        <p:xfrm>
          <a:off x="3565136" y="6066286"/>
          <a:ext cx="10386060" cy="2025744"/>
        </p:xfrm>
        <a:graphic>
          <a:graphicData uri="http://schemas.openxmlformats.org/drawingml/2006/table">
            <a:tbl>
              <a:tblPr/>
              <a:tblGrid>
                <a:gridCol w="2596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6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6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65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26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Pescado</a:t>
                      </a:r>
                    </a:p>
                  </a:txBody>
                  <a:tcPr marL="126609" marR="126609" marT="63304" marB="63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Suino</a:t>
                      </a:r>
                      <a:endParaRPr kumimoji="0" lang="pt-BR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126609" marR="126609" marT="63304" marB="63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Aves</a:t>
                      </a:r>
                    </a:p>
                  </a:txBody>
                  <a:tcPr marL="126609" marR="126609" marT="63304" marB="63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Bovino</a:t>
                      </a:r>
                    </a:p>
                  </a:txBody>
                  <a:tcPr marL="126609" marR="126609" marT="63304" marB="63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83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223,2</a:t>
                      </a:r>
                    </a:p>
                  </a:txBody>
                  <a:tcPr marL="126609" marR="126609" marT="63304" marB="63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110</a:t>
                      </a:r>
                    </a:p>
                  </a:txBody>
                  <a:tcPr marL="126609" marR="126609" marT="63304" marB="63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126609" marR="126609" marT="63304" marB="63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126609" marR="126609" marT="63304" marB="63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83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1,5</a:t>
                      </a:r>
                    </a:p>
                  </a:txBody>
                  <a:tcPr marL="126609" marR="126609" marT="63304" marB="633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126609" marR="126609" marT="63304" marB="63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14,5</a:t>
                      </a:r>
                    </a:p>
                  </a:txBody>
                  <a:tcPr marL="126609" marR="126609" marT="63304" marB="63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pt-BR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9,5</a:t>
                      </a:r>
                    </a:p>
                  </a:txBody>
                  <a:tcPr marL="126609" marR="126609" marT="63304" marB="633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3" descr="tilapia">
            <a:extLst>
              <a:ext uri="{FF2B5EF4-FFF2-40B4-BE49-F238E27FC236}">
                <a16:creationId xmlns:a16="http://schemas.microsoft.com/office/drawing/2014/main" id="{648F174A-5839-FE03-E246-3A5C3FE776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1520"/>
          <a:stretch>
            <a:fillRect/>
          </a:stretch>
        </p:blipFill>
        <p:spPr>
          <a:xfrm>
            <a:off x="4038600" y="8263687"/>
            <a:ext cx="1558193" cy="145415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45BA747-48B3-4CAE-9E95-E13139E585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922" r="13548"/>
          <a:stretch>
            <a:fillRect/>
          </a:stretch>
        </p:blipFill>
        <p:spPr>
          <a:xfrm>
            <a:off x="6551511" y="8238705"/>
            <a:ext cx="1506171" cy="143776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F4B3AD9-830F-6FDC-9D8B-6146BB4618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135" r="12607"/>
          <a:stretch>
            <a:fillRect/>
          </a:stretch>
        </p:blipFill>
        <p:spPr>
          <a:xfrm>
            <a:off x="9350281" y="8239934"/>
            <a:ext cx="1527062" cy="1508629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E99FE276-0CC0-9087-95B0-8413B499142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8143"/>
          <a:stretch>
            <a:fillRect/>
          </a:stretch>
        </p:blipFill>
        <p:spPr>
          <a:xfrm>
            <a:off x="11963400" y="8213993"/>
            <a:ext cx="1525424" cy="1509858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2B2AC2F-F707-5DAA-2906-8444B01F62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7672" y="7439859"/>
            <a:ext cx="754873" cy="79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82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31812-EF88-DAB3-7963-6DE53EB56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E3077CE-776B-26ED-D3D4-626C51F3A90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R="0" defTabSz="914400" eaLnBrk="0" hangingPunct="0">
              <a:buClrTx/>
              <a:buSzTx/>
              <a:defRPr/>
            </a:pPr>
            <a:endParaRPr lang="pt-BR" sz="96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R="0" defTabSz="914400" eaLnBrk="0" hangingPunct="0">
              <a:buClrTx/>
              <a:buSzTx/>
              <a:defRPr/>
            </a:pPr>
            <a:endParaRPr lang="pt-BR" sz="96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R="0" defTabSz="914400" eaLnBrk="0" hangingPunct="0">
              <a:buClrTx/>
              <a:buSzTx/>
              <a:defRPr/>
            </a:pPr>
            <a:endParaRPr lang="pt-BR" sz="96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eaLnBrk="0" hangingPunct="0">
              <a:buClrTx/>
              <a:defRPr/>
            </a:pPr>
            <a:r>
              <a:rPr lang="pt-BR" sz="4800" dirty="0">
                <a:latin typeface="Arial" panose="020B0604020202020204" pitchFamily="34" charset="0"/>
              </a:rPr>
              <a:t>Plano Nacional de Segurança alimentar;</a:t>
            </a:r>
          </a:p>
          <a:p>
            <a:pPr eaLnBrk="0" hangingPunct="0">
              <a:buClrTx/>
              <a:defRPr/>
            </a:pPr>
            <a:r>
              <a:rPr lang="pt-BR" sz="4800" dirty="0">
                <a:latin typeface="Arial" panose="020B0604020202020204" pitchFamily="34" charset="0"/>
              </a:rPr>
              <a:t>Plano Nacional de Abastecimento Alimentar;</a:t>
            </a:r>
          </a:p>
          <a:p>
            <a:pPr marR="0" defTabSz="914400" eaLnBrk="0" hangingPunct="0">
              <a:buClrTx/>
              <a:buSzTx/>
              <a:defRPr/>
            </a:pPr>
            <a:r>
              <a:rPr lang="pt-BR" sz="4800" dirty="0">
                <a:latin typeface="Arial" panose="020B0604020202020204" pitchFamily="34" charset="0"/>
              </a:rPr>
              <a:t>Plano Clima;</a:t>
            </a:r>
          </a:p>
          <a:p>
            <a:pPr marR="0" defTabSz="914400" eaLnBrk="0" hangingPunct="0">
              <a:buClrTx/>
              <a:buSzTx/>
              <a:defRPr/>
            </a:pPr>
            <a:r>
              <a:rPr lang="pt-BR" sz="4800" dirty="0">
                <a:latin typeface="Arial" panose="020B0604020202020204" pitchFamily="34" charset="0"/>
              </a:rPr>
              <a:t>Plano Nacional de Desenvolvimento da Bioeconomia;</a:t>
            </a:r>
          </a:p>
          <a:p>
            <a:pPr marR="0" defTabSz="914400" eaLnBrk="0" hangingPunct="0">
              <a:buClrTx/>
              <a:buSzTx/>
              <a:defRPr/>
            </a:pPr>
            <a:r>
              <a:rPr lang="pt-BR" sz="4800" dirty="0">
                <a:latin typeface="Arial" panose="020B0604020202020204" pitchFamily="34" charset="0"/>
              </a:rPr>
              <a:t>Plano Nacional de Agroecologia e Produção orgânica;</a:t>
            </a:r>
          </a:p>
          <a:p>
            <a:pPr marR="0" defTabSz="914400" eaLnBrk="0" hangingPunct="0">
              <a:buClrTx/>
              <a:buSzTx/>
              <a:defRPr/>
            </a:pPr>
            <a:r>
              <a:rPr lang="pt-BR" sz="4800" dirty="0">
                <a:latin typeface="Arial" panose="020B0604020202020204" pitchFamily="34" charset="0"/>
              </a:rPr>
              <a:t>Programa Nacional de Alimentação Escolar - PNAE;</a:t>
            </a:r>
          </a:p>
          <a:p>
            <a:pPr marR="0" defTabSz="914400" eaLnBrk="0" hangingPunct="0">
              <a:buClrTx/>
              <a:buSzTx/>
              <a:defRPr/>
            </a:pPr>
            <a:endParaRPr lang="pt-BR" sz="54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R="0" defTabSz="914400" eaLnBrk="0" hangingPunct="0">
              <a:buClrTx/>
              <a:buSzTx/>
              <a:defRPr/>
            </a:pPr>
            <a:endParaRPr lang="pt-BR" sz="54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E2591083-582D-313A-A3F6-50112CBD259F}"/>
              </a:ext>
            </a:extLst>
          </p:cNvPr>
          <p:cNvSpPr/>
          <p:nvPr/>
        </p:nvSpPr>
        <p:spPr>
          <a:xfrm>
            <a:off x="12435623" y="0"/>
            <a:ext cx="5999234" cy="143694"/>
          </a:xfrm>
          <a:custGeom>
            <a:avLst/>
            <a:gdLst/>
            <a:ahLst/>
            <a:cxnLst/>
            <a:rect l="l" t="t" r="r" b="b"/>
            <a:pathLst>
              <a:path w="5999234" h="143694">
                <a:moveTo>
                  <a:pt x="0" y="0"/>
                </a:moveTo>
                <a:lnTo>
                  <a:pt x="5999234" y="0"/>
                </a:lnTo>
                <a:lnTo>
                  <a:pt x="5999234" y="143694"/>
                </a:lnTo>
                <a:lnTo>
                  <a:pt x="0" y="143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4DC74EB-3756-72D7-886B-F2DBE8686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1693" y="442450"/>
            <a:ext cx="7153855" cy="387759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BDA6DBB-C893-42D3-C0C3-E10870708182}"/>
              </a:ext>
            </a:extLst>
          </p:cNvPr>
          <p:cNvSpPr txBox="1"/>
          <p:nvPr/>
        </p:nvSpPr>
        <p:spPr>
          <a:xfrm>
            <a:off x="10606823" y="4298377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0" i="0" u="none" strike="noStrike" dirty="0">
                <a:effectLst/>
                <a:latin typeface="var(--font-family-default-latin)"/>
                <a:hlinkClick r:id="rId5"/>
              </a:rPr>
              <a:t>Folha PE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1ECE26-3EA7-4378-1429-44ED36C07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590" y="2209507"/>
            <a:ext cx="3267531" cy="20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75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10791</TotalTime>
  <Words>1011</Words>
  <Application>Microsoft Office PowerPoint</Application>
  <PresentationFormat>Personalizar</PresentationFormat>
  <Paragraphs>212</Paragraphs>
  <Slides>38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6" baseType="lpstr">
      <vt:lpstr>Open Sans</vt:lpstr>
      <vt:lpstr>Times New Roman</vt:lpstr>
      <vt:lpstr>Open Sans Bold</vt:lpstr>
      <vt:lpstr>Arial</vt:lpstr>
      <vt:lpstr>Calibri</vt:lpstr>
      <vt:lpstr>Carlito</vt:lpstr>
      <vt:lpstr>var(--font-family-default-latin)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Mário Carvalho de Faria</dc:creator>
  <cp:lastModifiedBy>Paulo Faria</cp:lastModifiedBy>
  <cp:revision>23</cp:revision>
  <dcterms:created xsi:type="dcterms:W3CDTF">2006-08-16T00:00:00Z</dcterms:created>
  <dcterms:modified xsi:type="dcterms:W3CDTF">2024-11-20T10:36:44Z</dcterms:modified>
</cp:coreProperties>
</file>