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321" r:id="rId7"/>
    <p:sldId id="271" r:id="rId8"/>
    <p:sldId id="269" r:id="rId9"/>
    <p:sldId id="270" r:id="rId10"/>
    <p:sldId id="273" r:id="rId11"/>
    <p:sldId id="313" r:id="rId12"/>
    <p:sldId id="294" r:id="rId13"/>
    <p:sldId id="311" r:id="rId14"/>
    <p:sldId id="312" r:id="rId15"/>
    <p:sldId id="314" r:id="rId16"/>
    <p:sldId id="274" r:id="rId17"/>
    <p:sldId id="315" r:id="rId18"/>
    <p:sldId id="297" r:id="rId19"/>
    <p:sldId id="323" r:id="rId20"/>
    <p:sldId id="324" r:id="rId21"/>
    <p:sldId id="327" r:id="rId22"/>
    <p:sldId id="277" r:id="rId23"/>
    <p:sldId id="278" r:id="rId24"/>
    <p:sldId id="308" r:id="rId25"/>
    <p:sldId id="309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Maia Rocha" initials="DMR" lastIdx="1" clrIdx="0">
    <p:extLst>
      <p:ext uri="{19B8F6BF-5375-455C-9EA6-DF929625EA0E}">
        <p15:presenceInfo xmlns:p15="http://schemas.microsoft.com/office/powerpoint/2012/main" userId="1c499129fa5bc1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0000"/>
    <a:srgbClr val="333300"/>
    <a:srgbClr val="CCFF33"/>
    <a:srgbClr val="CCCC00"/>
    <a:srgbClr val="CCFF66"/>
    <a:srgbClr val="333399"/>
    <a:srgbClr val="006666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7"/>
              <c:layout>
                <c:manualLayout>
                  <c:x val="-2.992200967195297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A0-4608-AF18-985CCB95E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Planilha1!$B$2:$B$9</c:f>
              <c:numCache>
                <c:formatCode>#,##0</c:formatCode>
                <c:ptCount val="8"/>
                <c:pt idx="0">
                  <c:v>4358.72</c:v>
                </c:pt>
                <c:pt idx="1">
                  <c:v>3855.9929999999999</c:v>
                </c:pt>
                <c:pt idx="2">
                  <c:v>2783.9639999999999</c:v>
                </c:pt>
                <c:pt idx="3">
                  <c:v>3527.7779999999998</c:v>
                </c:pt>
                <c:pt idx="4">
                  <c:v>3864.5230000000001</c:v>
                </c:pt>
                <c:pt idx="5">
                  <c:v>4139.7830000000004</c:v>
                </c:pt>
                <c:pt idx="6">
                  <c:v>4887.4840000000004</c:v>
                </c:pt>
                <c:pt idx="7">
                  <c:v>27418.244999999999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7-4A2E-813F-C1133F648AA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A0-4608-AF18-985CCB95E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Planilha1!$C$2:$C$9</c:f>
              <c:numCache>
                <c:formatCode>#,##0</c:formatCode>
                <c:ptCount val="8"/>
                <c:pt idx="0">
                  <c:v>3556.498</c:v>
                </c:pt>
                <c:pt idx="1">
                  <c:v>3065.0050000000001</c:v>
                </c:pt>
                <c:pt idx="2">
                  <c:v>3873.5369999999998</c:v>
                </c:pt>
                <c:pt idx="3">
                  <c:v>3339.78</c:v>
                </c:pt>
                <c:pt idx="4">
                  <c:v>3520.5630000000001</c:v>
                </c:pt>
                <c:pt idx="5">
                  <c:v>4253.6559999999999</c:v>
                </c:pt>
                <c:pt idx="6">
                  <c:v>4441.5870000000004</c:v>
                </c:pt>
                <c:pt idx="7">
                  <c:v>26050.626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97-4A2E-813F-C1133F648AA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7-4A2E-813F-C1133F648AA6}"/>
                </c:ext>
              </c:extLst>
            </c:dLbl>
            <c:dLbl>
              <c:idx val="7"/>
              <c:layout>
                <c:manualLayout>
                  <c:x val="2.098563654136171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A0-4608-AF18-985CCB95E0A9}"/>
                </c:ext>
              </c:extLst>
            </c:dLbl>
            <c:dLbl>
              <c:idx val="12"/>
              <c:layout>
                <c:manualLayout>
                  <c:x val="-1.8936600205296992E-3"/>
                  <c:y val="1.72615041942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3F-487A-B9E8-0E35016E0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Planilha1!$D$2:$D$9</c:f>
              <c:numCache>
                <c:formatCode>#,##0</c:formatCode>
                <c:ptCount val="8"/>
                <c:pt idx="0">
                  <c:v>4204.1270000000004</c:v>
                </c:pt>
                <c:pt idx="1">
                  <c:v>4728.91</c:v>
                </c:pt>
                <c:pt idx="2">
                  <c:v>5226.8559999999998</c:v>
                </c:pt>
                <c:pt idx="3">
                  <c:v>4329.7449999999999</c:v>
                </c:pt>
                <c:pt idx="4">
                  <c:v>4479.6239999999998</c:v>
                </c:pt>
                <c:pt idx="5">
                  <c:v>4820.4849999999997</c:v>
                </c:pt>
                <c:pt idx="6">
                  <c:v>5063.6329999999998</c:v>
                </c:pt>
                <c:pt idx="7">
                  <c:v>32853.379999999997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97-4A2E-813F-C1133F648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94995968"/>
        <c:axId val="153384576"/>
      </c:barChart>
      <c:catAx>
        <c:axId val="2949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384576"/>
        <c:crosses val="autoZero"/>
        <c:auto val="1"/>
        <c:lblAlgn val="ctr"/>
        <c:lblOffset val="100"/>
        <c:noMultiLvlLbl val="0"/>
      </c:catAx>
      <c:valAx>
        <c:axId val="1533845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9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Planilha1!$B$2:$B$9</c:f>
              <c:numCache>
                <c:formatCode>#,##0</c:formatCode>
                <c:ptCount val="8"/>
                <c:pt idx="0">
                  <c:v>87300</c:v>
                </c:pt>
                <c:pt idx="1">
                  <c:v>28500</c:v>
                </c:pt>
                <c:pt idx="2">
                  <c:v>0</c:v>
                </c:pt>
                <c:pt idx="3">
                  <c:v>64940</c:v>
                </c:pt>
                <c:pt idx="4">
                  <c:v>43300</c:v>
                </c:pt>
                <c:pt idx="5">
                  <c:v>0</c:v>
                </c:pt>
                <c:pt idx="6">
                  <c:v>0</c:v>
                </c:pt>
                <c:pt idx="7">
                  <c:v>224040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A-42FC-B8F0-5AEF802A263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Planilha1!$C$2:$C$9</c:f>
              <c:numCache>
                <c:formatCode>#,##0</c:formatCode>
                <c:ptCount val="8"/>
                <c:pt idx="0">
                  <c:v>36560</c:v>
                </c:pt>
                <c:pt idx="1">
                  <c:v>0</c:v>
                </c:pt>
                <c:pt idx="2">
                  <c:v>20000</c:v>
                </c:pt>
                <c:pt idx="3">
                  <c:v>23306</c:v>
                </c:pt>
                <c:pt idx="4">
                  <c:v>23136</c:v>
                </c:pt>
                <c:pt idx="5">
                  <c:v>30029</c:v>
                </c:pt>
                <c:pt idx="6">
                  <c:v>34664</c:v>
                </c:pt>
                <c:pt idx="7">
                  <c:v>167695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3-4969-94C7-7FD8AB25942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25400" cap="flat" cmpd="sng" algn="ctr">
              <a:solidFill>
                <a:srgbClr val="C00000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7.6991219137107396E-3"/>
                  <c:y val="-1.0247845580819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D2-4040-A742-2416E3CA2B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Planilha1!$D$2:$D$9</c:f>
              <c:numCache>
                <c:formatCode>#,##0</c:formatCode>
                <c:ptCount val="8"/>
                <c:pt idx="0">
                  <c:v>3000</c:v>
                </c:pt>
                <c:pt idx="1">
                  <c:v>20880</c:v>
                </c:pt>
                <c:pt idx="2">
                  <c:v>24014</c:v>
                </c:pt>
                <c:pt idx="3">
                  <c:v>20980</c:v>
                </c:pt>
                <c:pt idx="4">
                  <c:v>20720</c:v>
                </c:pt>
                <c:pt idx="5">
                  <c:v>0</c:v>
                </c:pt>
                <c:pt idx="6">
                  <c:v>20160</c:v>
                </c:pt>
                <c:pt idx="7">
                  <c:v>109754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A3-4969-94C7-7FD8AB259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97869824"/>
        <c:axId val="146649600"/>
      </c:barChart>
      <c:catAx>
        <c:axId val="2978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49600"/>
        <c:crosses val="autoZero"/>
        <c:auto val="1"/>
        <c:lblAlgn val="ctr"/>
        <c:lblOffset val="100"/>
        <c:noMultiLvlLbl val="0"/>
      </c:catAx>
      <c:valAx>
        <c:axId val="1466496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86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83506147824483"/>
          <c:y val="2.3297472957962737E-2"/>
          <c:w val="0.30810259776568516"/>
          <c:h val="0.11918950476359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TOTAL</c:v>
                </c:pt>
              </c:strCache>
            </c:strRef>
          </c:cat>
          <c:val>
            <c:numRef>
              <c:f>Planilha1!$B$2:$B$8</c:f>
              <c:numCache>
                <c:formatCode>#,##0</c:formatCode>
                <c:ptCount val="7"/>
                <c:pt idx="0">
                  <c:v>65109</c:v>
                </c:pt>
                <c:pt idx="1">
                  <c:v>51564</c:v>
                </c:pt>
                <c:pt idx="2">
                  <c:v>51907</c:v>
                </c:pt>
                <c:pt idx="3">
                  <c:v>51693</c:v>
                </c:pt>
                <c:pt idx="4">
                  <c:v>37987</c:v>
                </c:pt>
                <c:pt idx="5">
                  <c:v>51050</c:v>
                </c:pt>
                <c:pt idx="6">
                  <c:v>309310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2-4314-841B-525B40C6B9F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-5.2627102997098869E-5"/>
                  <c:y val="-2.011650144111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34-4676-8A1B-45292A87A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TOTAL</c:v>
                </c:pt>
              </c:strCache>
            </c:strRef>
          </c:cat>
          <c:val>
            <c:numRef>
              <c:f>Planilha1!$C$2:$C$8</c:f>
              <c:numCache>
                <c:formatCode>#,##0</c:formatCode>
                <c:ptCount val="7"/>
                <c:pt idx="0">
                  <c:v>69653</c:v>
                </c:pt>
                <c:pt idx="1">
                  <c:v>52903</c:v>
                </c:pt>
                <c:pt idx="2">
                  <c:v>62868</c:v>
                </c:pt>
                <c:pt idx="3">
                  <c:v>61140</c:v>
                </c:pt>
                <c:pt idx="4">
                  <c:v>80601</c:v>
                </c:pt>
                <c:pt idx="5">
                  <c:v>77030</c:v>
                </c:pt>
                <c:pt idx="6">
                  <c:v>404195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2-4314-841B-525B40C6B9F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1.3149941060573796E-3"/>
                  <c:y val="6.4150550735003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4-4676-8A1B-45292A87A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TOTAL</c:v>
                </c:pt>
              </c:strCache>
            </c:strRef>
          </c:cat>
          <c:val>
            <c:numRef>
              <c:f>Planilha1!$D$2:$D$8</c:f>
              <c:numCache>
                <c:formatCode>#,##0</c:formatCode>
                <c:ptCount val="7"/>
                <c:pt idx="0">
                  <c:v>78417</c:v>
                </c:pt>
                <c:pt idx="1">
                  <c:v>66335</c:v>
                </c:pt>
                <c:pt idx="2">
                  <c:v>76626</c:v>
                </c:pt>
                <c:pt idx="3">
                  <c:v>66761</c:v>
                </c:pt>
                <c:pt idx="4">
                  <c:v>75484</c:v>
                </c:pt>
                <c:pt idx="5">
                  <c:v>77254</c:v>
                </c:pt>
                <c:pt idx="6">
                  <c:v>440877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98-487D-AED0-B1B4B072F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98483712"/>
        <c:axId val="296717120"/>
      </c:barChart>
      <c:catAx>
        <c:axId val="2984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6717120"/>
        <c:crosses val="autoZero"/>
        <c:auto val="1"/>
        <c:lblAlgn val="ctr"/>
        <c:lblOffset val="100"/>
        <c:noMultiLvlLbl val="0"/>
      </c:catAx>
      <c:valAx>
        <c:axId val="29671712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48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97835226348913E-2"/>
          <c:y val="7.4922194511959139E-2"/>
          <c:w val="0.88251671195967762"/>
          <c:h val="0.7023343798707918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MÉDIA</c:v>
                </c:pt>
              </c:strCache>
            </c:strRef>
          </c:cat>
          <c:val>
            <c:numRef>
              <c:f>Planilha1!$B$2:$B$8</c:f>
              <c:numCache>
                <c:formatCode>0.00</c:formatCode>
                <c:ptCount val="7"/>
                <c:pt idx="0">
                  <c:v>8.5299999999999994</c:v>
                </c:pt>
                <c:pt idx="1">
                  <c:v>8.69</c:v>
                </c:pt>
                <c:pt idx="2">
                  <c:v>8.5299999999999994</c:v>
                </c:pt>
                <c:pt idx="3">
                  <c:v>8.49</c:v>
                </c:pt>
                <c:pt idx="4">
                  <c:v>8.4</c:v>
                </c:pt>
                <c:pt idx="5">
                  <c:v>8.2799999999999994</c:v>
                </c:pt>
                <c:pt idx="6">
                  <c:v>8.4866666666666664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31-4716-BEE5-5ABB954675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MÉDIA</c:v>
                </c:pt>
              </c:strCache>
            </c:strRef>
          </c:cat>
          <c:val>
            <c:numRef>
              <c:f>Planilha1!$C$2:$C$8</c:f>
              <c:numCache>
                <c:formatCode>0.00</c:formatCode>
                <c:ptCount val="7"/>
                <c:pt idx="0">
                  <c:v>8.64</c:v>
                </c:pt>
                <c:pt idx="1">
                  <c:v>8.52</c:v>
                </c:pt>
                <c:pt idx="2">
                  <c:v>8.36</c:v>
                </c:pt>
                <c:pt idx="3">
                  <c:v>8.4510000000000005</c:v>
                </c:pt>
                <c:pt idx="4">
                  <c:v>8.4600000000000009</c:v>
                </c:pt>
                <c:pt idx="5">
                  <c:v>8.41</c:v>
                </c:pt>
                <c:pt idx="6">
                  <c:v>8.4735000000000014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731-4716-BEE5-5ABB954675B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7533298505036549E-2"/>
                  <c:y val="-5.1369793752300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DD-4514-9864-75540B3C0C15}"/>
                </c:ext>
              </c:extLst>
            </c:dLbl>
            <c:dLbl>
              <c:idx val="6"/>
              <c:layout>
                <c:manualLayout>
                  <c:x val="-2.3877045101733687E-2"/>
                  <c:y val="-7.33854196461435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02-48D9-B4D5-E962DB7F49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MÉDIA</c:v>
                </c:pt>
              </c:strCache>
            </c:strRef>
          </c:cat>
          <c:val>
            <c:numRef>
              <c:f>Planilha1!$D$2:$D$8</c:f>
              <c:numCache>
                <c:formatCode>0.00</c:formatCode>
                <c:ptCount val="7"/>
                <c:pt idx="0">
                  <c:v>9.5</c:v>
                </c:pt>
                <c:pt idx="1">
                  <c:v>9.59</c:v>
                </c:pt>
                <c:pt idx="2">
                  <c:v>9.52</c:v>
                </c:pt>
                <c:pt idx="3">
                  <c:v>9.75</c:v>
                </c:pt>
                <c:pt idx="4">
                  <c:v>9.52</c:v>
                </c:pt>
                <c:pt idx="5">
                  <c:v>9.31</c:v>
                </c:pt>
                <c:pt idx="6">
                  <c:v>9.5316666666666663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62-4919-9D19-D11A40CB42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8484224"/>
        <c:axId val="296719424"/>
      </c:lineChart>
      <c:catAx>
        <c:axId val="29848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6719424"/>
        <c:crosses val="autoZero"/>
        <c:auto val="1"/>
        <c:lblAlgn val="ctr"/>
        <c:lblOffset val="100"/>
        <c:noMultiLvlLbl val="0"/>
      </c:catAx>
      <c:valAx>
        <c:axId val="296719424"/>
        <c:scaling>
          <c:orientation val="minMax"/>
          <c:min val="4"/>
        </c:scaling>
        <c:delete val="1"/>
        <c:axPos val="l"/>
        <c:numFmt formatCode="0.00" sourceLinked="1"/>
        <c:majorTickMark val="none"/>
        <c:minorTickMark val="none"/>
        <c:tickLblPos val="nextTo"/>
        <c:crossAx val="2984842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73267167020224"/>
          <c:y val="3.3279421052601177E-2"/>
          <c:w val="0.27399703384110868"/>
          <c:h val="7.5087730246754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TOTAL</c:v>
                </c:pt>
              </c:strCache>
            </c:strRef>
          </c:cat>
          <c:val>
            <c:numRef>
              <c:f>Planilha1!$B$2:$B$7</c:f>
              <c:numCache>
                <c:formatCode>#,##0</c:formatCode>
                <c:ptCount val="6"/>
                <c:pt idx="0">
                  <c:v>69927</c:v>
                </c:pt>
                <c:pt idx="1">
                  <c:v>32986</c:v>
                </c:pt>
                <c:pt idx="2">
                  <c:v>52186</c:v>
                </c:pt>
                <c:pt idx="3">
                  <c:v>52186</c:v>
                </c:pt>
                <c:pt idx="4">
                  <c:v>54804</c:v>
                </c:pt>
                <c:pt idx="5">
                  <c:v>262089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2-4314-841B-525B40C6B9F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-5.2627102997098869E-5"/>
                  <c:y val="-2.011650144111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34-4676-8A1B-45292A87A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TOTAL</c:v>
                </c:pt>
              </c:strCache>
            </c:strRef>
          </c:cat>
          <c:val>
            <c:numRef>
              <c:f>Planilha1!$C$2:$C$7</c:f>
              <c:numCache>
                <c:formatCode>#,##0</c:formatCode>
                <c:ptCount val="6"/>
                <c:pt idx="0">
                  <c:v>61370</c:v>
                </c:pt>
                <c:pt idx="1">
                  <c:v>28825</c:v>
                </c:pt>
                <c:pt idx="2">
                  <c:v>44420</c:v>
                </c:pt>
                <c:pt idx="3">
                  <c:v>44420</c:v>
                </c:pt>
                <c:pt idx="4">
                  <c:v>42873</c:v>
                </c:pt>
                <c:pt idx="5">
                  <c:v>221908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2-4314-841B-525B40C6B9F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1.3149941060573796E-3"/>
                  <c:y val="6.4150550735003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4-4676-8A1B-45292A87A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TOTAL</c:v>
                </c:pt>
              </c:strCache>
            </c:strRef>
          </c:cat>
          <c:val>
            <c:numRef>
              <c:f>Planilha1!$D$2:$D$7</c:f>
              <c:numCache>
                <c:formatCode>#,##0</c:formatCode>
                <c:ptCount val="6"/>
                <c:pt idx="0">
                  <c:v>62385</c:v>
                </c:pt>
                <c:pt idx="1">
                  <c:v>51473</c:v>
                </c:pt>
                <c:pt idx="2">
                  <c:v>60491</c:v>
                </c:pt>
                <c:pt idx="3">
                  <c:v>49653</c:v>
                </c:pt>
                <c:pt idx="4">
                  <c:v>56702</c:v>
                </c:pt>
                <c:pt idx="5">
                  <c:v>280704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98-487D-AED0-B1B4B072F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98483712"/>
        <c:axId val="296717120"/>
      </c:barChart>
      <c:catAx>
        <c:axId val="2984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6717120"/>
        <c:crosses val="autoZero"/>
        <c:auto val="1"/>
        <c:lblAlgn val="ctr"/>
        <c:lblOffset val="100"/>
        <c:noMultiLvlLbl val="0"/>
      </c:catAx>
      <c:valAx>
        <c:axId val="29671712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48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97835226348913E-2"/>
          <c:y val="7.4922194511959139E-2"/>
          <c:w val="0.88251671195967762"/>
          <c:h val="0.7023343798707918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MÉDIA</c:v>
                </c:pt>
              </c:strCache>
            </c:strRef>
          </c:cat>
          <c:val>
            <c:numRef>
              <c:f>Planilha1!$B$2:$B$7</c:f>
              <c:numCache>
                <c:formatCode>0.00</c:formatCode>
                <c:ptCount val="6"/>
                <c:pt idx="0">
                  <c:v>6.21</c:v>
                </c:pt>
                <c:pt idx="1">
                  <c:v>6.04</c:v>
                </c:pt>
                <c:pt idx="2">
                  <c:v>5.87</c:v>
                </c:pt>
                <c:pt idx="3">
                  <c:v>6.23</c:v>
                </c:pt>
                <c:pt idx="4">
                  <c:v>5.71</c:v>
                </c:pt>
                <c:pt idx="5">
                  <c:v>6.0120000000000005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31-4716-BEE5-5ABB954675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MÉDIA</c:v>
                </c:pt>
              </c:strCache>
            </c:strRef>
          </c:cat>
          <c:val>
            <c:numRef>
              <c:f>Planilha1!$C$2:$C$7</c:f>
              <c:numCache>
                <c:formatCode>0.00</c:formatCode>
                <c:ptCount val="6"/>
                <c:pt idx="0">
                  <c:v>5.52</c:v>
                </c:pt>
                <c:pt idx="1">
                  <c:v>5.19</c:v>
                </c:pt>
                <c:pt idx="2">
                  <c:v>5.23</c:v>
                </c:pt>
                <c:pt idx="3">
                  <c:v>5.23</c:v>
                </c:pt>
                <c:pt idx="4">
                  <c:v>5.82</c:v>
                </c:pt>
                <c:pt idx="5">
                  <c:v>5.3980000000000006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731-4716-BEE5-5ABB954675B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7533298505036549E-2"/>
                  <c:y val="-5.1369793752300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DD-4514-9864-75540B3C0C15}"/>
                </c:ext>
              </c:extLst>
            </c:dLbl>
            <c:dLbl>
              <c:idx val="5"/>
              <c:layout>
                <c:manualLayout>
                  <c:x val="-2.3877045101733687E-2"/>
                  <c:y val="-7.33854196461435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D7-425D-A1BC-063224237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MÉDIA</c:v>
                </c:pt>
              </c:strCache>
            </c:strRef>
          </c:cat>
          <c:val>
            <c:numRef>
              <c:f>Planilha1!$D$2:$D$7</c:f>
              <c:numCache>
                <c:formatCode>0.00</c:formatCode>
                <c:ptCount val="6"/>
                <c:pt idx="0">
                  <c:v>6.65</c:v>
                </c:pt>
                <c:pt idx="1">
                  <c:v>6.3</c:v>
                </c:pt>
                <c:pt idx="2">
                  <c:v>6.44</c:v>
                </c:pt>
                <c:pt idx="3">
                  <c:v>6.56</c:v>
                </c:pt>
                <c:pt idx="4">
                  <c:v>6.58</c:v>
                </c:pt>
                <c:pt idx="5">
                  <c:v>6.5060000000000002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62-4919-9D19-D11A40CB42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8484224"/>
        <c:axId val="296719424"/>
      </c:lineChart>
      <c:catAx>
        <c:axId val="29848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6719424"/>
        <c:crosses val="autoZero"/>
        <c:auto val="1"/>
        <c:lblAlgn val="ctr"/>
        <c:lblOffset val="100"/>
        <c:noMultiLvlLbl val="0"/>
      </c:catAx>
      <c:valAx>
        <c:axId val="296719424"/>
        <c:scaling>
          <c:orientation val="minMax"/>
          <c:min val="4"/>
        </c:scaling>
        <c:delete val="1"/>
        <c:axPos val="l"/>
        <c:numFmt formatCode="0.00" sourceLinked="1"/>
        <c:majorTickMark val="none"/>
        <c:minorTickMark val="none"/>
        <c:tickLblPos val="nextTo"/>
        <c:crossAx val="2984842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73267167020224"/>
          <c:y val="3.3279421052601177E-2"/>
          <c:w val="0.27399703384110868"/>
          <c:h val="7.5087730246754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7"/>
              <c:layout>
                <c:manualLayout>
                  <c:x val="-1.88874077503809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B5-48C8-8FE1-9265E1E4D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Planilha1!$B$2:$B$9</c:f>
              <c:numCache>
                <c:formatCode>0.0</c:formatCode>
                <c:ptCount val="8"/>
                <c:pt idx="0">
                  <c:v>22.329276</c:v>
                </c:pt>
                <c:pt idx="1">
                  <c:v>16.171727000000001</c:v>
                </c:pt>
                <c:pt idx="2">
                  <c:v>13.058997</c:v>
                </c:pt>
                <c:pt idx="3">
                  <c:v>14.117400999999999</c:v>
                </c:pt>
                <c:pt idx="4">
                  <c:v>15.002072999999999</c:v>
                </c:pt>
                <c:pt idx="5">
                  <c:v>21.343138</c:v>
                </c:pt>
                <c:pt idx="6">
                  <c:v>32.087612</c:v>
                </c:pt>
                <c:pt idx="7">
                  <c:v>134.11022399999999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8-47F0-8B24-C194B5EBA94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B5-48C8-8FE1-9265E1E4D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Planilha1!$C$2:$C$9</c:f>
              <c:numCache>
                <c:formatCode>0.0</c:formatCode>
                <c:ptCount val="8"/>
                <c:pt idx="0">
                  <c:v>20.401128</c:v>
                </c:pt>
                <c:pt idx="1">
                  <c:v>14.860785999999999</c:v>
                </c:pt>
                <c:pt idx="2">
                  <c:v>18.367923999999999</c:v>
                </c:pt>
                <c:pt idx="3">
                  <c:v>17.649808</c:v>
                </c:pt>
                <c:pt idx="4">
                  <c:v>18.423121999999999</c:v>
                </c:pt>
                <c:pt idx="5">
                  <c:v>29.859499</c:v>
                </c:pt>
                <c:pt idx="6">
                  <c:v>48.155313999999997</c:v>
                </c:pt>
                <c:pt idx="7">
                  <c:v>167.717581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B8-47F0-8B24-C194B5EBA94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5119039323624367E-3"/>
                  <c:y val="3.1995886511246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B8-47F0-8B24-C194B5EBA943}"/>
                </c:ext>
              </c:extLst>
            </c:dLbl>
            <c:dLbl>
              <c:idx val="7"/>
              <c:layout>
                <c:manualLayout>
                  <c:x val="-5.5158060994588498E-3"/>
                  <c:y val="-2.3449419288734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B5-48C8-8FE1-9265E1E4D757}"/>
                </c:ext>
              </c:extLst>
            </c:dLbl>
            <c:dLbl>
              <c:idx val="10"/>
              <c:layout>
                <c:manualLayout>
                  <c:x val="1.8457250365828165E-3"/>
                  <c:y val="-1.695500496358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3E-4585-9C91-FCC425E6A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Planilha1!$D$2:$D$9</c:f>
              <c:numCache>
                <c:formatCode>0.0</c:formatCode>
                <c:ptCount val="8"/>
                <c:pt idx="0">
                  <c:v>31.314720999999999</c:v>
                </c:pt>
                <c:pt idx="1">
                  <c:v>26.232583999999999</c:v>
                </c:pt>
                <c:pt idx="2">
                  <c:v>28.014991999999999</c:v>
                </c:pt>
                <c:pt idx="3">
                  <c:v>22.180430000000001</c:v>
                </c:pt>
                <c:pt idx="4">
                  <c:v>21.544542</c:v>
                </c:pt>
                <c:pt idx="5">
                  <c:v>31.543275000000001</c:v>
                </c:pt>
                <c:pt idx="6">
                  <c:v>40.287736000000002</c:v>
                </c:pt>
                <c:pt idx="7">
                  <c:v>201.11828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B8-47F0-8B24-C194B5EBA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94996480"/>
        <c:axId val="171732928"/>
      </c:barChart>
      <c:catAx>
        <c:axId val="2949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732928"/>
        <c:crosses val="autoZero"/>
        <c:auto val="1"/>
        <c:lblAlgn val="ctr"/>
        <c:lblOffset val="100"/>
        <c:noMultiLvlLbl val="0"/>
      </c:catAx>
      <c:valAx>
        <c:axId val="1717329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9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517594592711E-2"/>
          <c:y val="0.24886700783101667"/>
          <c:w val="0.88251671195967762"/>
          <c:h val="0.5979674636551124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71976401179941E-3"/>
                  <c:y val="-7.74563176393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F5-4169-9734-BE51A9ECF1F9}"/>
                </c:ext>
              </c:extLst>
            </c:dLbl>
            <c:dLbl>
              <c:idx val="7"/>
              <c:layout>
                <c:manualLayout>
                  <c:x val="-7.0796460176991149E-3"/>
                  <c:y val="-5.95817827995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F2-40A7-866D-18BB7FDCA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Planilha1!$B$2:$B$9</c:f>
              <c:numCache>
                <c:formatCode>0.00</c:formatCode>
                <c:ptCount val="8"/>
                <c:pt idx="0">
                  <c:v>5.122897547903972</c:v>
                </c:pt>
                <c:pt idx="1">
                  <c:v>4.1939202171788175</c:v>
                </c:pt>
                <c:pt idx="2">
                  <c:v>4.6907923378319545</c:v>
                </c:pt>
                <c:pt idx="3">
                  <c:v>4.0017827085491211</c:v>
                </c:pt>
                <c:pt idx="4">
                  <c:v>3.8819986321727158</c:v>
                </c:pt>
                <c:pt idx="5">
                  <c:v>5.1556175770565753</c:v>
                </c:pt>
                <c:pt idx="6">
                  <c:v>6.5652617993225144</c:v>
                </c:pt>
                <c:pt idx="7">
                  <c:v>4.8912767392661349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F5-4169-9734-BE51A9ECF1F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359882005899705E-3"/>
                  <c:y val="-9.53308524792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F5-4169-9734-BE51A9ECF1F9}"/>
                </c:ext>
              </c:extLst>
            </c:dLbl>
            <c:dLbl>
              <c:idx val="7"/>
              <c:layout>
                <c:manualLayout>
                  <c:x val="-7.0796460176991149E-3"/>
                  <c:y val="-9.013879271357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F2-40A7-866D-18BB7FDCA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Planilha1!$C$2:$C$9</c:f>
              <c:numCache>
                <c:formatCode>0.00</c:formatCode>
                <c:ptCount val="8"/>
                <c:pt idx="0">
                  <c:v>5.7362967728366501</c:v>
                </c:pt>
                <c:pt idx="1">
                  <c:v>4.8485356467607721</c:v>
                </c:pt>
                <c:pt idx="2">
                  <c:v>4.7418997159443679</c:v>
                </c:pt>
                <c:pt idx="3">
                  <c:v>5.2847217481390993</c:v>
                </c:pt>
                <c:pt idx="4">
                  <c:v>5.2330044938835067</c:v>
                </c:pt>
                <c:pt idx="5">
                  <c:v>7.019725854653033</c:v>
                </c:pt>
                <c:pt idx="6">
                  <c:v>10.84191618896579</c:v>
                </c:pt>
                <c:pt idx="7">
                  <c:v>6.4381401429662377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F5-4169-9734-BE51A9ECF1F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276240912364266E-3"/>
                  <c:y val="-0.1100057986679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F5-4169-9734-BE51A9ECF1F9}"/>
                </c:ext>
              </c:extLst>
            </c:dLbl>
            <c:dLbl>
              <c:idx val="7"/>
              <c:layout>
                <c:manualLayout>
                  <c:x val="-5.5158060994588065E-3"/>
                  <c:y val="-9.494755864817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F2-40A7-866D-18BB7FDCA81E}"/>
                </c:ext>
              </c:extLst>
            </c:dLbl>
            <c:dLbl>
              <c:idx val="12"/>
              <c:layout>
                <c:manualLayout>
                  <c:x val="-5.1415696931688846E-4"/>
                  <c:y val="-7.653678776312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FB-4A18-B1F0-64E795DF7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Planilha1!$D$2:$D$9</c:f>
              <c:numCache>
                <c:formatCode>0.00</c:formatCode>
                <c:ptCount val="8"/>
                <c:pt idx="0">
                  <c:v>7.4485668487179382</c:v>
                </c:pt>
                <c:pt idx="1">
                  <c:v>5.5472791827292127</c:v>
                </c:pt>
                <c:pt idx="2">
                  <c:v>5.3598170678511137</c:v>
                </c:pt>
                <c:pt idx="3">
                  <c:v>5.1228028440473974</c:v>
                </c:pt>
                <c:pt idx="4">
                  <c:v>4.8094532041082019</c:v>
                </c:pt>
                <c:pt idx="5">
                  <c:v>6.5435894935883008</c:v>
                </c:pt>
                <c:pt idx="6">
                  <c:v>7.9562906711446111</c:v>
                </c:pt>
                <c:pt idx="7">
                  <c:v>6.1216921972716349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6F5-4169-9734-BE51A9ECF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335424"/>
        <c:axId val="171734656"/>
      </c:lineChart>
      <c:catAx>
        <c:axId val="29533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734656"/>
        <c:crosses val="autoZero"/>
        <c:auto val="1"/>
        <c:lblAlgn val="ctr"/>
        <c:lblOffset val="100"/>
        <c:noMultiLvlLbl val="0"/>
      </c:catAx>
      <c:valAx>
        <c:axId val="17173465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533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7"/>
              <c:layout>
                <c:manualLayout>
                  <c:x val="-2.992200967195297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0A-4739-AFA3-7DFEB6561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Planilha1!$B$2:$B$9</c:f>
              <c:numCache>
                <c:formatCode>#,##0</c:formatCode>
                <c:ptCount val="8"/>
                <c:pt idx="0">
                  <c:v>35467.322</c:v>
                </c:pt>
                <c:pt idx="1">
                  <c:v>35509.976999999999</c:v>
                </c:pt>
                <c:pt idx="2">
                  <c:v>35631.89</c:v>
                </c:pt>
                <c:pt idx="3">
                  <c:v>15959.473</c:v>
                </c:pt>
                <c:pt idx="4">
                  <c:v>13797.012000000001</c:v>
                </c:pt>
                <c:pt idx="5">
                  <c:v>12688.277</c:v>
                </c:pt>
                <c:pt idx="6">
                  <c:v>12571.092000000001</c:v>
                </c:pt>
                <c:pt idx="7">
                  <c:v>161625.04300000001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7-4A2E-813F-C1133F648AA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0A-4739-AFA3-7DFEB6561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Planilha1!$C$2:$C$9</c:f>
              <c:numCache>
                <c:formatCode>#,##0</c:formatCode>
                <c:ptCount val="8"/>
                <c:pt idx="0">
                  <c:v>34619.421999999999</c:v>
                </c:pt>
                <c:pt idx="1">
                  <c:v>39917.012999999999</c:v>
                </c:pt>
                <c:pt idx="2">
                  <c:v>36405.605000000003</c:v>
                </c:pt>
                <c:pt idx="3">
                  <c:v>22474.987000000001</c:v>
                </c:pt>
                <c:pt idx="4">
                  <c:v>20830.671999999999</c:v>
                </c:pt>
                <c:pt idx="5">
                  <c:v>24551.758000000002</c:v>
                </c:pt>
                <c:pt idx="6">
                  <c:v>18342.097000000002</c:v>
                </c:pt>
                <c:pt idx="7">
                  <c:v>197141.554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97-4A2E-813F-C1133F648AA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7-4A2E-813F-C1133F648AA6}"/>
                </c:ext>
              </c:extLst>
            </c:dLbl>
            <c:dLbl>
              <c:idx val="7"/>
              <c:layout>
                <c:manualLayout>
                  <c:x val="2.0985636541361718E-3"/>
                  <c:y val="-5.5750242425759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0A-4739-AFA3-7DFEB6561EF7}"/>
                </c:ext>
              </c:extLst>
            </c:dLbl>
            <c:dLbl>
              <c:idx val="12"/>
              <c:layout>
                <c:manualLayout>
                  <c:x val="-1.8936600205296992E-3"/>
                  <c:y val="1.72615041942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3F-487A-B9E8-0E35016E0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Planilha1!$D$2:$D$9</c:f>
              <c:numCache>
                <c:formatCode>#,##0</c:formatCode>
                <c:ptCount val="8"/>
                <c:pt idx="0">
                  <c:v>26480.094000000001</c:v>
                </c:pt>
                <c:pt idx="1">
                  <c:v>28129.358</c:v>
                </c:pt>
                <c:pt idx="2">
                  <c:v>27386.893</c:v>
                </c:pt>
                <c:pt idx="3">
                  <c:v>19581.629000000001</c:v>
                </c:pt>
                <c:pt idx="4">
                  <c:v>20202.726999999999</c:v>
                </c:pt>
                <c:pt idx="5">
                  <c:v>21644.638999999999</c:v>
                </c:pt>
                <c:pt idx="6">
                  <c:v>20577.888999999999</c:v>
                </c:pt>
                <c:pt idx="7">
                  <c:v>164003.22899999999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97-4A2E-813F-C1133F648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94995968"/>
        <c:axId val="153384576"/>
      </c:barChart>
      <c:catAx>
        <c:axId val="2949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384576"/>
        <c:crosses val="autoZero"/>
        <c:auto val="1"/>
        <c:lblAlgn val="ctr"/>
        <c:lblOffset val="100"/>
        <c:noMultiLvlLbl val="0"/>
      </c:catAx>
      <c:valAx>
        <c:axId val="1533845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9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7"/>
              <c:layout>
                <c:manualLayout>
                  <c:x val="-1.88874077503809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FA-449A-911D-69144F4A7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Planilha1!$B$2:$B$9</c:f>
              <c:numCache>
                <c:formatCode>0.0</c:formatCode>
                <c:ptCount val="8"/>
                <c:pt idx="0">
                  <c:v>123.728944</c:v>
                </c:pt>
                <c:pt idx="1">
                  <c:v>118.547584</c:v>
                </c:pt>
                <c:pt idx="2">
                  <c:v>126.608801</c:v>
                </c:pt>
                <c:pt idx="3">
                  <c:v>44.101455999999999</c:v>
                </c:pt>
                <c:pt idx="4">
                  <c:v>40.634793000000002</c:v>
                </c:pt>
                <c:pt idx="5">
                  <c:v>37.342748999999998</c:v>
                </c:pt>
                <c:pt idx="6">
                  <c:v>41.771704</c:v>
                </c:pt>
                <c:pt idx="7">
                  <c:v>532.73603099999991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8-47F0-8B24-C194B5EBA94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1.115004848515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FA-449A-911D-69144F4A7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Planilha1!$C$2:$C$9</c:f>
              <c:numCache>
                <c:formatCode>0.0</c:formatCode>
                <c:ptCount val="8"/>
                <c:pt idx="0">
                  <c:v>96.733891999999997</c:v>
                </c:pt>
                <c:pt idx="1">
                  <c:v>111.190766</c:v>
                </c:pt>
                <c:pt idx="2">
                  <c:v>116.633878</c:v>
                </c:pt>
                <c:pt idx="3">
                  <c:v>74.418784000000002</c:v>
                </c:pt>
                <c:pt idx="4">
                  <c:v>86.403373999999999</c:v>
                </c:pt>
                <c:pt idx="5">
                  <c:v>86.511047000000005</c:v>
                </c:pt>
                <c:pt idx="6">
                  <c:v>89.572764000000006</c:v>
                </c:pt>
                <c:pt idx="7">
                  <c:v>661.46450500000003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B8-47F0-8B24-C194B5EBA94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5119039323624367E-3"/>
                  <c:y val="3.1995886511246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B8-47F0-8B24-C194B5EBA943}"/>
                </c:ext>
              </c:extLst>
            </c:dLbl>
            <c:dLbl>
              <c:idx val="7"/>
              <c:layout>
                <c:manualLayout>
                  <c:x val="-5.5158060994588498E-3"/>
                  <c:y val="-2.3449419288734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FA-449A-911D-69144F4A74A4}"/>
                </c:ext>
              </c:extLst>
            </c:dLbl>
            <c:dLbl>
              <c:idx val="10"/>
              <c:layout>
                <c:manualLayout>
                  <c:x val="1.8457250365828165E-3"/>
                  <c:y val="-1.695500496358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3E-4585-9C91-FCC425E6A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Planilha1!$D$2:$D$9</c:f>
              <c:numCache>
                <c:formatCode>0.0</c:formatCode>
                <c:ptCount val="8"/>
                <c:pt idx="0">
                  <c:v>114.477127</c:v>
                </c:pt>
                <c:pt idx="1">
                  <c:v>114.29149700000001</c:v>
                </c:pt>
                <c:pt idx="2">
                  <c:v>154.03290999999999</c:v>
                </c:pt>
                <c:pt idx="3">
                  <c:v>105.371865</c:v>
                </c:pt>
                <c:pt idx="4">
                  <c:v>107.03852000000001</c:v>
                </c:pt>
                <c:pt idx="5">
                  <c:v>97.855017000000004</c:v>
                </c:pt>
                <c:pt idx="6">
                  <c:v>96.587581999999998</c:v>
                </c:pt>
                <c:pt idx="7">
                  <c:v>789.65451799999994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B8-47F0-8B24-C194B5EBA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94996480"/>
        <c:axId val="171732928"/>
      </c:barChart>
      <c:catAx>
        <c:axId val="2949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732928"/>
        <c:crosses val="autoZero"/>
        <c:auto val="1"/>
        <c:lblAlgn val="ctr"/>
        <c:lblOffset val="100"/>
        <c:noMultiLvlLbl val="0"/>
      </c:catAx>
      <c:valAx>
        <c:axId val="1717329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99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517594592711E-2"/>
          <c:y val="0.24886700783101667"/>
          <c:w val="0.88251671195967762"/>
          <c:h val="0.5979674636551124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71976401179941E-3"/>
                  <c:y val="-7.74563176393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F5-4169-9734-BE51A9ECF1F9}"/>
                </c:ext>
              </c:extLst>
            </c:dLbl>
            <c:dLbl>
              <c:idx val="7"/>
              <c:layout>
                <c:manualLayout>
                  <c:x val="-7.0796460176991149E-3"/>
                  <c:y val="-5.95817827995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36-4F20-B1F9-C36227687A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Planilha1!$B$2:$B$9</c:f>
              <c:numCache>
                <c:formatCode>0.00</c:formatCode>
                <c:ptCount val="8"/>
                <c:pt idx="0">
                  <c:v>3.4885335859301696</c:v>
                </c:pt>
                <c:pt idx="1">
                  <c:v>3.3384303233989705</c:v>
                </c:pt>
                <c:pt idx="2">
                  <c:v>3.5532440462742785</c:v>
                </c:pt>
                <c:pt idx="3">
                  <c:v>2.763340368444497</c:v>
                </c:pt>
                <c:pt idx="4">
                  <c:v>2.9451879146006394</c:v>
                </c:pt>
                <c:pt idx="5">
                  <c:v>2.9430906182139625</c:v>
                </c:pt>
                <c:pt idx="6">
                  <c:v>3.3228381432575627</c:v>
                </c:pt>
                <c:pt idx="7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F5-4169-9734-BE51A9ECF1F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359882005899705E-3"/>
                  <c:y val="-9.53308524792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F5-4169-9734-BE51A9ECF1F9}"/>
                </c:ext>
              </c:extLst>
            </c:dLbl>
            <c:dLbl>
              <c:idx val="7"/>
              <c:layout>
                <c:manualLayout>
                  <c:x val="-7.0796460176991149E-3"/>
                  <c:y val="-9.013879271357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36-4F20-B1F9-C36227687A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Planilha1!$C$2:$C$9</c:f>
              <c:numCache>
                <c:formatCode>0.00</c:formatCode>
                <c:ptCount val="8"/>
                <c:pt idx="0">
                  <c:v>2.7942087536874531</c:v>
                </c:pt>
                <c:pt idx="1">
                  <c:v>2.7855482573307779</c:v>
                </c:pt>
                <c:pt idx="2">
                  <c:v>3.2037340953405389</c:v>
                </c:pt>
                <c:pt idx="3">
                  <c:v>3.3111825159231461</c:v>
                </c:pt>
                <c:pt idx="4">
                  <c:v>4.1478918202926911</c:v>
                </c:pt>
                <c:pt idx="5">
                  <c:v>3.5236192455139057</c:v>
                </c:pt>
                <c:pt idx="6">
                  <c:v>4.8834527480691001</c:v>
                </c:pt>
                <c:pt idx="7">
                  <c:v>3.36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F5-4169-9734-BE51A9ECF1F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276240912364266E-3"/>
                  <c:y val="-0.1100057986679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F5-4169-9734-BE51A9ECF1F9}"/>
                </c:ext>
              </c:extLst>
            </c:dLbl>
            <c:dLbl>
              <c:idx val="7"/>
              <c:layout>
                <c:manualLayout>
                  <c:x val="-5.5158060994588065E-3"/>
                  <c:y val="-9.494755864817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36-4F20-B1F9-C36227687A78}"/>
                </c:ext>
              </c:extLst>
            </c:dLbl>
            <c:dLbl>
              <c:idx val="12"/>
              <c:layout>
                <c:manualLayout>
                  <c:x val="-5.1415696931688846E-4"/>
                  <c:y val="-7.653678776312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FB-4A18-B1F0-64E795DF7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Planilha1!$D$2:$D$9</c:f>
              <c:numCache>
                <c:formatCode>0.00</c:formatCode>
                <c:ptCount val="8"/>
                <c:pt idx="0">
                  <c:v>4.3231389964099067</c:v>
                </c:pt>
                <c:pt idx="1">
                  <c:v>4.0630680941953958</c:v>
                </c:pt>
                <c:pt idx="2">
                  <c:v>5.6243294922136657</c:v>
                </c:pt>
                <c:pt idx="3">
                  <c:v>5.381159299872345</c:v>
                </c:pt>
                <c:pt idx="4">
                  <c:v>5.2982213737779063</c:v>
                </c:pt>
                <c:pt idx="5">
                  <c:v>4.5209817082188346</c:v>
                </c:pt>
                <c:pt idx="6">
                  <c:v>4.6937556131243587</c:v>
                </c:pt>
                <c:pt idx="7">
                  <c:v>4.8099999999999996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6F5-4169-9734-BE51A9ECF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335424"/>
        <c:axId val="171734656"/>
      </c:lineChart>
      <c:catAx>
        <c:axId val="29533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734656"/>
        <c:crosses val="autoZero"/>
        <c:auto val="1"/>
        <c:lblAlgn val="ctr"/>
        <c:lblOffset val="100"/>
        <c:noMultiLvlLbl val="0"/>
      </c:catAx>
      <c:valAx>
        <c:axId val="17173465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533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Planilha1!$B$2:$B$9</c:f>
              <c:numCache>
                <c:formatCode>#,##0</c:formatCode>
                <c:ptCount val="8"/>
                <c:pt idx="0">
                  <c:v>4974</c:v>
                </c:pt>
                <c:pt idx="1">
                  <c:v>2774</c:v>
                </c:pt>
                <c:pt idx="2">
                  <c:v>2741</c:v>
                </c:pt>
                <c:pt idx="3">
                  <c:v>3512</c:v>
                </c:pt>
                <c:pt idx="4">
                  <c:v>3404</c:v>
                </c:pt>
                <c:pt idx="5">
                  <c:v>26472</c:v>
                </c:pt>
                <c:pt idx="6">
                  <c:v>95565</c:v>
                </c:pt>
                <c:pt idx="7">
                  <c:v>139442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C-4E50-8F8D-9B807A402F2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Planilha1!$C$2:$C$9</c:f>
              <c:numCache>
                <c:formatCode>#,##0</c:formatCode>
                <c:ptCount val="8"/>
                <c:pt idx="0">
                  <c:v>17093</c:v>
                </c:pt>
                <c:pt idx="1">
                  <c:v>2430</c:v>
                </c:pt>
                <c:pt idx="2">
                  <c:v>4199</c:v>
                </c:pt>
                <c:pt idx="3">
                  <c:v>84255</c:v>
                </c:pt>
                <c:pt idx="4">
                  <c:v>134127</c:v>
                </c:pt>
                <c:pt idx="5">
                  <c:v>65630</c:v>
                </c:pt>
                <c:pt idx="6">
                  <c:v>117773</c:v>
                </c:pt>
                <c:pt idx="7">
                  <c:v>425507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C-4E50-8F8D-9B807A402F2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9C-4E50-8F8D-9B807A402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Planilha1!$D$2:$D$9</c:f>
              <c:numCache>
                <c:formatCode>#,##0</c:formatCode>
                <c:ptCount val="8"/>
                <c:pt idx="0">
                  <c:v>20461</c:v>
                </c:pt>
                <c:pt idx="1">
                  <c:v>2689</c:v>
                </c:pt>
                <c:pt idx="2">
                  <c:v>96663</c:v>
                </c:pt>
                <c:pt idx="3">
                  <c:v>95153</c:v>
                </c:pt>
                <c:pt idx="4">
                  <c:v>19129</c:v>
                </c:pt>
                <c:pt idx="5">
                  <c:v>18609</c:v>
                </c:pt>
                <c:pt idx="6">
                  <c:v>18463</c:v>
                </c:pt>
                <c:pt idx="7">
                  <c:v>271167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9C-4E50-8F8D-9B807A402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97397760"/>
        <c:axId val="146634944"/>
      </c:barChart>
      <c:catAx>
        <c:axId val="29739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34944"/>
        <c:crosses val="autoZero"/>
        <c:auto val="1"/>
        <c:lblAlgn val="ctr"/>
        <c:lblOffset val="100"/>
        <c:noMultiLvlLbl val="0"/>
      </c:catAx>
      <c:valAx>
        <c:axId val="14663494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39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Planilha1!$B$2:$B$9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#,##0">
                  <c:v>19.149999999999999</c:v>
                </c:pt>
                <c:pt idx="7">
                  <c:v>19.149999999999999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C-42FC-99FB-D0488012454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Planilha1!$C$2:$C$9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22.02</c:v>
                </c:pt>
                <c:pt idx="4">
                  <c:v>22.02</c:v>
                </c:pt>
                <c:pt idx="5">
                  <c:v>0</c:v>
                </c:pt>
                <c:pt idx="6">
                  <c:v>40.4</c:v>
                </c:pt>
                <c:pt idx="7">
                  <c:v>84.44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C-42FC-99FB-D0488012454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5C-42FC-99FB-D048801245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Planilha1!$D$2:$D$9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46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5C-42FC-99FB-D04880124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97397760"/>
        <c:axId val="146634944"/>
      </c:barChart>
      <c:catAx>
        <c:axId val="29739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34944"/>
        <c:crosses val="autoZero"/>
        <c:auto val="1"/>
        <c:lblAlgn val="ctr"/>
        <c:lblOffset val="100"/>
        <c:noMultiLvlLbl val="0"/>
      </c:catAx>
      <c:valAx>
        <c:axId val="14663494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39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Planilha1!$B$2:$B$9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22.02</c:v>
                </c:pt>
                <c:pt idx="6" formatCode="General">
                  <c:v>41.171999999999997</c:v>
                </c:pt>
                <c:pt idx="7">
                  <c:v>63.191999999999993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C-42FC-99FB-D0488012454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Planilha1!$C$2:$C$9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37.200000000000003</c:v>
                </c:pt>
                <c:pt idx="4">
                  <c:v>46</c:v>
                </c:pt>
                <c:pt idx="5">
                  <c:v>46</c:v>
                </c:pt>
                <c:pt idx="6" formatCode="General">
                  <c:v>41.171999999999997</c:v>
                </c:pt>
                <c:pt idx="7">
                  <c:v>170.37199999999999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C-42FC-99FB-D0488012454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5C-42FC-99FB-D048801245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TOTAL</c:v>
                </c:pt>
              </c:strCache>
            </c:strRef>
          </c:cat>
          <c:val>
            <c:numRef>
              <c:f>Planilha1!$D$2:$D$9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69</c:v>
                </c:pt>
                <c:pt idx="3">
                  <c:v>46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5C-42FC-99FB-D04880124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97397760"/>
        <c:axId val="146634944"/>
      </c:barChart>
      <c:catAx>
        <c:axId val="29739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34944"/>
        <c:crosses val="autoZero"/>
        <c:auto val="1"/>
        <c:lblAlgn val="ctr"/>
        <c:lblOffset val="100"/>
        <c:noMultiLvlLbl val="0"/>
      </c:catAx>
      <c:valAx>
        <c:axId val="14663494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39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084EF-095F-4037-AC8D-961908921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666E89-C894-4753-B677-ECFD994F7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2B6E5E-8E40-444D-B049-47C9AA99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2540F1-0403-4BB1-BA64-CC1FA791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0D0D41-7AD8-4BB6-BD39-9F584E11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69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A8A6D-2048-4762-B502-6D3111E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1EA4E2-E652-4632-B384-AA4F5043F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909DA9-A65E-49D0-8D1A-C52A4758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D99B1B-194F-4155-97E7-B84D2993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1E2686-D99D-4655-A2BF-74813FC1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34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B0B115-A973-42C6-87BC-5A4B755A0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B74C29-0C97-4EFE-B352-F94C4DB1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31501E-8C42-4CAC-A1E8-3372B51A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A32F78-C585-488A-A334-4781AABB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8DD414-98F9-4FF2-8564-A06DA59E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21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82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606F9-B1A9-4E12-8EC9-B31C1CC7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C0E59B-32DB-4298-8CDB-D7F534285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E5EEF5-853D-4C0E-ABDB-3C6CA981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3C58E6-242F-42CF-B3B5-77F838D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802A37-0DAF-4AA6-B272-40E8F123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95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964F0-8223-47DB-903F-6D8524A2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557F62-5A5E-4577-B5CC-E533C6C09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4B10E2-FE58-4945-B719-5A5548C8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76D2A5-38DB-4781-9B84-0DEB5304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84223B-01B1-4E80-9E0F-FA9D4E66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3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EB15C-A0ED-457C-ADB9-FDFF6864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FC5175-72FC-4242-9AB8-4C9774716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DE6C42-7BC1-48F9-8F54-EAB7675F2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9DB514-30CB-4CE4-B67F-97584FBF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038C37-47BC-48D8-A457-337012F6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B0F121-3DAA-4AFB-99A7-77A93DB5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7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8F1CD-F008-4397-A4D0-4A6B430F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ABDEF6-FD20-4F3E-A5D6-F9788434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7F27E1-0AD5-4DFD-8798-9F13664BF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C9DAA3D-D007-4B83-B0F2-7C4E0A21F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88AB18-0F87-4EAA-8443-195FF612E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12E3B6-836E-4CFF-91DE-7BF92091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D5679A-F9DF-4A17-9A1C-482D049E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8E4407-4473-4C69-B165-D2E6D8FC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37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E34C0-6211-4523-B154-FB0D1429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51F37B4-2336-4CEE-9F5B-D156BAF9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8050B3-01BC-4215-93DB-F04E1E15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35FF767-D1FD-47F8-8D53-5C628D9A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5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5226E1-E9A9-461D-80BF-A0C65CC9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F1E5E4-0EFA-444E-93A6-E1473BC7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2CE2E2-B727-4229-AE43-3234A9F6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5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893E3-4809-4634-8316-9B4B56B9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316318-D965-4C05-BFCB-8ACD779F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18651C-B7A0-47F9-A292-29681C4BB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439D70-773D-491E-9847-CC23305F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65B3DA-097A-41EF-BA94-F30CC778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E3AAFB-FEE7-45F4-985A-DEF5CE68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8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AAC6A-027C-4979-8182-1036B6CE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C38D92B-0225-41DC-A480-7CDC7E9E9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16AC95-0CFB-428A-8F48-0ABACC5E0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9C8B42-5412-468E-B32B-3D3A328F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057829-6439-4550-86BA-02D8BAAF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EABE5D-1B27-49E7-A464-E465ABE7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15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5CD09AC-6B98-4364-B203-AAEFBE4D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FD5F92-C87E-4152-8315-0704A1273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B0E9C9-9C7B-4E79-9CED-4B09CEDCE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C626-E8A7-4865-B6BA-932378BAB3D7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8498ED-A2A9-4996-9CFD-0E37AB211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246C98-2397-4EF3-801B-4F71FEC6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9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abccam.com.b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abccam.com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bccam.com.br/" TargetMode="Externa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ccam.com.br/" TargetMode="External"/><Relationship Id="rId5" Type="http://schemas.openxmlformats.org/officeDocument/2006/relationships/hyperlink" Target="mailto:abccam@abccam.com.br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bccam.com.br/" TargetMode="Externa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20775" y="224161"/>
            <a:ext cx="11762913" cy="6409678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75" y="421629"/>
            <a:ext cx="7112010" cy="111017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6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</a:t>
            </a:r>
            <a:r>
              <a:rPr lang="en-GB" altLang="pt-BR" sz="32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ALANÇA </a:t>
            </a:r>
            <a:r>
              <a:rPr lang="en-GB" altLang="pt-BR" sz="6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C</a:t>
            </a:r>
            <a:r>
              <a:rPr lang="en-GB" altLang="pt-BR" sz="32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OMERCIAL DE </a:t>
            </a:r>
            <a:r>
              <a:rPr lang="en-GB" altLang="pt-BR" sz="6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P</a:t>
            </a:r>
            <a:r>
              <a:rPr lang="en-GB" altLang="pt-BR" sz="32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ESCADO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10782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15982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79989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>
            <a:extLst>
              <a:ext uri="{FF2B5EF4-FFF2-40B4-BE49-F238E27FC236}">
                <a16:creationId xmlns:a16="http://schemas.microsoft.com/office/drawing/2014/main" id="{F9BAF6FA-52EF-4CE5-B06B-A37120F6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941" y="5733623"/>
            <a:ext cx="2981249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2AD1B94-B9B2-48CC-8E89-982FF0A6355F}"/>
              </a:ext>
            </a:extLst>
          </p:cNvPr>
          <p:cNvSpPr txBox="1"/>
          <p:nvPr/>
        </p:nvSpPr>
        <p:spPr>
          <a:xfrm>
            <a:off x="112456" y="6218301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istrador.DESKTOP-7HBGFEJ\Downloads\Marca ABCC_ vertical_20.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34" y="272735"/>
            <a:ext cx="1382182" cy="24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E5A2E763-01B8-4E97-ACD0-04B5BA8D0C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Vista aérea do navio de carga e contêiner de carga no porto">
            <a:extLst>
              <a:ext uri="{FF2B5EF4-FFF2-40B4-BE49-F238E27FC236}">
                <a16:creationId xmlns:a16="http://schemas.microsoft.com/office/drawing/2014/main" id="{448AAA73-02FC-1787-AEF3-F7A6D3FE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03" y="1590280"/>
            <a:ext cx="4800494" cy="3197773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2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4542" y="28731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15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DAS EXPORTAÇÕES DE CAMARÃO        2020-2022 (JAN-JUL)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C05C1F-84AC-419F-9D1B-2DA6D3DF1E5F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4E8AEDB-80EF-43EC-921B-72D949704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006921"/>
              </p:ext>
            </p:extLst>
          </p:nvPr>
        </p:nvGraphicFramePr>
        <p:xfrm>
          <a:off x="990600" y="1458353"/>
          <a:ext cx="10086974" cy="322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E5F64-0A16-450E-A300-A00F29130A97}"/>
              </a:ext>
            </a:extLst>
          </p:cNvPr>
          <p:cNvSpPr txBox="1"/>
          <p:nvPr/>
        </p:nvSpPr>
        <p:spPr>
          <a:xfrm rot="16200000">
            <a:off x="-168905" y="2657023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kg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B39F401-3769-41BC-96CA-F04E02C60544}"/>
              </a:ext>
            </a:extLst>
          </p:cNvPr>
          <p:cNvSpPr/>
          <p:nvPr/>
        </p:nvSpPr>
        <p:spPr>
          <a:xfrm>
            <a:off x="6012073" y="5092458"/>
            <a:ext cx="2128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cs typeface="Calibri" panose="020F0502020204030204" pitchFamily="34" charset="0"/>
              </a:rPr>
              <a:t>*INCL CAMARÃO DE CAPTURA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86482BD-948D-48D0-8D87-0953142EE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7" y="5920040"/>
            <a:ext cx="2962273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- 2022 - Nº 7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F8DA564-D017-4318-B792-54D888FDAE7B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pic>
        <p:nvPicPr>
          <p:cNvPr id="2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2A3CD3A5-4CAB-4EE1-B78F-62CD8C5E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6314D93-168B-B83C-EE02-14867FDC4C0E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4748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4542" y="28731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83" y="673924"/>
            <a:ext cx="8570310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E PREÇO MÉDIO DAS EXPORTAÇÕES DE CAMARÃO POR ESTADO 2021-2022 (JAN-JUL)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C05C1F-84AC-419F-9D1B-2DA6D3DF1E5F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86482BD-948D-48D0-8D87-0953142EE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30" y="5920040"/>
            <a:ext cx="2943220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JULHO- 2022 - Nº7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F8DA564-D017-4318-B792-54D888FDAE7B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pic>
        <p:nvPicPr>
          <p:cNvPr id="2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2A3CD3A5-4CAB-4EE1-B78F-62CD8C5E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28360F00-7269-444A-8B4C-6DDA1F25F038}"/>
              </a:ext>
            </a:extLst>
          </p:cNvPr>
          <p:cNvSpPr/>
          <p:nvPr/>
        </p:nvSpPr>
        <p:spPr>
          <a:xfrm>
            <a:off x="1815979" y="5454148"/>
            <a:ext cx="5325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*EXPORTAÇÕES TOTAIS DE CAMARÃO INCL PESCA E CULTIVO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EE91D2C-5A6A-6DA7-2F8A-58F0F1466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866" y="1455702"/>
            <a:ext cx="7131827" cy="320893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9EC074C-0EE2-1EEF-94C2-2DAD4C74C772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5247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187560" y="30560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CAMARÃO POR DESTINO 2021-2022 (JAN-JUL)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C05C1F-84AC-419F-9D1B-2DA6D3DF1E5F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1074241-8F4A-4FE5-B809-BC3E3567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5979309"/>
            <a:ext cx="2971800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B5BB0F6-8939-41FF-9E9A-9AF201523EDF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pic>
        <p:nvPicPr>
          <p:cNvPr id="1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FD655A6D-3B83-41F5-AF49-2D257234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FE825AEC-6DE7-405A-B285-5BE7785E893F}"/>
              </a:ext>
            </a:extLst>
          </p:cNvPr>
          <p:cNvSpPr/>
          <p:nvPr/>
        </p:nvSpPr>
        <p:spPr>
          <a:xfrm>
            <a:off x="1212442" y="5376693"/>
            <a:ext cx="5325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*EXPORTAÇÕES TOTAIS DE CAMARÃO INCL PESCA E CULTIVO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63B761-7263-55B7-BD5C-E1918FA83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47" y="1443852"/>
            <a:ext cx="7156051" cy="321982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CF3160F-2097-E62D-2BBF-1C3A00B13102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2730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187560" y="30560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PARAIBA– VOLUME DAS EXPORTAÇÕES DE CAMARÃO DE CULTIVO 2020-2022 (JAN-JUL)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C05C1F-84AC-419F-9D1B-2DA6D3DF1E5F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1074241-8F4A-4FE5-B809-BC3E3567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5979309"/>
            <a:ext cx="3152775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B5BB0F6-8939-41FF-9E9A-9AF201523EDF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pic>
        <p:nvPicPr>
          <p:cNvPr id="1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FD655A6D-3B83-41F5-AF49-2D257234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8EC7487-1D01-400E-AFF1-6C3F3B0C2DED}"/>
              </a:ext>
            </a:extLst>
          </p:cNvPr>
          <p:cNvSpPr/>
          <p:nvPr/>
        </p:nvSpPr>
        <p:spPr>
          <a:xfrm>
            <a:off x="5188439" y="5871342"/>
            <a:ext cx="16738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cs typeface="Calibri" panose="020F0502020204030204" pitchFamily="34" charset="0"/>
              </a:rPr>
              <a:t>*SOMENTE CAMARÃO DE CULTIVO</a:t>
            </a:r>
            <a:endParaRPr lang="pt-BR" sz="800" dirty="0">
              <a:solidFill>
                <a:srgbClr val="FF0000"/>
              </a:solidFill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4B1E99F-63DB-4383-8620-01B061FAE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740053"/>
              </p:ext>
            </p:extLst>
          </p:nvPr>
        </p:nvGraphicFramePr>
        <p:xfrm>
          <a:off x="387747" y="1368403"/>
          <a:ext cx="5361208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6A7337C5-D9FD-407F-B310-C12B1B10E36E}"/>
              </a:ext>
            </a:extLst>
          </p:cNvPr>
          <p:cNvSpPr txBox="1"/>
          <p:nvPr/>
        </p:nvSpPr>
        <p:spPr>
          <a:xfrm rot="16200000">
            <a:off x="-693679" y="2266298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C97FFF51-5C0F-47FF-B15B-AB1DBDB43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533" y="3096392"/>
            <a:ext cx="5991150" cy="58695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1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PARAÍBA – VOLUME, VALOR E DESTINO DAS EXPORTAÇÕES DE CAMARÃO CULTIVADO 2021-2022 (JAN-JUL)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B9F2C1B-6143-4D32-A7C3-69702C21A34B}"/>
              </a:ext>
            </a:extLst>
          </p:cNvPr>
          <p:cNvSpPr/>
          <p:nvPr/>
        </p:nvSpPr>
        <p:spPr>
          <a:xfrm>
            <a:off x="457005" y="3720279"/>
            <a:ext cx="16962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cs typeface="Calibri" panose="020F0502020204030204" pitchFamily="34" charset="0"/>
              </a:rPr>
              <a:t>* SOMENTE CAMARÃO DE CULTIVO</a:t>
            </a:r>
            <a:endParaRPr lang="pt-BR" sz="800" dirty="0">
              <a:solidFill>
                <a:srgbClr val="FF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48FE913-C40A-73B3-FE0D-4520D0AD7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789" y="3638188"/>
            <a:ext cx="6776684" cy="169417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3B36C86-00B1-D52A-D5E5-D6D2F9E12A40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69911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187560" y="30560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PERNAMBUCO– VOLUME DAS EXPORTAÇÕES DE CAMARÃO DE CULTIVO 2020-2021 (JAN-JUL)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C05C1F-84AC-419F-9D1B-2DA6D3DF1E5F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1074241-8F4A-4FE5-B809-BC3E3567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5979309"/>
            <a:ext cx="3057525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B5BB0F6-8939-41FF-9E9A-9AF201523EDF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pic>
        <p:nvPicPr>
          <p:cNvPr id="1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FD655A6D-3B83-41F5-AF49-2D257234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8EC7487-1D01-400E-AFF1-6C3F3B0C2DED}"/>
              </a:ext>
            </a:extLst>
          </p:cNvPr>
          <p:cNvSpPr/>
          <p:nvPr/>
        </p:nvSpPr>
        <p:spPr>
          <a:xfrm>
            <a:off x="2802920" y="5824305"/>
            <a:ext cx="2816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cs typeface="Calibri" panose="020F0502020204030204" pitchFamily="34" charset="0"/>
              </a:rPr>
              <a:t>* SOMENTE CAMARÃO DE CULTIVO</a:t>
            </a:r>
            <a:endParaRPr lang="pt-BR" sz="1400" dirty="0">
              <a:solidFill>
                <a:srgbClr val="FF0000"/>
              </a:solidFill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4B1E99F-63DB-4383-8620-01B061FAE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808235"/>
              </p:ext>
            </p:extLst>
          </p:nvPr>
        </p:nvGraphicFramePr>
        <p:xfrm>
          <a:off x="387747" y="1368403"/>
          <a:ext cx="5361208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6A7337C5-D9FD-407F-B310-C12B1B10E36E}"/>
              </a:ext>
            </a:extLst>
          </p:cNvPr>
          <p:cNvSpPr txBox="1"/>
          <p:nvPr/>
        </p:nvSpPr>
        <p:spPr>
          <a:xfrm rot="16200000">
            <a:off x="-693679" y="2266298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C97FFF51-5C0F-47FF-B15B-AB1DBDB43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693" y="3270816"/>
            <a:ext cx="5991150" cy="58695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1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PERNAMBUCO – VOLUME, VALOR E DESTINO DAS EXPORTAÇÕES DE CAMARÃO CULTIVADO 2020-2022 (JAN-JUL)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BD9A8B-F9BA-4988-97D4-A957301811CB}"/>
              </a:ext>
            </a:extLst>
          </p:cNvPr>
          <p:cNvSpPr/>
          <p:nvPr/>
        </p:nvSpPr>
        <p:spPr>
          <a:xfrm>
            <a:off x="457005" y="3720279"/>
            <a:ext cx="2816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cs typeface="Calibri" panose="020F0502020204030204" pitchFamily="34" charset="0"/>
              </a:rPr>
              <a:t>* SOMENTE CAMARÃO DE CULTIVO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9A75CA-C465-0EC5-46CC-CB360019B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780" y="3856089"/>
            <a:ext cx="6395582" cy="188850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223F14B-6C56-C23F-B6C1-CF13674F53ED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75801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10" y="550221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DAS IMPORTAÇÕES DE CAMARÃO       2020-2022 (JAN-JUL)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92B6777-B444-43CB-85BB-FF5D831910AB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53F8359F-D6DD-4659-958F-BBBB3D2F5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599265"/>
              </p:ext>
            </p:extLst>
          </p:nvPr>
        </p:nvGraphicFramePr>
        <p:xfrm>
          <a:off x="1091341" y="1466985"/>
          <a:ext cx="9979841" cy="341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863500-A279-4B97-81A5-5A62471D2CD3}"/>
              </a:ext>
            </a:extLst>
          </p:cNvPr>
          <p:cNvSpPr txBox="1"/>
          <p:nvPr/>
        </p:nvSpPr>
        <p:spPr>
          <a:xfrm rot="16200000">
            <a:off x="-679422" y="2579943"/>
            <a:ext cx="3202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Kg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01F96967-245E-449C-B7ED-FA2820A1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6" y="5979309"/>
            <a:ext cx="29622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pic>
        <p:nvPicPr>
          <p:cNvPr id="18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8BEF6F13-0A8D-41FF-A35F-9E773005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13EC58-E7ED-2E55-88A0-E5B475E33246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9705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193110" y="303374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10" y="550221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CAMARÃO POR UF 2020-2022 (JAN-JUL)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92B6777-B444-43CB-85BB-FF5D831910AB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01F96967-245E-449C-B7ED-FA2820A1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7" y="5979309"/>
            <a:ext cx="3000373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 JULHO -2022 - Nº 7</a:t>
            </a:r>
          </a:p>
        </p:txBody>
      </p:sp>
      <p:pic>
        <p:nvPicPr>
          <p:cNvPr id="18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8BEF6F13-0A8D-41FF-A35F-9E773005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D922CC3B-E1A3-4F41-B583-262E95DED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7" y="3256437"/>
            <a:ext cx="7798200" cy="6485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VOLUME, VALOR E PREÇO MÉDIO  DAS IMPORTAÇÕES DE CAMARÃO POR ORIGEM   2020-2022 (JAN-JUL)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A7A0712-2634-F709-0471-6D6AA7962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11" y="1241641"/>
            <a:ext cx="6539514" cy="175699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5CFB1FE-F199-621B-0CE8-E0C13D62F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247" y="3892123"/>
            <a:ext cx="7782229" cy="201633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65AB8C2-B043-AA29-858F-F60EA7F09DAA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656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4543" y="300996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088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FONTE:NOAA, AGOSTO, 2022.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EUA – VOLUME DAS IMPORTAÇÕES DE CAMARÃO                   2020-2022(JAN-JUN)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67A4E7B-EE8E-49E2-8C47-53D5D6AE5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971665"/>
              </p:ext>
            </p:extLst>
          </p:nvPr>
        </p:nvGraphicFramePr>
        <p:xfrm>
          <a:off x="1433659" y="1593922"/>
          <a:ext cx="9169058" cy="367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1FF351-6A64-4EF9-9089-0DB2E3443299}"/>
              </a:ext>
            </a:extLst>
          </p:cNvPr>
          <p:cNvSpPr txBox="1"/>
          <p:nvPr/>
        </p:nvSpPr>
        <p:spPr>
          <a:xfrm rot="16200000">
            <a:off x="274153" y="3015975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837CF5-E9E2-478D-AACB-C47CF41A9DA6}"/>
              </a:ext>
            </a:extLst>
          </p:cNvPr>
          <p:cNvSpPr txBox="1"/>
          <p:nvPr/>
        </p:nvSpPr>
        <p:spPr>
          <a:xfrm>
            <a:off x="2228852" y="6248330"/>
            <a:ext cx="8743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3D02DB76-3D3F-430A-801B-C0F9090A5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96619D-4B9B-EC4F-3079-0682B29B2DA9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1683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4543" y="300996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088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FONTE:NOAA, AGOSTO, 2022.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EUA – PREÇO MÉDIO DAS IMPORTAÇÕES DE CAMARÃO                    2020-2022 (JAN-JUN)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837CF5-E9E2-478D-AACB-C47CF41A9DA6}"/>
              </a:ext>
            </a:extLst>
          </p:cNvPr>
          <p:cNvSpPr txBox="1"/>
          <p:nvPr/>
        </p:nvSpPr>
        <p:spPr>
          <a:xfrm>
            <a:off x="2228852" y="6248330"/>
            <a:ext cx="8743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0004EEA-E1FC-4C46-BC1F-880E8419B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30351"/>
              </p:ext>
            </p:extLst>
          </p:nvPr>
        </p:nvGraphicFramePr>
        <p:xfrm>
          <a:off x="1900785" y="1626547"/>
          <a:ext cx="8052839" cy="346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 Box 5">
            <a:extLst>
              <a:ext uri="{FF2B5EF4-FFF2-40B4-BE49-F238E27FC236}">
                <a16:creationId xmlns:a16="http://schemas.microsoft.com/office/drawing/2014/main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3D02DB76-3D3F-430A-801B-C0F9090A5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3D204AD-B8BC-40C6-686A-4755723DFC80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6047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4543" y="300996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3189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FONTE:UNDERCURRENTNEWS , AGOSTO, 2022.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CHINA – VOLUME DAS IMPORTAÇÕES DE CAMARÃO                   2020-2022(JAN-MAI)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67A4E7B-EE8E-49E2-8C47-53D5D6AE5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085321"/>
              </p:ext>
            </p:extLst>
          </p:nvPr>
        </p:nvGraphicFramePr>
        <p:xfrm>
          <a:off x="1433659" y="1593922"/>
          <a:ext cx="9169058" cy="367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1FF351-6A64-4EF9-9089-0DB2E3443299}"/>
              </a:ext>
            </a:extLst>
          </p:cNvPr>
          <p:cNvSpPr txBox="1"/>
          <p:nvPr/>
        </p:nvSpPr>
        <p:spPr>
          <a:xfrm rot="16200000">
            <a:off x="274153" y="3015975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837CF5-E9E2-478D-AACB-C47CF41A9DA6}"/>
              </a:ext>
            </a:extLst>
          </p:cNvPr>
          <p:cNvSpPr txBox="1"/>
          <p:nvPr/>
        </p:nvSpPr>
        <p:spPr>
          <a:xfrm>
            <a:off x="2228852" y="6248330"/>
            <a:ext cx="8743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abccam@abccam.Ocom.br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3D02DB76-3D3F-430A-801B-C0F9090A5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8869CA0-D217-2B2B-7D1C-2B9CC2BEA27D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7799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30400" y="23821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05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E PREÇO MÉDIO                            DAS EXPORTAÇÕES DE PESCADO 2020-2022 (JAN-JUL)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>
            <a:extLst>
              <a:ext uri="{FF2B5EF4-FFF2-40B4-BE49-F238E27FC236}">
                <a16:creationId xmlns:a16="http://schemas.microsoft.com/office/drawing/2014/main" id="{F9BAF6FA-52EF-4CE5-B06B-A37120F6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53F6CA3-A2B9-466A-8E04-389B23A8A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218365"/>
              </p:ext>
            </p:extLst>
          </p:nvPr>
        </p:nvGraphicFramePr>
        <p:xfrm>
          <a:off x="468082" y="1598804"/>
          <a:ext cx="5592873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09E86DFF-1E65-4C1C-8EED-ED37ADE77A49}"/>
              </a:ext>
            </a:extLst>
          </p:cNvPr>
          <p:cNvSpPr txBox="1"/>
          <p:nvPr/>
        </p:nvSpPr>
        <p:spPr>
          <a:xfrm rot="16200000">
            <a:off x="-638024" y="2281886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E7883AE-46B7-4560-813B-4F5A0F161FF3}"/>
              </a:ext>
            </a:extLst>
          </p:cNvPr>
          <p:cNvSpPr txBox="1"/>
          <p:nvPr/>
        </p:nvSpPr>
        <p:spPr>
          <a:xfrm>
            <a:off x="1093655" y="1510278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VOLUME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79AC6443-62D8-43E8-B3FD-2095C2740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47988"/>
              </p:ext>
            </p:extLst>
          </p:nvPr>
        </p:nvGraphicFramePr>
        <p:xfrm>
          <a:off x="6191250" y="1531387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DF08EAB6-9710-4C19-8C5D-6DF4763B6475}"/>
              </a:ext>
            </a:extLst>
          </p:cNvPr>
          <p:cNvSpPr txBox="1"/>
          <p:nvPr/>
        </p:nvSpPr>
        <p:spPr>
          <a:xfrm rot="16200000">
            <a:off x="5130321" y="2474373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US$ MILHÕES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C2C28A9-8706-40F6-A354-EE20198AC8DF}"/>
              </a:ext>
            </a:extLst>
          </p:cNvPr>
          <p:cNvSpPr txBox="1"/>
          <p:nvPr/>
        </p:nvSpPr>
        <p:spPr>
          <a:xfrm>
            <a:off x="6587490" y="1564379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VALOR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D30E6D89-D01D-49A8-A376-1810DE90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888570"/>
              </p:ext>
            </p:extLst>
          </p:nvPr>
        </p:nvGraphicFramePr>
        <p:xfrm>
          <a:off x="6172201" y="3952608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09779084-A4F5-4481-9D6E-39CB39B9A30F}"/>
              </a:ext>
            </a:extLst>
          </p:cNvPr>
          <p:cNvSpPr txBox="1"/>
          <p:nvPr/>
        </p:nvSpPr>
        <p:spPr>
          <a:xfrm>
            <a:off x="6587490" y="3876821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US$/ Kg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0741EC0-0CC4-43BC-AC3D-1FF44B688CD3}"/>
              </a:ext>
            </a:extLst>
          </p:cNvPr>
          <p:cNvSpPr txBox="1"/>
          <p:nvPr/>
        </p:nvSpPr>
        <p:spPr>
          <a:xfrm>
            <a:off x="44672" y="6287002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F17E4BC-8896-473B-9AA0-2785E72265BB}"/>
              </a:ext>
            </a:extLst>
          </p:cNvPr>
          <p:cNvSpPr/>
          <p:nvPr/>
        </p:nvSpPr>
        <p:spPr>
          <a:xfrm rot="16200000">
            <a:off x="-116694" y="36024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27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1A7246-1918-D269-12EA-3F34B1562CAA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737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4543" y="300996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3101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FONTE:UNDECURRENT NEWS, AGOSTO, 2022.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CHINA – PREÇO MÉDIO DAS IMPORTAÇÕES DE CAMARÃO                    2020-2022 (JAN-MAI)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837CF5-E9E2-478D-AACB-C47CF41A9DA6}"/>
              </a:ext>
            </a:extLst>
          </p:cNvPr>
          <p:cNvSpPr txBox="1"/>
          <p:nvPr/>
        </p:nvSpPr>
        <p:spPr>
          <a:xfrm>
            <a:off x="2228852" y="6248330"/>
            <a:ext cx="8743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0004EEA-E1FC-4C46-BC1F-880E8419B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302953"/>
              </p:ext>
            </p:extLst>
          </p:nvPr>
        </p:nvGraphicFramePr>
        <p:xfrm>
          <a:off x="1900785" y="1626547"/>
          <a:ext cx="8052839" cy="346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 Box 5">
            <a:extLst>
              <a:ext uri="{FF2B5EF4-FFF2-40B4-BE49-F238E27FC236}">
                <a16:creationId xmlns:a16="http://schemas.microsoft.com/office/drawing/2014/main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3D02DB76-3D3F-430A-801B-C0F9090A5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A6D295-BB58-8F92-B7B8-EC9AA45DCE4E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57318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12076"/>
            <a:ext cx="2245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GLOBFISH, JULHO, 2022.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99" y="472778"/>
            <a:ext cx="3119001" cy="7100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UE – PREÇOS UNIÃO EUROPEIA EM  JULHO 2022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AB0C91-3497-4D46-A458-7440D4FA6E00}"/>
              </a:ext>
            </a:extLst>
          </p:cNvPr>
          <p:cNvSpPr txBox="1"/>
          <p:nvPr/>
        </p:nvSpPr>
        <p:spPr>
          <a:xfrm>
            <a:off x="112456" y="6307552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152" y="5945441"/>
            <a:ext cx="2937398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pic>
        <p:nvPicPr>
          <p:cNvPr id="15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D3D136B7-41FD-4FF3-962E-A6F44F14C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718A1B9-4D8E-0B91-7886-4FA9CE1966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204" t="15230" r="14765" b="12239"/>
          <a:stretch/>
        </p:blipFill>
        <p:spPr>
          <a:xfrm>
            <a:off x="3346188" y="1389220"/>
            <a:ext cx="6002960" cy="45720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539647-A488-D354-13E4-65D340CD0A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59" t="34167" r="15156" b="50000"/>
          <a:stretch/>
        </p:blipFill>
        <p:spPr>
          <a:xfrm>
            <a:off x="3346188" y="505163"/>
            <a:ext cx="6002960" cy="89458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723D67-B75B-4DD9-6BD1-ED4845F9F1D6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8289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865" y="280161"/>
            <a:ext cx="11775440" cy="6423025"/>
            <a:chOff x="197865" y="280161"/>
            <a:chExt cx="11775440" cy="6423025"/>
          </a:xfrm>
        </p:grpSpPr>
        <p:sp>
          <p:nvSpPr>
            <p:cNvPr id="3" name="object 3"/>
            <p:cNvSpPr/>
            <p:nvPr/>
          </p:nvSpPr>
          <p:spPr>
            <a:xfrm>
              <a:off x="204215" y="286511"/>
              <a:ext cx="11762740" cy="6410325"/>
            </a:xfrm>
            <a:custGeom>
              <a:avLst/>
              <a:gdLst/>
              <a:ahLst/>
              <a:cxnLst/>
              <a:rect l="l" t="t" r="r" b="b"/>
              <a:pathLst>
                <a:path w="11762740" h="6410325">
                  <a:moveTo>
                    <a:pt x="11762232" y="0"/>
                  </a:moveTo>
                  <a:lnTo>
                    <a:pt x="0" y="0"/>
                  </a:lnTo>
                  <a:lnTo>
                    <a:pt x="0" y="6409944"/>
                  </a:lnTo>
                  <a:lnTo>
                    <a:pt x="11762232" y="6409944"/>
                  </a:lnTo>
                  <a:lnTo>
                    <a:pt x="11762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215" y="286511"/>
              <a:ext cx="11762740" cy="6410325"/>
            </a:xfrm>
            <a:custGeom>
              <a:avLst/>
              <a:gdLst/>
              <a:ahLst/>
              <a:cxnLst/>
              <a:rect l="l" t="t" r="r" b="b"/>
              <a:pathLst>
                <a:path w="11762740" h="6410325">
                  <a:moveTo>
                    <a:pt x="0" y="6409944"/>
                  </a:moveTo>
                  <a:lnTo>
                    <a:pt x="11762232" y="6409944"/>
                  </a:lnTo>
                  <a:lnTo>
                    <a:pt x="11762232" y="0"/>
                  </a:lnTo>
                  <a:lnTo>
                    <a:pt x="0" y="0"/>
                  </a:lnTo>
                  <a:lnTo>
                    <a:pt x="0" y="64099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772" y="4594859"/>
              <a:ext cx="4997196" cy="16352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630406" y="3871721"/>
              <a:ext cx="0" cy="2360295"/>
            </a:xfrm>
            <a:custGeom>
              <a:avLst/>
              <a:gdLst/>
              <a:ahLst/>
              <a:cxnLst/>
              <a:rect l="l" t="t" r="r" b="b"/>
              <a:pathLst>
                <a:path h="2360295">
                  <a:moveTo>
                    <a:pt x="0" y="0"/>
                  </a:moveTo>
                  <a:lnTo>
                    <a:pt x="0" y="2359685"/>
                  </a:lnTo>
                </a:path>
              </a:pathLst>
            </a:custGeom>
            <a:ln w="28575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171" y="472439"/>
              <a:ext cx="6539865" cy="402590"/>
            </a:xfrm>
            <a:custGeom>
              <a:avLst/>
              <a:gdLst/>
              <a:ahLst/>
              <a:cxnLst/>
              <a:rect l="l" t="t" r="r" b="b"/>
              <a:pathLst>
                <a:path w="6539865" h="402590">
                  <a:moveTo>
                    <a:pt x="6539483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6539483" y="402336"/>
                  </a:lnTo>
                  <a:lnTo>
                    <a:pt x="6539483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1302" y="490220"/>
            <a:ext cx="34848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/>
              <a:t>DIRETORIA</a:t>
            </a:r>
            <a:r>
              <a:rPr sz="2000" b="1" spc="-45" dirty="0"/>
              <a:t> </a:t>
            </a:r>
            <a:r>
              <a:rPr sz="2000" b="1" dirty="0"/>
              <a:t>BIÊNIO</a:t>
            </a:r>
            <a:r>
              <a:rPr sz="2000" b="1" spc="-20" dirty="0"/>
              <a:t> </a:t>
            </a:r>
            <a:r>
              <a:rPr sz="2000" b="1" spc="-5" dirty="0"/>
              <a:t>DE</a:t>
            </a:r>
            <a:r>
              <a:rPr sz="2000" b="1" spc="-20" dirty="0"/>
              <a:t> </a:t>
            </a:r>
            <a:r>
              <a:rPr sz="2000" b="1" dirty="0"/>
              <a:t>2022-2024</a:t>
            </a:r>
          </a:p>
        </p:txBody>
      </p:sp>
      <p:sp>
        <p:nvSpPr>
          <p:cNvPr id="9" name="object 9"/>
          <p:cNvSpPr/>
          <p:nvPr/>
        </p:nvSpPr>
        <p:spPr>
          <a:xfrm>
            <a:off x="5273040" y="5945123"/>
            <a:ext cx="2938780" cy="402590"/>
          </a:xfrm>
          <a:custGeom>
            <a:avLst/>
            <a:gdLst/>
            <a:ahLst/>
            <a:cxnLst/>
            <a:rect l="l" t="t" r="r" b="b"/>
            <a:pathLst>
              <a:path w="2938779" h="402589">
                <a:moveTo>
                  <a:pt x="2938271" y="0"/>
                </a:moveTo>
                <a:lnTo>
                  <a:pt x="0" y="0"/>
                </a:lnTo>
                <a:lnTo>
                  <a:pt x="0" y="402335"/>
                </a:lnTo>
                <a:lnTo>
                  <a:pt x="2938271" y="402335"/>
                </a:lnTo>
                <a:lnTo>
                  <a:pt x="2938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24423" y="5964123"/>
            <a:ext cx="21206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solidFill>
                  <a:srgbClr val="525252"/>
                </a:solidFill>
                <a:latin typeface="Calibri"/>
                <a:cs typeface="Calibri"/>
              </a:rPr>
              <a:t>JULHO</a:t>
            </a:r>
            <a:r>
              <a:rPr sz="2000" b="1" spc="4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-2022</a:t>
            </a:r>
            <a:r>
              <a:rPr sz="2000" b="1" spc="-5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-</a:t>
            </a:r>
            <a:r>
              <a:rPr sz="2000" b="1" spc="-1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Nº</a:t>
            </a:r>
            <a:r>
              <a:rPr sz="2000" b="1" spc="-1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lang="pt-BR" sz="2000" b="1" spc="-15" dirty="0">
                <a:solidFill>
                  <a:srgbClr val="525252"/>
                </a:solidFill>
                <a:latin typeface="Calibri"/>
                <a:cs typeface="Calibri"/>
              </a:rPr>
              <a:t>7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48867" y="303275"/>
            <a:ext cx="10956290" cy="5641975"/>
            <a:chOff x="848867" y="303275"/>
            <a:chExt cx="10956290" cy="564197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1555" y="303275"/>
              <a:ext cx="2403348" cy="11704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867" y="1473708"/>
              <a:ext cx="10373868" cy="447141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466073" y="5964123"/>
            <a:ext cx="32334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20085" algn="l"/>
              </a:tabLst>
            </a:pPr>
            <a:r>
              <a:rPr sz="2000" b="1" u="heavy" dirty="0">
                <a:solidFill>
                  <a:srgbClr val="525252"/>
                </a:solidFill>
                <a:uFill>
                  <a:solidFill>
                    <a:srgbClr val="767070"/>
                  </a:solidFill>
                </a:uFill>
                <a:latin typeface="Calibri"/>
                <a:cs typeface="Calibri"/>
              </a:rPr>
              <a:t> 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9539" y="6366459"/>
            <a:ext cx="685101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Rua</a:t>
            </a:r>
            <a:r>
              <a:rPr sz="1050" b="1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525252"/>
                </a:solidFill>
                <a:latin typeface="Calibri"/>
                <a:cs typeface="Calibri"/>
              </a:rPr>
              <a:t>Alfredo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Pegado</a:t>
            </a:r>
            <a:r>
              <a:rPr sz="1050" b="1" spc="-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525252"/>
                </a:solidFill>
                <a:latin typeface="Calibri"/>
                <a:cs typeface="Calibri"/>
              </a:rPr>
              <a:t>Cortez,</a:t>
            </a:r>
            <a:r>
              <a:rPr sz="1050" b="1" spc="-3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1858</a:t>
            </a:r>
            <a:r>
              <a:rPr sz="1050" b="1" spc="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– </a:t>
            </a:r>
            <a:r>
              <a:rPr sz="1050" b="1" spc="-5" dirty="0">
                <a:solidFill>
                  <a:srgbClr val="525252"/>
                </a:solidFill>
                <a:latin typeface="Calibri"/>
                <a:cs typeface="Calibri"/>
              </a:rPr>
              <a:t>Candelária</a:t>
            </a:r>
            <a:r>
              <a:rPr sz="1050" b="1" spc="-3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sz="1050" b="1" spc="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Natal</a:t>
            </a:r>
            <a:r>
              <a:rPr sz="1050" b="1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(RN), CEP.</a:t>
            </a:r>
            <a:r>
              <a:rPr sz="1050" b="1" spc="2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525252"/>
                </a:solidFill>
                <a:latin typeface="Calibri"/>
                <a:cs typeface="Calibri"/>
              </a:rPr>
              <a:t>59.066-080</a:t>
            </a:r>
            <a:r>
              <a:rPr sz="1050" b="1" spc="-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sz="1050" b="1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Fone</a:t>
            </a:r>
            <a:r>
              <a:rPr sz="105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(84) 3231 6291</a:t>
            </a:r>
            <a:r>
              <a:rPr sz="1050" b="1" spc="26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525252"/>
                </a:solidFill>
                <a:latin typeface="Calibri"/>
                <a:cs typeface="Calibri"/>
              </a:rPr>
              <a:t>Cel/Whats</a:t>
            </a:r>
            <a:r>
              <a:rPr sz="1050" b="1" spc="-3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9</a:t>
            </a:r>
            <a:r>
              <a:rPr sz="1050" b="1" spc="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9612</a:t>
            </a:r>
            <a:r>
              <a:rPr sz="1050" b="1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7575</a:t>
            </a:r>
            <a:endParaRPr sz="105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E-mail:</a:t>
            </a:r>
            <a:r>
              <a:rPr sz="1050" b="1" spc="-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525252"/>
                </a:solidFill>
                <a:latin typeface="Calibri"/>
                <a:cs typeface="Calibri"/>
                <a:hlinkClick r:id="rId5"/>
              </a:rPr>
              <a:t>abccam@abccam.com.br</a:t>
            </a:r>
            <a:r>
              <a:rPr sz="1050" b="1" spc="2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525252"/>
                </a:solidFill>
                <a:latin typeface="Calibri"/>
                <a:cs typeface="Calibri"/>
              </a:rPr>
              <a:t>Site:</a:t>
            </a:r>
            <a:r>
              <a:rPr sz="1050" b="1" spc="-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050" b="1" u="sng" spc="-5" dirty="0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  <a:hlinkClick r:id="rId6"/>
              </a:rPr>
              <a:t>www.abccam.com.br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5789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8144DE7-E2F2-43B4-A099-70286D34F5E3}"/>
              </a:ext>
            </a:extLst>
          </p:cNvPr>
          <p:cNvSpPr txBox="1"/>
          <p:nvPr/>
        </p:nvSpPr>
        <p:spPr>
          <a:xfrm>
            <a:off x="112456" y="6293207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/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tx2"/>
                </a:solidFill>
              </a:rPr>
              <a:t>Cel</a:t>
            </a:r>
            <a:r>
              <a:rPr lang="pt-BR" sz="1050" b="1" dirty="0">
                <a:solidFill>
                  <a:schemeClr val="tx2"/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tx2"/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tx2"/>
                </a:solidFill>
                <a:hlinkClick r:id="rId2"/>
              </a:rPr>
              <a:t>www.abccam.com.br</a:t>
            </a:r>
            <a:endParaRPr lang="pt-BR" sz="1050" b="1" dirty="0">
              <a:solidFill>
                <a:schemeClr val="tx2"/>
              </a:solidFill>
            </a:endParaRPr>
          </a:p>
          <a:p>
            <a:pPr algn="ctr"/>
            <a:endParaRPr lang="pt-BR" sz="1050" b="1" dirty="0">
              <a:solidFill>
                <a:schemeClr val="tx2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366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JUNHO -2022 - Nº 6</a:t>
            </a:r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67789DDA-B0ED-4E15-8850-624C593F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BEA307A-CFE5-4699-B1B9-36BCF9E86B61}"/>
              </a:ext>
            </a:extLst>
          </p:cNvPr>
          <p:cNvSpPr txBox="1"/>
          <p:nvPr/>
        </p:nvSpPr>
        <p:spPr>
          <a:xfrm>
            <a:off x="386122" y="540265"/>
            <a:ext cx="101333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900" b="1" dirty="0"/>
              <a:t>Siga-nos em nossas redes sociais!</a:t>
            </a:r>
          </a:p>
          <a:p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69A4780-713A-4BF4-94FE-630D7839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4" y="5293383"/>
            <a:ext cx="311980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02449647-06AE-4410-9E58-A7784CE1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47" y="1624050"/>
            <a:ext cx="3063019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56B99A6-F437-4D2D-901F-C7F5AD8B9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44" y="5143149"/>
            <a:ext cx="2178585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548F65E-85D3-4876-BBAD-0BDF00A097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5502" y="1467121"/>
            <a:ext cx="2184410" cy="404322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60FABBB-CBED-4051-B132-095A5F37E0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3" t="-3195" r="3216" b="3195"/>
          <a:stretch/>
        </p:blipFill>
        <p:spPr>
          <a:xfrm>
            <a:off x="9056914" y="1196874"/>
            <a:ext cx="2069115" cy="4166351"/>
          </a:xfrm>
          <a:prstGeom prst="rect">
            <a:avLst/>
          </a:prstGeom>
        </p:spPr>
      </p:pic>
      <p:pic>
        <p:nvPicPr>
          <p:cNvPr id="19" name="Picture 2" descr="C:\Users\Administrador.DESKTOP-7HBGFEJ\Downloads\Design sem nome (1).png">
            <a:extLst>
              <a:ext uri="{FF2B5EF4-FFF2-40B4-BE49-F238E27FC236}">
                <a16:creationId xmlns:a16="http://schemas.microsoft.com/office/drawing/2014/main" id="{D39301FE-4EA6-407C-B510-F8224DAB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57" y="2372464"/>
            <a:ext cx="609599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35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57891"/>
            <a:ext cx="11762914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8144DE7-E2F2-43B4-A099-70286D34F5E3}"/>
              </a:ext>
            </a:extLst>
          </p:cNvPr>
          <p:cNvSpPr txBox="1"/>
          <p:nvPr/>
        </p:nvSpPr>
        <p:spPr>
          <a:xfrm>
            <a:off x="112456" y="6293207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/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tx2"/>
                </a:solidFill>
              </a:rPr>
              <a:t>Cel</a:t>
            </a:r>
            <a:r>
              <a:rPr lang="pt-BR" sz="1050" b="1" dirty="0">
                <a:solidFill>
                  <a:schemeClr val="tx2"/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tx2"/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tx2"/>
                </a:solidFill>
                <a:hlinkClick r:id="rId2"/>
              </a:rPr>
              <a:t>www.abccam.com.br</a:t>
            </a:r>
            <a:endParaRPr lang="pt-BR" sz="1050" b="1" dirty="0">
              <a:solidFill>
                <a:schemeClr val="tx2"/>
              </a:solidFill>
            </a:endParaRPr>
          </a:p>
          <a:p>
            <a:pPr algn="ctr"/>
            <a:endParaRPr lang="pt-BR" sz="1050" b="1" dirty="0">
              <a:solidFill>
                <a:schemeClr val="tx2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5923669"/>
            <a:ext cx="3152775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pic>
        <p:nvPicPr>
          <p:cNvPr id="1026" name="Picture 2" descr="Camarões crus na bandeja plástica da placa camarões frescos do camarão para cozinhar com alface da salada vegetal do limão das especiarias no fundo escuro no restaurante do marisco">
            <a:extLst>
              <a:ext uri="{FF2B5EF4-FFF2-40B4-BE49-F238E27FC236}">
                <a16:creationId xmlns:a16="http://schemas.microsoft.com/office/drawing/2014/main" id="{DA49FE9E-C475-EFCF-8DCC-DBD9299E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47" y="717909"/>
            <a:ext cx="8120306" cy="52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67789DDA-B0ED-4E15-8850-624C593F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45" y="303375"/>
            <a:ext cx="1643908" cy="8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9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ESTADO  2021-2022 (JAN-JUL)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7CB662-E238-4AAF-B904-E74F0C069B31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799E3B8-C64F-4751-A16E-646FCCEEDB70}"/>
              </a:ext>
            </a:extLst>
          </p:cNvPr>
          <p:cNvSpPr/>
          <p:nvPr/>
        </p:nvSpPr>
        <p:spPr>
          <a:xfrm rot="16200000">
            <a:off x="7132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2795E40-EDFF-462A-9352-3ED2E343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950" y="5869238"/>
            <a:ext cx="2981600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FF4AC33-26EA-4CF8-A0FF-0BAD04C2F3E1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pic>
        <p:nvPicPr>
          <p:cNvPr id="16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450DF561-62E9-4878-9A63-1F4CE9C7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1CA840A-7DEE-C210-CAD2-261111B65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08" y="1509452"/>
            <a:ext cx="9043986" cy="30946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88157CD-7899-DEE5-D635-2BD7FB8C4064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781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>
            <a:extLst>
              <a:ext uri="{FF2B5EF4-FFF2-40B4-BE49-F238E27FC236}">
                <a16:creationId xmlns:a16="http://schemas.microsoft.com/office/drawing/2014/main" id="{E19DC13C-0927-4BA1-9B74-B990C669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PRODUTO  2021-2022 (JAN-JUL)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D55D9D-361F-49A9-B675-8FDDE15D51D2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422C5CB-6EEC-44A8-B70B-F9C85F2F2481}"/>
              </a:ext>
            </a:extLst>
          </p:cNvPr>
          <p:cNvSpPr/>
          <p:nvPr/>
        </p:nvSpPr>
        <p:spPr>
          <a:xfrm rot="16200000">
            <a:off x="-57663" y="3798331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9BA88FE-A4B8-49B7-8140-2DFA1C806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0" y="5869238"/>
            <a:ext cx="2990480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0E67EDA-6CD9-4231-8D9C-49807CFD2E76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pic>
        <p:nvPicPr>
          <p:cNvPr id="1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61745796-213D-48F0-94DA-944FE11F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5E56C27-A863-B9D4-1B7A-4186B0BF2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53" y="1577367"/>
            <a:ext cx="10955605" cy="285994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9057D80-2F34-4FFF-4627-6394AB831D3A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365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12000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DESTINO  2021-2022 (JAN-JUL)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77F9C71-4AFC-4381-B820-D5442A08379E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6A3480-9BAB-490A-8456-62F865197D4E}"/>
              </a:ext>
            </a:extLst>
          </p:cNvPr>
          <p:cNvSpPr/>
          <p:nvPr/>
        </p:nvSpPr>
        <p:spPr>
          <a:xfrm rot="16200000">
            <a:off x="7132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441" y="5945441"/>
            <a:ext cx="3036541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2A56D78-FEEA-41F2-B1F3-E0DF7D2F443F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pic>
        <p:nvPicPr>
          <p:cNvPr id="16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314A53A9-97A6-4B5B-82BA-D1B0D453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1CBCCD-D4E2-F50A-85F4-116178A2D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08" y="1535918"/>
            <a:ext cx="9591675" cy="299015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2D81303-ABDA-945B-739A-E88EA041A59C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167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30400" y="23821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05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E PREÇO MÉDIO                            DAS IMPORTAÇÕES DE PESCADO 2020-2022 (JAN-JUL)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>
            <a:extLst>
              <a:ext uri="{FF2B5EF4-FFF2-40B4-BE49-F238E27FC236}">
                <a16:creationId xmlns:a16="http://schemas.microsoft.com/office/drawing/2014/main" id="{F9BAF6FA-52EF-4CE5-B06B-A37120F6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07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53F6CA3-A2B9-466A-8E04-389B23A8A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750755"/>
              </p:ext>
            </p:extLst>
          </p:nvPr>
        </p:nvGraphicFramePr>
        <p:xfrm>
          <a:off x="420901" y="1784633"/>
          <a:ext cx="5592873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09E86DFF-1E65-4C1C-8EED-ED37ADE77A49}"/>
              </a:ext>
            </a:extLst>
          </p:cNvPr>
          <p:cNvSpPr txBox="1"/>
          <p:nvPr/>
        </p:nvSpPr>
        <p:spPr>
          <a:xfrm rot="16200000">
            <a:off x="-638024" y="2281886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E7883AE-46B7-4560-813B-4F5A0F161FF3}"/>
              </a:ext>
            </a:extLst>
          </p:cNvPr>
          <p:cNvSpPr txBox="1"/>
          <p:nvPr/>
        </p:nvSpPr>
        <p:spPr>
          <a:xfrm>
            <a:off x="1093655" y="1510278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VOLUME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79AC6443-62D8-43E8-B3FD-2095C2740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296562"/>
              </p:ext>
            </p:extLst>
          </p:nvPr>
        </p:nvGraphicFramePr>
        <p:xfrm>
          <a:off x="6191250" y="1531387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DF08EAB6-9710-4C19-8C5D-6DF4763B6475}"/>
              </a:ext>
            </a:extLst>
          </p:cNvPr>
          <p:cNvSpPr txBox="1"/>
          <p:nvPr/>
        </p:nvSpPr>
        <p:spPr>
          <a:xfrm rot="16200000">
            <a:off x="5130321" y="2474373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US$ MILHÕES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C2C28A9-8706-40F6-A354-EE20198AC8DF}"/>
              </a:ext>
            </a:extLst>
          </p:cNvPr>
          <p:cNvSpPr txBox="1"/>
          <p:nvPr/>
        </p:nvSpPr>
        <p:spPr>
          <a:xfrm>
            <a:off x="6587490" y="1564379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VALOR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D30E6D89-D01D-49A8-A376-1810DE90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018124"/>
              </p:ext>
            </p:extLst>
          </p:nvPr>
        </p:nvGraphicFramePr>
        <p:xfrm>
          <a:off x="6172201" y="3952608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09779084-A4F5-4481-9D6E-39CB39B9A30F}"/>
              </a:ext>
            </a:extLst>
          </p:cNvPr>
          <p:cNvSpPr txBox="1"/>
          <p:nvPr/>
        </p:nvSpPr>
        <p:spPr>
          <a:xfrm>
            <a:off x="6587490" y="3876821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US$/ Kg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0741EC0-0CC4-43BC-AC3D-1FF44B688CD3}"/>
              </a:ext>
            </a:extLst>
          </p:cNvPr>
          <p:cNvSpPr txBox="1"/>
          <p:nvPr/>
        </p:nvSpPr>
        <p:spPr>
          <a:xfrm>
            <a:off x="44672" y="6287002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F17E4BC-8896-473B-9AA0-2785E72265BB}"/>
              </a:ext>
            </a:extLst>
          </p:cNvPr>
          <p:cNvSpPr/>
          <p:nvPr/>
        </p:nvSpPr>
        <p:spPr>
          <a:xfrm rot="16200000">
            <a:off x="-116694" y="36024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27" name="Picture 2" descr="C:\Users\Administrador.DESKTOP-7HBGFEJ\Downloads\Marca ABCC_ horizontal_20.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3" y="344179"/>
            <a:ext cx="2088098" cy="10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8A0CADA-A58D-5A5D-3A54-ADBF2C298CC5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0702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ESTADO  2021-2022 (JAN-JUL)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7FF132-F350-4A50-9778-8B05C47FC816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DD874BF-E78E-4719-AA62-F8161A1CCBA1}"/>
              </a:ext>
            </a:extLst>
          </p:cNvPr>
          <p:cNvSpPr/>
          <p:nvPr/>
        </p:nvSpPr>
        <p:spPr>
          <a:xfrm rot="16200000">
            <a:off x="7131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B9AAF883-FAD8-4B94-B89B-09CCA416E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1" y="5869238"/>
            <a:ext cx="2971799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3BECB43-F03C-4A8C-8D2A-9C52C26FC2B1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pic>
        <p:nvPicPr>
          <p:cNvPr id="16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ECE8345D-25ED-46BC-8EBD-91C1CB3D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DCACB51-415E-EFF7-D6DB-EB99697A7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07" y="1503958"/>
            <a:ext cx="9539287" cy="30829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8C1E92F-9BE0-B76E-B243-A9AA8794154A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9492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>
            <a:extLst>
              <a:ext uri="{FF2B5EF4-FFF2-40B4-BE49-F238E27FC236}">
                <a16:creationId xmlns:a16="http://schemas.microsoft.com/office/drawing/2014/main" id="{E19DC13C-0927-4BA1-9B74-B990C669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PRODUTO  2021-2022(JAN-JUL)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0F2C49A-78A1-4390-A8FE-8D01FAB3E019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B057D7A-15F7-46B2-BD5C-335616E663C8}"/>
              </a:ext>
            </a:extLst>
          </p:cNvPr>
          <p:cNvSpPr/>
          <p:nvPr/>
        </p:nvSpPr>
        <p:spPr>
          <a:xfrm rot="16200000">
            <a:off x="7131" y="3695691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AEADCF4-9ACE-4C1A-BAFA-2D1C3DAE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5928507"/>
            <a:ext cx="3152775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77F3478-CC45-4932-8D5B-103D0D23409E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pic>
        <p:nvPicPr>
          <p:cNvPr id="1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0DE97497-7E16-4B13-BDA8-4414AD5F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493F7AF-0B15-6257-F112-A3EEB527D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32" y="1771888"/>
            <a:ext cx="10778273" cy="232419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36BC603-AA62-1C20-559F-A1B657846036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410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00" y="673924"/>
            <a:ext cx="6539514" cy="7100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ORIGEM  2020-2021 (JAN-JUL)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5E555A8-80A1-4744-9828-94AAF177FB8E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412568D-977B-43CB-A088-D69DDA743090}"/>
              </a:ext>
            </a:extLst>
          </p:cNvPr>
          <p:cNvSpPr/>
          <p:nvPr/>
        </p:nvSpPr>
        <p:spPr>
          <a:xfrm rot="16200000">
            <a:off x="7131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814B4E0-9B34-45B4-8924-0AAA2C31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920040"/>
            <a:ext cx="2990850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JULHO -2022 - Nº 7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30DD943-9D61-448F-A592-B1E39FA2C702}"/>
              </a:ext>
            </a:extLst>
          </p:cNvPr>
          <p:cNvSpPr/>
          <p:nvPr/>
        </p:nvSpPr>
        <p:spPr>
          <a:xfrm>
            <a:off x="521481" y="6174222"/>
            <a:ext cx="238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AGOSTO, 2022.</a:t>
            </a:r>
            <a:endParaRPr lang="pt-BR" sz="1200" dirty="0"/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id="{6AF1AA34-AA28-486D-A255-E477DA94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8B0425C-7014-804F-B1B1-0F3DEFB7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27" y="1547856"/>
            <a:ext cx="9514342" cy="30368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6D8A911-B5A0-2851-2718-B29A2EC477AA}"/>
              </a:ext>
            </a:extLst>
          </p:cNvPr>
          <p:cNvSpPr txBox="1"/>
          <p:nvPr/>
        </p:nvSpPr>
        <p:spPr>
          <a:xfrm>
            <a:off x="11682739" y="6312164"/>
            <a:ext cx="5092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" panose="020B05020402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36437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33848</TotalTime>
  <Words>1928</Words>
  <Application>Microsoft Office PowerPoint</Application>
  <PresentationFormat>Widescreen</PresentationFormat>
  <Paragraphs>201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Abadi</vt:lpstr>
      <vt:lpstr>Arial</vt:lpstr>
      <vt:lpstr>Bahnschrift Light</vt:lpstr>
      <vt:lpstr>Book Antiqua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DIRETORIA BIÊNIO DE 2022-2024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Maia Rocha</dc:creator>
  <cp:lastModifiedBy>Itamar Rocha</cp:lastModifiedBy>
  <cp:revision>327</cp:revision>
  <dcterms:created xsi:type="dcterms:W3CDTF">2020-08-05T12:11:45Z</dcterms:created>
  <dcterms:modified xsi:type="dcterms:W3CDTF">2022-08-24T19:22:57Z</dcterms:modified>
</cp:coreProperties>
</file>