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colors13.xml" ContentType="application/vnd.ms-office.chartcolorstyle+xml"/>
  <Override PartName="/ppt/charts/style13.xml" ContentType="application/vnd.ms-office.chartstyle+xml"/>
  <Override PartName="/ppt/charts/colors14.xml" ContentType="application/vnd.ms-office.chartcolorstyle+xml"/>
  <Override PartName="/ppt/charts/style1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71" r:id="rId8"/>
    <p:sldId id="269" r:id="rId9"/>
    <p:sldId id="270" r:id="rId10"/>
    <p:sldId id="273" r:id="rId11"/>
    <p:sldId id="313" r:id="rId12"/>
    <p:sldId id="294" r:id="rId13"/>
    <p:sldId id="311" r:id="rId14"/>
    <p:sldId id="312" r:id="rId15"/>
    <p:sldId id="314" r:id="rId16"/>
    <p:sldId id="274" r:id="rId17"/>
    <p:sldId id="315" r:id="rId18"/>
    <p:sldId id="297" r:id="rId19"/>
    <p:sldId id="305" r:id="rId20"/>
    <p:sldId id="310" r:id="rId21"/>
    <p:sldId id="298" r:id="rId22"/>
    <p:sldId id="307" r:id="rId23"/>
    <p:sldId id="316" r:id="rId24"/>
    <p:sldId id="308" r:id="rId25"/>
    <p:sldId id="309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ego Maia Rocha" initials="DMR" lastIdx="1" clrIdx="0">
    <p:extLst>
      <p:ext uri="{19B8F6BF-5375-455C-9EA6-DF929625EA0E}">
        <p15:presenceInfo xmlns:p15="http://schemas.microsoft.com/office/powerpoint/2012/main" xmlns="" userId="1c499129fa5bc1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  <a:srgbClr val="333399"/>
    <a:srgbClr val="006666"/>
    <a:srgbClr val="CCFF66"/>
    <a:srgbClr val="FFFFFF"/>
    <a:srgbClr val="003300"/>
    <a:srgbClr val="003366"/>
    <a:srgbClr val="660066"/>
    <a:srgbClr val="66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98" autoAdjust="0"/>
    <p:restoredTop sz="94660"/>
  </p:normalViewPr>
  <p:slideViewPr>
    <p:cSldViewPr snapToGrid="0">
      <p:cViewPr>
        <p:scale>
          <a:sx n="92" d="100"/>
          <a:sy n="92" d="100"/>
        </p:scale>
        <p:origin x="-27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Planilha_do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Planilha_do_Microsoft_Excel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Planilha_do_Microsoft_Excel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Planilha_do_Microsoft_Excel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Planilha_do_Microsoft_Excel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Planilha_do_Microsoft_Excel14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Planilha_do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Planilha_do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Planilha_do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Planilha_do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Planilha_do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Planilha_do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Planilha_do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Planilha_do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2019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t" anchorCtr="0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Planilha1!$A$2:$A$11</c:f>
              <c:strCache>
                <c:ptCount val="10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TOTAL</c:v>
                </c:pt>
              </c:strCache>
            </c:strRef>
          </c:cat>
          <c:val>
            <c:numRef>
              <c:f>Planilha1!$B$2:$B$11</c:f>
              <c:numCache>
                <c:formatCode>#,##0</c:formatCode>
                <c:ptCount val="10"/>
                <c:pt idx="0">
                  <c:v>3892.2040000000002</c:v>
                </c:pt>
                <c:pt idx="1">
                  <c:v>4318.6379999999999</c:v>
                </c:pt>
                <c:pt idx="2">
                  <c:v>3510.9650000000001</c:v>
                </c:pt>
                <c:pt idx="3">
                  <c:v>3199.922</c:v>
                </c:pt>
                <c:pt idx="4">
                  <c:v>2775</c:v>
                </c:pt>
                <c:pt idx="5">
                  <c:v>2983</c:v>
                </c:pt>
                <c:pt idx="6">
                  <c:v>4580</c:v>
                </c:pt>
                <c:pt idx="7">
                  <c:v>4342</c:v>
                </c:pt>
                <c:pt idx="8">
                  <c:v>4727.3999999999996</c:v>
                </c:pt>
                <c:pt idx="9">
                  <c:v>34329.129000000001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97-4A2E-813F-C1133F648AA6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2020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Planilha1!$A$2:$A$11</c:f>
              <c:strCache>
                <c:ptCount val="10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TOTAL</c:v>
                </c:pt>
              </c:strCache>
            </c:strRef>
          </c:cat>
          <c:val>
            <c:numRef>
              <c:f>Planilha1!$C$2:$C$11</c:f>
              <c:numCache>
                <c:formatCode>#,##0</c:formatCode>
                <c:ptCount val="10"/>
                <c:pt idx="0">
                  <c:v>4358.72</c:v>
                </c:pt>
                <c:pt idx="1">
                  <c:v>3855.9929999999999</c:v>
                </c:pt>
                <c:pt idx="2">
                  <c:v>2783.9639999999999</c:v>
                </c:pt>
                <c:pt idx="3">
                  <c:v>3527.7779999999998</c:v>
                </c:pt>
                <c:pt idx="4">
                  <c:v>3864</c:v>
                </c:pt>
                <c:pt idx="5">
                  <c:v>4140</c:v>
                </c:pt>
                <c:pt idx="6">
                  <c:v>4888</c:v>
                </c:pt>
                <c:pt idx="7">
                  <c:v>4760</c:v>
                </c:pt>
                <c:pt idx="8">
                  <c:v>3957.6</c:v>
                </c:pt>
                <c:pt idx="9">
                  <c:v>36137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A97-4A2E-813F-C1133F648AA6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2021</c:v>
                </c:pt>
              </c:strCache>
            </c:strRef>
          </c:tx>
          <c:spPr>
            <a:noFill/>
            <a:ln w="25400" cap="flat" cmpd="sng" algn="ctr">
              <a:solidFill>
                <a:schemeClr val="accent3"/>
              </a:solidFill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5.7793195018016677E-3"/>
                  <c:y val="1.5116217306543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A97-4A2E-813F-C1133F648A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Planilha1!$A$2:$A$11</c:f>
              <c:strCache>
                <c:ptCount val="10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TOTAL</c:v>
                </c:pt>
              </c:strCache>
            </c:strRef>
          </c:cat>
          <c:val>
            <c:numRef>
              <c:f>Planilha1!$D$2:$D$11</c:f>
              <c:numCache>
                <c:formatCode>#,##0</c:formatCode>
                <c:ptCount val="10"/>
                <c:pt idx="0">
                  <c:v>3556.5</c:v>
                </c:pt>
                <c:pt idx="1">
                  <c:v>3065</c:v>
                </c:pt>
                <c:pt idx="2">
                  <c:v>3873</c:v>
                </c:pt>
                <c:pt idx="3">
                  <c:v>3340</c:v>
                </c:pt>
                <c:pt idx="4">
                  <c:v>3545</c:v>
                </c:pt>
                <c:pt idx="5">
                  <c:v>4278</c:v>
                </c:pt>
                <c:pt idx="6">
                  <c:v>4441.5</c:v>
                </c:pt>
                <c:pt idx="7">
                  <c:v>4585</c:v>
                </c:pt>
                <c:pt idx="8">
                  <c:v>4574.5</c:v>
                </c:pt>
                <c:pt idx="9">
                  <c:v>35258.5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A97-4A2E-813F-C1133F648A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144887808"/>
        <c:axId val="144889344"/>
      </c:barChart>
      <c:catAx>
        <c:axId val="144887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4889344"/>
        <c:crosses val="autoZero"/>
        <c:auto val="1"/>
        <c:lblAlgn val="ctr"/>
        <c:lblOffset val="100"/>
        <c:noMultiLvlLbl val="0"/>
      </c:catAx>
      <c:valAx>
        <c:axId val="144889344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4887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2019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b" anchorCtr="0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Planilha1!$A$2:$A$11</c:f>
              <c:strCache>
                <c:ptCount val="10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TOTAL</c:v>
                </c:pt>
              </c:strCache>
            </c:strRef>
          </c:cat>
          <c:val>
            <c:numRef>
              <c:f>Planilha1!$B$2:$B$11</c:f>
              <c:numCache>
                <c:formatCode>#,##0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18000</c:v>
                </c:pt>
                <c:pt idx="4">
                  <c:v>22240</c:v>
                </c:pt>
                <c:pt idx="5">
                  <c:v>17078</c:v>
                </c:pt>
                <c:pt idx="6">
                  <c:v>22050</c:v>
                </c:pt>
                <c:pt idx="7">
                  <c:v>0</c:v>
                </c:pt>
                <c:pt idx="8">
                  <c:v>20040</c:v>
                </c:pt>
                <c:pt idx="9">
                  <c:v>99408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8A-42FC-B8F0-5AEF802A263E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2020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Planilha1!$A$2:$A$11</c:f>
              <c:strCache>
                <c:ptCount val="10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TOTAL</c:v>
                </c:pt>
              </c:strCache>
            </c:strRef>
          </c:cat>
          <c:val>
            <c:numRef>
              <c:f>Planilha1!$C$2:$C$11</c:f>
              <c:numCache>
                <c:formatCode>#,##0</c:formatCode>
                <c:ptCount val="10"/>
                <c:pt idx="0">
                  <c:v>87300</c:v>
                </c:pt>
                <c:pt idx="1">
                  <c:v>28500</c:v>
                </c:pt>
                <c:pt idx="2">
                  <c:v>0</c:v>
                </c:pt>
                <c:pt idx="3">
                  <c:v>64940</c:v>
                </c:pt>
                <c:pt idx="4">
                  <c:v>43300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224040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A3-4969-94C7-7FD8AB259422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2021</c:v>
                </c:pt>
              </c:strCache>
            </c:strRef>
          </c:tx>
          <c:spPr>
            <a:noFill/>
            <a:ln w="25400" cap="flat" cmpd="sng" algn="ctr">
              <a:solidFill>
                <a:srgbClr val="C00000"/>
              </a:solidFill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7.6991219137107396E-3"/>
                  <c:y val="-1.0247845580819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D2-4040-A742-2416E3CA2B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Planilha1!$A$2:$A$11</c:f>
              <c:strCache>
                <c:ptCount val="10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TOTAL</c:v>
                </c:pt>
              </c:strCache>
            </c:strRef>
          </c:cat>
          <c:val>
            <c:numRef>
              <c:f>Planilha1!$D$2:$D$11</c:f>
              <c:numCache>
                <c:formatCode>#,##0</c:formatCode>
                <c:ptCount val="10"/>
                <c:pt idx="0">
                  <c:v>36560</c:v>
                </c:pt>
                <c:pt idx="1">
                  <c:v>0</c:v>
                </c:pt>
                <c:pt idx="2">
                  <c:v>20000</c:v>
                </c:pt>
                <c:pt idx="3">
                  <c:v>23306</c:v>
                </c:pt>
                <c:pt idx="4">
                  <c:v>23136</c:v>
                </c:pt>
                <c:pt idx="5">
                  <c:v>30029</c:v>
                </c:pt>
                <c:pt idx="6">
                  <c:v>34664</c:v>
                </c:pt>
                <c:pt idx="7">
                  <c:v>15552</c:v>
                </c:pt>
                <c:pt idx="8">
                  <c:v>45996</c:v>
                </c:pt>
                <c:pt idx="9">
                  <c:v>229243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0A3-4969-94C7-7FD8AB2594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146446208"/>
        <c:axId val="146447744"/>
      </c:barChart>
      <c:catAx>
        <c:axId val="14644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6447744"/>
        <c:crosses val="autoZero"/>
        <c:auto val="1"/>
        <c:lblAlgn val="ctr"/>
        <c:lblOffset val="100"/>
        <c:noMultiLvlLbl val="0"/>
      </c:catAx>
      <c:valAx>
        <c:axId val="146447744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6446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583506147824483"/>
          <c:y val="2.3297472957962737E-2"/>
          <c:w val="0.30810259776568516"/>
          <c:h val="0.119189504763599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2019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Planilha1!$A$2:$A$11</c:f>
              <c:strCache>
                <c:ptCount val="10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TOTAL</c:v>
                </c:pt>
              </c:strCache>
            </c:strRef>
          </c:cat>
          <c:val>
            <c:numRef>
              <c:f>Planilha1!$B$2:$B$11</c:f>
              <c:numCache>
                <c:formatCode>#,##0</c:formatCode>
                <c:ptCount val="10"/>
                <c:pt idx="0">
                  <c:v>54220.245000000003</c:v>
                </c:pt>
                <c:pt idx="1">
                  <c:v>42890.548999999999</c:v>
                </c:pt>
                <c:pt idx="2">
                  <c:v>49156.383999999998</c:v>
                </c:pt>
                <c:pt idx="3">
                  <c:v>48739.817000000003</c:v>
                </c:pt>
                <c:pt idx="4">
                  <c:v>53635.038999999997</c:v>
                </c:pt>
                <c:pt idx="5">
                  <c:v>52614</c:v>
                </c:pt>
                <c:pt idx="6">
                  <c:v>60604</c:v>
                </c:pt>
                <c:pt idx="7">
                  <c:v>70237</c:v>
                </c:pt>
                <c:pt idx="8">
                  <c:v>63951</c:v>
                </c:pt>
                <c:pt idx="9">
                  <c:v>496048.03399999999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952-4314-841B-525B40C6B9F8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2020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dLbl>
              <c:idx val="9"/>
              <c:layout>
                <c:manualLayout>
                  <c:x val="-5.2627102997098869E-5"/>
                  <c:y val="-2.0116501441114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62-4DBD-8C08-1BD4EDF22B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Planilha1!$A$2:$A$11</c:f>
              <c:strCache>
                <c:ptCount val="10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TOTAL</c:v>
                </c:pt>
              </c:strCache>
            </c:strRef>
          </c:cat>
          <c:val>
            <c:numRef>
              <c:f>Planilha1!$C$2:$C$11</c:f>
              <c:numCache>
                <c:formatCode>#,##0</c:formatCode>
                <c:ptCount val="10"/>
                <c:pt idx="0">
                  <c:v>65071</c:v>
                </c:pt>
                <c:pt idx="1">
                  <c:v>51530.999000000003</c:v>
                </c:pt>
                <c:pt idx="2">
                  <c:v>51920.595000000001</c:v>
                </c:pt>
                <c:pt idx="3">
                  <c:v>51693.131000000001</c:v>
                </c:pt>
                <c:pt idx="4">
                  <c:v>37986.728000000003</c:v>
                </c:pt>
                <c:pt idx="5">
                  <c:v>51057</c:v>
                </c:pt>
                <c:pt idx="6">
                  <c:v>68310</c:v>
                </c:pt>
                <c:pt idx="7">
                  <c:v>82295</c:v>
                </c:pt>
                <c:pt idx="8">
                  <c:v>75061.997000000003</c:v>
                </c:pt>
                <c:pt idx="9">
                  <c:v>534926.44999999995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952-4314-841B-525B40C6B9F8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2021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dLbl>
              <c:idx val="9"/>
              <c:layout>
                <c:manualLayout>
                  <c:x val="1.3149941060573796E-3"/>
                  <c:y val="6.41505507350036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62-4DBD-8C08-1BD4EDF22B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Planilha1!$A$2:$A$11</c:f>
              <c:strCache>
                <c:ptCount val="10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TOTAL</c:v>
                </c:pt>
              </c:strCache>
            </c:strRef>
          </c:cat>
          <c:val>
            <c:numRef>
              <c:f>Planilha1!$D$2:$D$11</c:f>
              <c:numCache>
                <c:formatCode>#,##0</c:formatCode>
                <c:ptCount val="10"/>
                <c:pt idx="0">
                  <c:v>61140.065999999999</c:v>
                </c:pt>
                <c:pt idx="1">
                  <c:v>52902.849000000002</c:v>
                </c:pt>
                <c:pt idx="2">
                  <c:v>69653.016000000003</c:v>
                </c:pt>
                <c:pt idx="3">
                  <c:v>76440.365999999995</c:v>
                </c:pt>
                <c:pt idx="4">
                  <c:v>76473.612999999998</c:v>
                </c:pt>
                <c:pt idx="5">
                  <c:v>62868.002</c:v>
                </c:pt>
                <c:pt idx="6">
                  <c:v>80588.062000000005</c:v>
                </c:pt>
                <c:pt idx="7">
                  <c:v>89386</c:v>
                </c:pt>
                <c:pt idx="8">
                  <c:v>74045</c:v>
                </c:pt>
                <c:pt idx="9">
                  <c:v>643496.97400000005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798-487D-AED0-B1B4B072FF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146682624"/>
        <c:axId val="146684160"/>
      </c:barChart>
      <c:catAx>
        <c:axId val="146682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6684160"/>
        <c:crosses val="autoZero"/>
        <c:auto val="1"/>
        <c:lblAlgn val="ctr"/>
        <c:lblOffset val="100"/>
        <c:noMultiLvlLbl val="0"/>
      </c:catAx>
      <c:valAx>
        <c:axId val="14668416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668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397835226348913E-2"/>
          <c:y val="7.4922194511959139E-2"/>
          <c:w val="0.88251671195967762"/>
          <c:h val="0.70233437987079184"/>
        </c:manualLayout>
      </c:layout>
      <c:lineChart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2019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Planilha1!$A$2:$A$11</c:f>
              <c:strCache>
                <c:ptCount val="10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MÉDIA</c:v>
                </c:pt>
              </c:strCache>
            </c:strRef>
          </c:cat>
          <c:val>
            <c:numRef>
              <c:f>Planilha1!$B$2:$B$11</c:f>
              <c:numCache>
                <c:formatCode>0.00</c:formatCode>
                <c:ptCount val="10"/>
                <c:pt idx="0">
                  <c:v>8.8212592178438154</c:v>
                </c:pt>
                <c:pt idx="1">
                  <c:v>8.4830495175055933</c:v>
                </c:pt>
                <c:pt idx="2">
                  <c:v>8.4972084195615363</c:v>
                </c:pt>
                <c:pt idx="3">
                  <c:v>8.2611023754972237</c:v>
                </c:pt>
                <c:pt idx="4">
                  <c:v>8.2549874905469913</c:v>
                </c:pt>
                <c:pt idx="5">
                  <c:v>8.19</c:v>
                </c:pt>
                <c:pt idx="6">
                  <c:v>8.3000000000000007</c:v>
                </c:pt>
                <c:pt idx="7">
                  <c:v>8.5</c:v>
                </c:pt>
                <c:pt idx="8">
                  <c:v>8.68</c:v>
                </c:pt>
                <c:pt idx="9">
                  <c:v>8.443067446772794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6731-4716-BEE5-5ABB954675BC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2020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Planilha1!$A$2:$A$11</c:f>
              <c:strCache>
                <c:ptCount val="10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MÉDIA</c:v>
                </c:pt>
              </c:strCache>
            </c:strRef>
          </c:cat>
          <c:val>
            <c:numRef>
              <c:f>Planilha1!$C$2:$C$11</c:f>
              <c:numCache>
                <c:formatCode>0.00</c:formatCode>
                <c:ptCount val="10"/>
                <c:pt idx="0">
                  <c:v>8.6945635675230797</c:v>
                </c:pt>
                <c:pt idx="1">
                  <c:v>8.5290337763488733</c:v>
                </c:pt>
                <c:pt idx="2">
                  <c:v>8.5297845488866226</c:v>
                </c:pt>
                <c:pt idx="3">
                  <c:v>8.4906604515791475</c:v>
                </c:pt>
                <c:pt idx="4">
                  <c:v>8.4087394944887066</c:v>
                </c:pt>
                <c:pt idx="5">
                  <c:v>8.2799999999999994</c:v>
                </c:pt>
                <c:pt idx="6">
                  <c:v>8.4</c:v>
                </c:pt>
                <c:pt idx="7">
                  <c:v>9.51</c:v>
                </c:pt>
                <c:pt idx="8">
                  <c:v>8.68</c:v>
                </c:pt>
                <c:pt idx="9">
                  <c:v>8.6136424265362699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6731-4716-BEE5-5ABB954675BC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2021</c:v>
                </c:pt>
              </c:strCache>
            </c:strRef>
          </c:tx>
          <c:spPr>
            <a:ln w="19050" cap="rnd" cmpd="sng" algn="ctr">
              <a:solidFill>
                <a:schemeClr val="accent3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4.7533298505036549E-2"/>
                  <c:y val="-5.13697937523005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CDD-4514-9864-75540B3C0C15}"/>
                </c:ext>
              </c:extLst>
            </c:dLbl>
            <c:dLbl>
              <c:idx val="1"/>
              <c:layout>
                <c:manualLayout>
                  <c:x val="-3.9647880703935594E-2"/>
                  <c:y val="-5.50390647346077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DD-4514-9864-75540B3C0C15}"/>
                </c:ext>
              </c:extLst>
            </c:dLbl>
            <c:dLbl>
              <c:idx val="2"/>
              <c:layout>
                <c:manualLayout>
                  <c:x val="-3.9647880703935649E-2"/>
                  <c:y val="-6.6046877681529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04-4654-9EB8-DAF19DC06C12}"/>
                </c:ext>
              </c:extLst>
            </c:dLbl>
            <c:dLbl>
              <c:idx val="3"/>
              <c:layout>
                <c:manualLayout>
                  <c:x val="-3.9647880703935594E-2"/>
                  <c:y val="-4.77005227699933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04-4654-9EB8-DAF19DC06C12}"/>
                </c:ext>
              </c:extLst>
            </c:dLbl>
            <c:dLbl>
              <c:idx val="4"/>
              <c:layout>
                <c:manualLayout>
                  <c:x val="-3.649371358349527E-2"/>
                  <c:y val="-4.77005227699933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04-4654-9EB8-DAF19DC06C12}"/>
                </c:ext>
              </c:extLst>
            </c:dLbl>
            <c:dLbl>
              <c:idx val="5"/>
              <c:layout>
                <c:manualLayout>
                  <c:x val="-3.8070797143715404E-2"/>
                  <c:y val="-4.4031251787686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0F-47CE-A5A0-6FF0EF309AA9}"/>
                </c:ext>
              </c:extLst>
            </c:dLbl>
            <c:dLbl>
              <c:idx val="6"/>
              <c:layout>
                <c:manualLayout>
                  <c:x val="-3.9647880703935594E-2"/>
                  <c:y val="-5.13697937523005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68-472C-A44E-53EF7DD24376}"/>
                </c:ext>
              </c:extLst>
            </c:dLbl>
            <c:dLbl>
              <c:idx val="7"/>
              <c:layout>
                <c:manualLayout>
                  <c:x val="-3.6493713583495214E-2"/>
                  <c:y val="-4.03619808053789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68-472C-A44E-53EF7DD24376}"/>
                </c:ext>
              </c:extLst>
            </c:dLbl>
            <c:dLbl>
              <c:idx val="8"/>
              <c:layout>
                <c:manualLayout>
                  <c:x val="-3.9647880703935712E-2"/>
                  <c:y val="-4.77005227699933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68-472C-A44E-53EF7DD24376}"/>
                </c:ext>
              </c:extLst>
            </c:dLbl>
            <c:dLbl>
              <c:idx val="9"/>
              <c:layout>
                <c:manualLayout>
                  <c:x val="-2.3877045101733687E-2"/>
                  <c:y val="-7.338541964614359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68-472C-A44E-53EF7DD243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Planilha1!$A$2:$A$11</c:f>
              <c:strCache>
                <c:ptCount val="10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MÉDIA</c:v>
                </c:pt>
              </c:strCache>
            </c:strRef>
          </c:cat>
          <c:val>
            <c:numRef>
              <c:f>Planilha1!$D$2:$D$11</c:f>
              <c:numCache>
                <c:formatCode>0.00</c:formatCode>
                <c:ptCount val="10"/>
                <c:pt idx="0">
                  <c:v>8.6366222246571489</c:v>
                </c:pt>
                <c:pt idx="1">
                  <c:v>8.5222149188978467</c:v>
                </c:pt>
                <c:pt idx="2">
                  <c:v>8.36028289876303</c:v>
                </c:pt>
                <c:pt idx="3">
                  <c:v>8.4101761519197566</c:v>
                </c:pt>
                <c:pt idx="4">
                  <c:v>8.4570745238560026</c:v>
                </c:pt>
                <c:pt idx="5">
                  <c:v>8.41</c:v>
                </c:pt>
                <c:pt idx="6">
                  <c:v>8.6999999999999993</c:v>
                </c:pt>
                <c:pt idx="7">
                  <c:v>9.1999999999999993</c:v>
                </c:pt>
                <c:pt idx="8">
                  <c:v>9.2200000000000006</c:v>
                </c:pt>
                <c:pt idx="9">
                  <c:v>8.6573745242326439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462-4919-9D19-D11A40CB427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7089664"/>
        <c:axId val="147103744"/>
      </c:lineChart>
      <c:catAx>
        <c:axId val="147089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3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7103744"/>
        <c:crosses val="autoZero"/>
        <c:auto val="1"/>
        <c:lblAlgn val="ctr"/>
        <c:lblOffset val="100"/>
        <c:noMultiLvlLbl val="0"/>
      </c:catAx>
      <c:valAx>
        <c:axId val="147103744"/>
        <c:scaling>
          <c:orientation val="minMax"/>
          <c:min val="4"/>
        </c:scaling>
        <c:delete val="1"/>
        <c:axPos val="l"/>
        <c:numFmt formatCode="0.00" sourceLinked="1"/>
        <c:majorTickMark val="none"/>
        <c:minorTickMark val="none"/>
        <c:tickLblPos val="nextTo"/>
        <c:crossAx val="14708966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773267167020224"/>
          <c:y val="3.3279421052601177E-2"/>
          <c:w val="0.27399703384110868"/>
          <c:h val="7.50877302467541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6701550066075348E-2"/>
                  <c:y val="9.50607696554047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61-4C68-AFD8-204FB967966F}"/>
                </c:ext>
              </c:extLst>
            </c:dLbl>
            <c:dLbl>
              <c:idx val="9"/>
              <c:layout>
                <c:manualLayout>
                  <c:x val="-1.2137068211852431E-2"/>
                  <c:y val="-4.75288905748309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97-43DC-B6F1-D02E92B367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Planilha1!$A$2:$A$11</c:f>
              <c:strCache>
                <c:ptCount val="10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TOTAL</c:v>
                </c:pt>
              </c:strCache>
            </c:strRef>
          </c:cat>
          <c:val>
            <c:numRef>
              <c:f>Planilha1!$B$2:$B$11</c:f>
              <c:numCache>
                <c:formatCode>#,##0</c:formatCode>
                <c:ptCount val="10"/>
                <c:pt idx="0">
                  <c:v>66346</c:v>
                </c:pt>
                <c:pt idx="1">
                  <c:v>24457</c:v>
                </c:pt>
                <c:pt idx="2">
                  <c:v>30021</c:v>
                </c:pt>
                <c:pt idx="3">
                  <c:v>39783</c:v>
                </c:pt>
                <c:pt idx="4">
                  <c:v>46570</c:v>
                </c:pt>
                <c:pt idx="5">
                  <c:v>46697</c:v>
                </c:pt>
                <c:pt idx="6">
                  <c:v>61247</c:v>
                </c:pt>
                <c:pt idx="7">
                  <c:v>63400</c:v>
                </c:pt>
                <c:pt idx="8">
                  <c:v>53465</c:v>
                </c:pt>
                <c:pt idx="9">
                  <c:v>431986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952-4314-841B-525B40C6B9F8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9"/>
              <c:layout>
                <c:manualLayout>
                  <c:x val="-2.4274136423706638E-3"/>
                  <c:y val="0.137645130261607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97-43DC-B6F1-D02E92B367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Planilha1!$A$2:$A$11</c:f>
              <c:strCache>
                <c:ptCount val="10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TOTAL</c:v>
                </c:pt>
              </c:strCache>
            </c:strRef>
          </c:cat>
          <c:val>
            <c:numRef>
              <c:f>Planilha1!$C$2:$C$11</c:f>
              <c:numCache>
                <c:formatCode>#,##0</c:formatCode>
                <c:ptCount val="10"/>
                <c:pt idx="0">
                  <c:v>69927</c:v>
                </c:pt>
                <c:pt idx="1">
                  <c:v>32986</c:v>
                </c:pt>
                <c:pt idx="2">
                  <c:v>52186</c:v>
                </c:pt>
                <c:pt idx="3">
                  <c:v>53798</c:v>
                </c:pt>
                <c:pt idx="4">
                  <c:v>54804</c:v>
                </c:pt>
                <c:pt idx="5">
                  <c:v>74573</c:v>
                </c:pt>
                <c:pt idx="6">
                  <c:v>56773</c:v>
                </c:pt>
                <c:pt idx="7">
                  <c:v>28914</c:v>
                </c:pt>
                <c:pt idx="8">
                  <c:v>19539</c:v>
                </c:pt>
                <c:pt idx="9">
                  <c:v>443500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952-4314-841B-525B40C6B9F8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6991895496593402E-2"/>
                  <c:y val="2.3765192413851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61-4C68-AFD8-204FB967966F}"/>
                </c:ext>
              </c:extLst>
            </c:dLbl>
            <c:dLbl>
              <c:idx val="9"/>
              <c:layout>
                <c:manualLayout>
                  <c:x val="-2.427413642370486E-3"/>
                  <c:y val="-8.60282064135044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97-43DC-B6F1-D02E92B367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Planilha1!$A$2:$A$11</c:f>
              <c:strCache>
                <c:ptCount val="10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TOTAL</c:v>
                </c:pt>
              </c:strCache>
            </c:strRef>
          </c:cat>
          <c:val>
            <c:numRef>
              <c:f>Planilha1!$D$2:$D$11</c:f>
              <c:numCache>
                <c:formatCode>#,##0</c:formatCode>
                <c:ptCount val="10"/>
                <c:pt idx="0">
                  <c:v>61370</c:v>
                </c:pt>
                <c:pt idx="1">
                  <c:v>28825</c:v>
                </c:pt>
                <c:pt idx="2">
                  <c:v>44420</c:v>
                </c:pt>
                <c:pt idx="3">
                  <c:v>43454</c:v>
                </c:pt>
                <c:pt idx="4">
                  <c:v>42873</c:v>
                </c:pt>
                <c:pt idx="5">
                  <c:v>49916</c:v>
                </c:pt>
                <c:pt idx="6">
                  <c:v>42116</c:v>
                </c:pt>
                <c:pt idx="7">
                  <c:v>50129</c:v>
                </c:pt>
                <c:pt idx="8">
                  <c:v>44696</c:v>
                </c:pt>
                <c:pt idx="9">
                  <c:v>407799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798-487D-AED0-B1B4B072FF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134528"/>
        <c:axId val="146136064"/>
      </c:barChart>
      <c:catAx>
        <c:axId val="146134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6136064"/>
        <c:crosses val="autoZero"/>
        <c:auto val="1"/>
        <c:lblAlgn val="ctr"/>
        <c:lblOffset val="100"/>
        <c:noMultiLvlLbl val="0"/>
      </c:catAx>
      <c:valAx>
        <c:axId val="146136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6134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740344797643154"/>
          <c:y val="0.88409141748340514"/>
          <c:w val="0.49178116695697877"/>
          <c:h val="8.44999167655076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397835226348913E-2"/>
          <c:y val="6.9952348174129333E-2"/>
          <c:w val="0.88251671195967762"/>
          <c:h val="0.70233437987079184"/>
        </c:manualLayout>
      </c:layout>
      <c:lineChart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9.4395280235988227E-2"/>
                  <c:y val="-5.87381051423821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31-4716-BEE5-5ABB954675BC}"/>
                </c:ext>
              </c:extLst>
            </c:dLbl>
            <c:dLbl>
              <c:idx val="1"/>
              <c:layout>
                <c:manualLayout>
                  <c:x val="-1.1799410029498612E-2"/>
                  <c:y val="-5.4668309716127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DD-4514-9864-75540B3C0C15}"/>
                </c:ext>
              </c:extLst>
            </c:dLbl>
            <c:dLbl>
              <c:idx val="2"/>
              <c:layout>
                <c:manualLayout>
                  <c:x val="-7.0796460176991149E-3"/>
                  <c:y val="-4.9698463378298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61-4B20-9337-A627C618F942}"/>
                </c:ext>
              </c:extLst>
            </c:dLbl>
            <c:dLbl>
              <c:idx val="3"/>
              <c:layout>
                <c:manualLayout>
                  <c:x val="7.0796460176991149E-3"/>
                  <c:y val="-5.4668309716127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A61-4B20-9337-A627C618F942}"/>
                </c:ext>
              </c:extLst>
            </c:dLbl>
            <c:dLbl>
              <c:idx val="4"/>
              <c:layout>
                <c:manualLayout>
                  <c:x val="9.2908740303224161E-8"/>
                  <c:y val="-5.9638156053957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4377581120943939E-2"/>
                      <c:h val="8.75189940091828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DA61-4B20-9337-A627C618F9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Planilha1!$A$2:$A$11</c:f>
              <c:strCache>
                <c:ptCount val="10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ABRIL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MÉDIA</c:v>
                </c:pt>
              </c:strCache>
            </c:strRef>
          </c:cat>
          <c:val>
            <c:numRef>
              <c:f>Planilha1!$B$2:$B$11</c:f>
              <c:numCache>
                <c:formatCode>General</c:formatCode>
                <c:ptCount val="10"/>
                <c:pt idx="0">
                  <c:v>6.35</c:v>
                </c:pt>
                <c:pt idx="1">
                  <c:v>6.15</c:v>
                </c:pt>
                <c:pt idx="2">
                  <c:v>6.23</c:v>
                </c:pt>
                <c:pt idx="3">
                  <c:v>6.15</c:v>
                </c:pt>
                <c:pt idx="4">
                  <c:v>5.95</c:v>
                </c:pt>
                <c:pt idx="5">
                  <c:v>5.88</c:v>
                </c:pt>
                <c:pt idx="6">
                  <c:v>5.89</c:v>
                </c:pt>
                <c:pt idx="7">
                  <c:v>5.87</c:v>
                </c:pt>
                <c:pt idx="8">
                  <c:v>6.1</c:v>
                </c:pt>
                <c:pt idx="9" formatCode="#,##0.00">
                  <c:v>6.0633333333333335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6731-4716-BEE5-5ABB954675BC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8883376303625791E-2"/>
                  <c:y val="-7.7846577321613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731-4716-BEE5-5ABB954675BC}"/>
                </c:ext>
              </c:extLst>
            </c:dLbl>
            <c:dLbl>
              <c:idx val="1"/>
              <c:layout>
                <c:manualLayout>
                  <c:x val="-1.1799410029498525E-2"/>
                  <c:y val="-6.9577848729617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CDD-4514-9864-75540B3C0C15}"/>
                </c:ext>
              </c:extLst>
            </c:dLbl>
            <c:dLbl>
              <c:idx val="2"/>
              <c:layout>
                <c:manualLayout>
                  <c:x val="1.415929203539823E-2"/>
                  <c:y val="-2.4849231689149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A61-4B20-9337-A627C618F942}"/>
                </c:ext>
              </c:extLst>
            </c:dLbl>
            <c:dLbl>
              <c:idx val="3"/>
              <c:layout>
                <c:manualLayout>
                  <c:x val="-8.6528007304065082E-17"/>
                  <c:y val="-5.9638156053957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61-4B20-9337-A627C618F942}"/>
                </c:ext>
              </c:extLst>
            </c:dLbl>
            <c:dLbl>
              <c:idx val="4"/>
              <c:layout>
                <c:manualLayout>
                  <c:x val="2.3598820058996187E-3"/>
                  <c:y val="-7.4547695067447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A61-4B20-9337-A627C618F9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Planilha1!$A$2:$A$11</c:f>
              <c:strCache>
                <c:ptCount val="10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ABRIL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MÉDIA</c:v>
                </c:pt>
              </c:strCache>
            </c:strRef>
          </c:cat>
          <c:val>
            <c:numRef>
              <c:f>Planilha1!$C$2:$C$11</c:f>
              <c:numCache>
                <c:formatCode>General</c:formatCode>
                <c:ptCount val="10"/>
                <c:pt idx="0">
                  <c:v>6.21</c:v>
                </c:pt>
                <c:pt idx="1">
                  <c:v>6.04</c:v>
                </c:pt>
                <c:pt idx="2">
                  <c:v>5.87</c:v>
                </c:pt>
                <c:pt idx="3">
                  <c:v>5.63</c:v>
                </c:pt>
                <c:pt idx="4">
                  <c:v>5.71</c:v>
                </c:pt>
                <c:pt idx="5">
                  <c:v>5.64</c:v>
                </c:pt>
                <c:pt idx="6">
                  <c:v>5.48</c:v>
                </c:pt>
                <c:pt idx="7">
                  <c:v>5.28</c:v>
                </c:pt>
                <c:pt idx="8">
                  <c:v>5.39</c:v>
                </c:pt>
                <c:pt idx="9" formatCode="#,##0.00">
                  <c:v>5.6944444444444446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6731-4716-BEE5-5ABB954675BC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4955752212389379E-2"/>
                  <c:y val="-1.13890996230092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CDD-4514-9864-75540B3C0C15}"/>
                </c:ext>
              </c:extLst>
            </c:dLbl>
            <c:dLbl>
              <c:idx val="1"/>
              <c:layout>
                <c:manualLayout>
                  <c:x val="-1.6519174041298022E-2"/>
                  <c:y val="-5.9638156053957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DD-4514-9864-75540B3C0C15}"/>
                </c:ext>
              </c:extLst>
            </c:dLbl>
            <c:dLbl>
              <c:idx val="2"/>
              <c:layout>
                <c:manualLayout>
                  <c:x val="-1.1799410029498612E-2"/>
                  <c:y val="-5.9638156053957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61-4B20-9337-A627C618F942}"/>
                </c:ext>
              </c:extLst>
            </c:dLbl>
            <c:dLbl>
              <c:idx val="3"/>
              <c:layout>
                <c:manualLayout>
                  <c:x val="-8.6528007304065082E-17"/>
                  <c:y val="-6.9577848729617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61-4B20-9337-A627C618F942}"/>
                </c:ext>
              </c:extLst>
            </c:dLbl>
            <c:dLbl>
              <c:idx val="4"/>
              <c:layout>
                <c:manualLayout>
                  <c:x val="-8.6528007304065082E-17"/>
                  <c:y val="-7.4547695067447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61-4B20-9337-A627C618F942}"/>
                </c:ext>
              </c:extLst>
            </c:dLbl>
            <c:dLbl>
              <c:idx val="5"/>
              <c:layout>
                <c:manualLayout>
                  <c:x val="1.6519174041297761E-2"/>
                  <c:y val="-6.9577848729617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B0-4682-979A-060A23EEB1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Planilha1!$A$2:$A$11</c:f>
              <c:strCache>
                <c:ptCount val="10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ABRIL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MÉDIA</c:v>
                </c:pt>
              </c:strCache>
            </c:strRef>
          </c:cat>
          <c:val>
            <c:numRef>
              <c:f>Planilha1!$D$2:$D$11</c:f>
              <c:numCache>
                <c:formatCode>General</c:formatCode>
                <c:ptCount val="10"/>
                <c:pt idx="0">
                  <c:v>5.52</c:v>
                </c:pt>
                <c:pt idx="1">
                  <c:v>6.04</c:v>
                </c:pt>
                <c:pt idx="2">
                  <c:v>5.23</c:v>
                </c:pt>
                <c:pt idx="3">
                  <c:v>5.52</c:v>
                </c:pt>
                <c:pt idx="4">
                  <c:v>5.82</c:v>
                </c:pt>
                <c:pt idx="5">
                  <c:v>5.92</c:v>
                </c:pt>
                <c:pt idx="6">
                  <c:v>6.12</c:v>
                </c:pt>
                <c:pt idx="7">
                  <c:v>6.36</c:v>
                </c:pt>
                <c:pt idx="8">
                  <c:v>6.44</c:v>
                </c:pt>
                <c:pt idx="9" formatCode="#,##0.00">
                  <c:v>5.8855555555555545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462-4919-9D19-D11A40CB42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322944"/>
        <c:axId val="146324480"/>
      </c:lineChart>
      <c:catAx>
        <c:axId val="14632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6324480"/>
        <c:crosses val="autoZero"/>
        <c:auto val="1"/>
        <c:lblAlgn val="ctr"/>
        <c:lblOffset val="100"/>
        <c:noMultiLvlLbl val="0"/>
      </c:catAx>
      <c:valAx>
        <c:axId val="146324480"/>
        <c:scaling>
          <c:orientation val="minMax"/>
          <c:min val="4"/>
        </c:scaling>
        <c:delete val="1"/>
        <c:axPos val="l"/>
        <c:numFmt formatCode="General" sourceLinked="1"/>
        <c:majorTickMark val="none"/>
        <c:minorTickMark val="none"/>
        <c:tickLblPos val="nextTo"/>
        <c:crossAx val="14632294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2019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Planilha1!$A$2:$A$11</c:f>
              <c:strCache>
                <c:ptCount val="10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TOTAL</c:v>
                </c:pt>
              </c:strCache>
            </c:strRef>
          </c:cat>
          <c:val>
            <c:numRef>
              <c:f>Planilha1!$B$2:$B$11</c:f>
              <c:numCache>
                <c:formatCode>0.0</c:formatCode>
                <c:ptCount val="10"/>
                <c:pt idx="0">
                  <c:v>20.163537000000002</c:v>
                </c:pt>
                <c:pt idx="1">
                  <c:v>20.489076000000001</c:v>
                </c:pt>
                <c:pt idx="2">
                  <c:v>17.740072999999999</c:v>
                </c:pt>
                <c:pt idx="3">
                  <c:v>16.544494</c:v>
                </c:pt>
                <c:pt idx="4">
                  <c:v>15.9</c:v>
                </c:pt>
                <c:pt idx="5">
                  <c:v>20.5</c:v>
                </c:pt>
                <c:pt idx="6">
                  <c:v>41.1</c:v>
                </c:pt>
                <c:pt idx="7">
                  <c:v>38.942</c:v>
                </c:pt>
                <c:pt idx="8">
                  <c:v>35.89</c:v>
                </c:pt>
                <c:pt idx="9">
                  <c:v>227.26918000000001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CB8-47F0-8B24-C194B5EBA943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2020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Planilha1!$A$2:$A$11</c:f>
              <c:strCache>
                <c:ptCount val="10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TOTAL</c:v>
                </c:pt>
              </c:strCache>
            </c:strRef>
          </c:cat>
          <c:val>
            <c:numRef>
              <c:f>Planilha1!$C$2:$C$11</c:f>
              <c:numCache>
                <c:formatCode>0.0</c:formatCode>
                <c:ptCount val="10"/>
                <c:pt idx="0">
                  <c:v>22.329276</c:v>
                </c:pt>
                <c:pt idx="1">
                  <c:v>16.171727000000001</c:v>
                </c:pt>
                <c:pt idx="2">
                  <c:v>13.058997</c:v>
                </c:pt>
                <c:pt idx="3">
                  <c:v>14.117400999999999</c:v>
                </c:pt>
                <c:pt idx="4">
                  <c:v>15</c:v>
                </c:pt>
                <c:pt idx="5">
                  <c:v>21.3</c:v>
                </c:pt>
                <c:pt idx="6">
                  <c:v>32.1</c:v>
                </c:pt>
                <c:pt idx="7">
                  <c:v>36.256999999999998</c:v>
                </c:pt>
                <c:pt idx="8">
                  <c:v>30.88</c:v>
                </c:pt>
                <c:pt idx="9">
                  <c:v>201.3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CB8-47F0-8B24-C194B5EBA943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2021</c:v>
                </c:pt>
              </c:strCache>
            </c:strRef>
          </c:tx>
          <c:spPr>
            <a:noFill/>
            <a:ln w="25400" cap="flat" cmpd="sng" algn="ctr">
              <a:solidFill>
                <a:schemeClr val="accent3"/>
              </a:solidFill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5.5119039323624367E-3"/>
                  <c:y val="3.19958865112468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B8-47F0-8B24-C194B5EBA9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Planilha1!$A$2:$A$11</c:f>
              <c:strCache>
                <c:ptCount val="10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TOTAL</c:v>
                </c:pt>
              </c:strCache>
            </c:strRef>
          </c:cat>
          <c:val>
            <c:numRef>
              <c:f>Planilha1!$D$2:$D$11</c:f>
              <c:numCache>
                <c:formatCode>0.0</c:formatCode>
                <c:ptCount val="10"/>
                <c:pt idx="0">
                  <c:v>20.401</c:v>
                </c:pt>
                <c:pt idx="1">
                  <c:v>14.86</c:v>
                </c:pt>
                <c:pt idx="2">
                  <c:v>18.367000000000001</c:v>
                </c:pt>
                <c:pt idx="3">
                  <c:v>17.649000000000001</c:v>
                </c:pt>
                <c:pt idx="4">
                  <c:v>18.52</c:v>
                </c:pt>
                <c:pt idx="5">
                  <c:v>29.963000000000001</c:v>
                </c:pt>
                <c:pt idx="6">
                  <c:v>48.155000000000001</c:v>
                </c:pt>
                <c:pt idx="7">
                  <c:v>46.395000000000003</c:v>
                </c:pt>
                <c:pt idx="8">
                  <c:v>39.799999999999997</c:v>
                </c:pt>
                <c:pt idx="9">
                  <c:v>254.11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CB8-47F0-8B24-C194B5EBA9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145004416"/>
        <c:axId val="145005952"/>
      </c:barChart>
      <c:catAx>
        <c:axId val="14500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5005952"/>
        <c:crosses val="autoZero"/>
        <c:auto val="1"/>
        <c:lblAlgn val="ctr"/>
        <c:lblOffset val="100"/>
        <c:noMultiLvlLbl val="0"/>
      </c:catAx>
      <c:valAx>
        <c:axId val="14500595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5004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72517594592711E-2"/>
          <c:y val="0.24886700783101667"/>
          <c:w val="0.88251671195967762"/>
          <c:h val="0.59796746365511244"/>
        </c:manualLayout>
      </c:layout>
      <c:lineChart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noFill/>
              <a:ln w="19050" cap="rnd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4.71976401179941E-3"/>
                  <c:y val="-7.745631763939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6F5-4169-9734-BE51A9ECF1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Planilha1!$A$2:$A$11</c:f>
              <c:strCache>
                <c:ptCount val="10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MÉDIA</c:v>
                </c:pt>
              </c:strCache>
            </c:strRef>
          </c:cat>
          <c:val>
            <c:numRef>
              <c:f>Planilha1!$B$2:$B$11</c:f>
              <c:numCache>
                <c:formatCode>0.00</c:formatCode>
                <c:ptCount val="10"/>
                <c:pt idx="0">
                  <c:v>5.1804933657125884</c:v>
                </c:pt>
                <c:pt idx="1">
                  <c:v>4.7443374508351939</c:v>
                </c:pt>
                <c:pt idx="2">
                  <c:v>5.0527627019921875</c:v>
                </c:pt>
                <c:pt idx="3">
                  <c:v>5.1702804005847645</c:v>
                </c:pt>
                <c:pt idx="4">
                  <c:v>5.7139987224333284</c:v>
                </c:pt>
                <c:pt idx="5">
                  <c:v>6.8924102337527726</c:v>
                </c:pt>
                <c:pt idx="6">
                  <c:v>8.9822091727382141</c:v>
                </c:pt>
                <c:pt idx="7">
                  <c:v>8.9684437405534911</c:v>
                </c:pt>
                <c:pt idx="8">
                  <c:v>7.59</c:v>
                </c:pt>
                <c:pt idx="9">
                  <c:v>6.62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6F5-4169-9734-BE51A9ECF1F9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noFill/>
              <a:ln w="19050" cap="rnd">
                <a:solidFill>
                  <a:schemeClr val="accent2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2.359882005899705E-3"/>
                  <c:y val="-9.5330852479258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6F5-4169-9734-BE51A9ECF1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Planilha1!$A$2:$A$11</c:f>
              <c:strCache>
                <c:ptCount val="10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MÉDIA</c:v>
                </c:pt>
              </c:strCache>
            </c:strRef>
          </c:cat>
          <c:val>
            <c:numRef>
              <c:f>Planilha1!$C$2:$C$11</c:f>
              <c:numCache>
                <c:formatCode>0.00</c:formatCode>
                <c:ptCount val="10"/>
                <c:pt idx="0">
                  <c:v>5.122897547903972</c:v>
                </c:pt>
                <c:pt idx="1">
                  <c:v>4.1939202171788175</c:v>
                </c:pt>
                <c:pt idx="2">
                  <c:v>4.6907923378319545</c:v>
                </c:pt>
                <c:pt idx="3">
                  <c:v>4.0017827085491211</c:v>
                </c:pt>
                <c:pt idx="4">
                  <c:v>3.8819986321727158</c:v>
                </c:pt>
                <c:pt idx="5">
                  <c:v>5.1556175770565753</c:v>
                </c:pt>
                <c:pt idx="6">
                  <c:v>6.5652617993225144</c:v>
                </c:pt>
                <c:pt idx="7">
                  <c:v>7.6161617625651523</c:v>
                </c:pt>
                <c:pt idx="8">
                  <c:v>7.8</c:v>
                </c:pt>
                <c:pt idx="9">
                  <c:v>5.57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6F5-4169-9734-BE51A9ECF1F9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6"/>
            <c:spPr>
              <a:noFill/>
              <a:ln w="19050" cap="rnd">
                <a:solidFill>
                  <a:schemeClr val="accent3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3.9276240912364266E-3"/>
                  <c:y val="-0.11000579866799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6F5-4169-9734-BE51A9ECF1F9}"/>
                </c:ext>
              </c:extLst>
            </c:dLbl>
            <c:dLbl>
              <c:idx val="6"/>
              <c:layout>
                <c:manualLayout>
                  <c:x val="7.0796460176991149E-3"/>
                  <c:y val="-5.3623604519583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8C-463D-A933-B026671C6FA4}"/>
                </c:ext>
              </c:extLst>
            </c:dLbl>
            <c:dLbl>
              <c:idx val="9"/>
              <c:layout>
                <c:manualLayout>
                  <c:x val="-2.359882005899705E-3"/>
                  <c:y val="-0.15491263527879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F7-4E60-AC56-905B644078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Planilha1!$A$2:$A$11</c:f>
              <c:strCache>
                <c:ptCount val="10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MÉDIA</c:v>
                </c:pt>
              </c:strCache>
            </c:strRef>
          </c:cat>
          <c:val>
            <c:numRef>
              <c:f>Planilha1!$D$2:$D$11</c:f>
              <c:numCache>
                <c:formatCode>0.00</c:formatCode>
                <c:ptCount val="10"/>
                <c:pt idx="0">
                  <c:v>5.7362970540121205</c:v>
                </c:pt>
                <c:pt idx="1">
                  <c:v>4.8485356467607721</c:v>
                </c:pt>
                <c:pt idx="2">
                  <c:v>4.7413877560595852</c:v>
                </c:pt>
                <c:pt idx="3">
                  <c:v>5.2847217481390993</c:v>
                </c:pt>
                <c:pt idx="4">
                  <c:v>5.2245246149145963</c:v>
                </c:pt>
                <c:pt idx="5">
                  <c:v>7.004213928333999</c:v>
                </c:pt>
                <c:pt idx="6">
                  <c:v>10.841891648187911</c:v>
                </c:pt>
                <c:pt idx="7">
                  <c:v>10.118013514126501</c:v>
                </c:pt>
                <c:pt idx="8">
                  <c:v>8.7100000000000009</c:v>
                </c:pt>
                <c:pt idx="9">
                  <c:v>7.21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F6F5-4169-9734-BE51A9ECF1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450496"/>
        <c:axId val="145452032"/>
      </c:lineChart>
      <c:catAx>
        <c:axId val="14545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5452032"/>
        <c:crosses val="autoZero"/>
        <c:auto val="1"/>
        <c:lblAlgn val="ctr"/>
        <c:lblOffset val="100"/>
        <c:noMultiLvlLbl val="0"/>
      </c:catAx>
      <c:valAx>
        <c:axId val="145452032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5450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 algn="just">
        <a:defRPr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2019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b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Planilha1!$A$2:$A$11</c:f>
              <c:strCache>
                <c:ptCount val="10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TOTAL</c:v>
                </c:pt>
              </c:strCache>
            </c:strRef>
          </c:cat>
          <c:val>
            <c:numRef>
              <c:f>Planilha1!$B$2:$B$11</c:f>
              <c:numCache>
                <c:formatCode>#,##0</c:formatCode>
                <c:ptCount val="10"/>
                <c:pt idx="0">
                  <c:v>35612.894</c:v>
                </c:pt>
                <c:pt idx="1">
                  <c:v>39783.368000000002</c:v>
                </c:pt>
                <c:pt idx="2">
                  <c:v>33468.120000000003</c:v>
                </c:pt>
                <c:pt idx="3">
                  <c:v>29476.016</c:v>
                </c:pt>
                <c:pt idx="4">
                  <c:v>24189</c:v>
                </c:pt>
                <c:pt idx="5">
                  <c:v>19949.5</c:v>
                </c:pt>
                <c:pt idx="6">
                  <c:v>21975</c:v>
                </c:pt>
                <c:pt idx="7">
                  <c:v>19354</c:v>
                </c:pt>
                <c:pt idx="8">
                  <c:v>23737.7</c:v>
                </c:pt>
                <c:pt idx="9">
                  <c:v>247545.59800000003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97-4A2E-813F-C1133F648AA6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2020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Planilha1!$A$2:$A$11</c:f>
              <c:strCache>
                <c:ptCount val="10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TOTAL</c:v>
                </c:pt>
              </c:strCache>
            </c:strRef>
          </c:cat>
          <c:val>
            <c:numRef>
              <c:f>Planilha1!$C$2:$C$11</c:f>
              <c:numCache>
                <c:formatCode>#,##0</c:formatCode>
                <c:ptCount val="10"/>
                <c:pt idx="0">
                  <c:v>35467.322</c:v>
                </c:pt>
                <c:pt idx="1">
                  <c:v>35509</c:v>
                </c:pt>
                <c:pt idx="2">
                  <c:v>35631.89</c:v>
                </c:pt>
                <c:pt idx="3">
                  <c:v>15959.473</c:v>
                </c:pt>
                <c:pt idx="4">
                  <c:v>13797</c:v>
                </c:pt>
                <c:pt idx="5">
                  <c:v>12688</c:v>
                </c:pt>
                <c:pt idx="6">
                  <c:v>12571</c:v>
                </c:pt>
                <c:pt idx="7">
                  <c:v>17940</c:v>
                </c:pt>
                <c:pt idx="8">
                  <c:v>21002.3</c:v>
                </c:pt>
                <c:pt idx="9">
                  <c:v>200567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A97-4A2E-813F-C1133F648AA6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2021</c:v>
                </c:pt>
              </c:strCache>
            </c:strRef>
          </c:tx>
          <c:spPr>
            <a:noFill/>
            <a:ln w="25400" cap="flat" cmpd="sng" algn="ctr">
              <a:solidFill>
                <a:schemeClr val="accent3"/>
              </a:solidFill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1.2591605166920527E-2"/>
                  <c:y val="1.5116030411390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A97-4A2E-813F-C1133F648A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Planilha1!$A$2:$A$11</c:f>
              <c:strCache>
                <c:ptCount val="10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TOTAL</c:v>
                </c:pt>
              </c:strCache>
            </c:strRef>
          </c:cat>
          <c:val>
            <c:numRef>
              <c:f>Planilha1!$D$2:$D$11</c:f>
              <c:numCache>
                <c:formatCode>#,##0</c:formatCode>
                <c:ptCount val="10"/>
                <c:pt idx="0">
                  <c:v>34619.421999999999</c:v>
                </c:pt>
                <c:pt idx="1">
                  <c:v>39917.012999999999</c:v>
                </c:pt>
                <c:pt idx="2">
                  <c:v>36405</c:v>
                </c:pt>
                <c:pt idx="3">
                  <c:v>22474.987000000001</c:v>
                </c:pt>
                <c:pt idx="4">
                  <c:v>20831</c:v>
                </c:pt>
                <c:pt idx="5">
                  <c:v>24551.7</c:v>
                </c:pt>
                <c:pt idx="6">
                  <c:v>18344</c:v>
                </c:pt>
                <c:pt idx="7">
                  <c:v>20653</c:v>
                </c:pt>
                <c:pt idx="8">
                  <c:v>20859.3</c:v>
                </c:pt>
                <c:pt idx="9">
                  <c:v>238656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A97-4A2E-813F-C1133F648A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145495552"/>
        <c:axId val="145497088"/>
      </c:barChart>
      <c:catAx>
        <c:axId val="14549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5497088"/>
        <c:crosses val="autoZero"/>
        <c:auto val="1"/>
        <c:lblAlgn val="ctr"/>
        <c:lblOffset val="100"/>
        <c:noMultiLvlLbl val="0"/>
      </c:catAx>
      <c:valAx>
        <c:axId val="14549708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5495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2019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Planilha1!$A$2:$A$11</c:f>
              <c:strCache>
                <c:ptCount val="10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TOTAL</c:v>
                </c:pt>
              </c:strCache>
            </c:strRef>
          </c:cat>
          <c:val>
            <c:numRef>
              <c:f>Planilha1!$B$2:$B$11</c:f>
              <c:numCache>
                <c:formatCode>#,##0.0</c:formatCode>
                <c:ptCount val="10"/>
                <c:pt idx="0">
                  <c:v>127.174986</c:v>
                </c:pt>
                <c:pt idx="1">
                  <c:v>144.675433</c:v>
                </c:pt>
                <c:pt idx="2">
                  <c:v>136.17430400000001</c:v>
                </c:pt>
                <c:pt idx="3">
                  <c:v>112.97937400000001</c:v>
                </c:pt>
                <c:pt idx="4">
                  <c:v>97.575000000000003</c:v>
                </c:pt>
                <c:pt idx="5">
                  <c:v>77.2</c:v>
                </c:pt>
                <c:pt idx="6">
                  <c:v>85.4</c:v>
                </c:pt>
                <c:pt idx="7">
                  <c:v>78.183999999999997</c:v>
                </c:pt>
                <c:pt idx="8">
                  <c:v>83.5</c:v>
                </c:pt>
                <c:pt idx="9" formatCode="0.0">
                  <c:v>942.86309700000004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CB8-47F0-8B24-C194B5EBA943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2020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Planilha1!$A$2:$A$11</c:f>
              <c:strCache>
                <c:ptCount val="10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TOTAL</c:v>
                </c:pt>
              </c:strCache>
            </c:strRef>
          </c:cat>
          <c:val>
            <c:numRef>
              <c:f>Planilha1!$C$2:$C$11</c:f>
              <c:numCache>
                <c:formatCode>0.0</c:formatCode>
                <c:ptCount val="10"/>
                <c:pt idx="0">
                  <c:v>123.72799999999999</c:v>
                </c:pt>
                <c:pt idx="1">
                  <c:v>118.547</c:v>
                </c:pt>
                <c:pt idx="2">
                  <c:v>126.608</c:v>
                </c:pt>
                <c:pt idx="3">
                  <c:v>44.100999999999999</c:v>
                </c:pt>
                <c:pt idx="4">
                  <c:v>40.634</c:v>
                </c:pt>
                <c:pt idx="5">
                  <c:v>37.341999999999999</c:v>
                </c:pt>
                <c:pt idx="6">
                  <c:v>41.771000000000001</c:v>
                </c:pt>
                <c:pt idx="7">
                  <c:v>51</c:v>
                </c:pt>
                <c:pt idx="8">
                  <c:v>54.5</c:v>
                </c:pt>
                <c:pt idx="9">
                  <c:v>638.23099999999999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CB8-47F0-8B24-C194B5EBA943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2021</c:v>
                </c:pt>
              </c:strCache>
            </c:strRef>
          </c:tx>
          <c:spPr>
            <a:noFill/>
            <a:ln w="25400" cap="flat" cmpd="sng" algn="ctr">
              <a:solidFill>
                <a:schemeClr val="accent3"/>
              </a:solidFill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1.2591605166920527E-2"/>
                  <c:y val="1.5116030411390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B8-47F0-8B24-C194B5EBA9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Planilha1!$A$2:$A$11</c:f>
              <c:strCache>
                <c:ptCount val="10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TOTAL</c:v>
                </c:pt>
              </c:strCache>
            </c:strRef>
          </c:cat>
          <c:val>
            <c:numRef>
              <c:f>Planilha1!$D$2:$D$11</c:f>
              <c:numCache>
                <c:formatCode>0.0</c:formatCode>
                <c:ptCount val="10"/>
                <c:pt idx="0">
                  <c:v>96.733000000000004</c:v>
                </c:pt>
                <c:pt idx="1">
                  <c:v>111.19</c:v>
                </c:pt>
                <c:pt idx="2">
                  <c:v>116.633</c:v>
                </c:pt>
                <c:pt idx="3">
                  <c:v>74.418000000000006</c:v>
                </c:pt>
                <c:pt idx="4">
                  <c:v>86.403000000000006</c:v>
                </c:pt>
                <c:pt idx="5">
                  <c:v>86.510999999999996</c:v>
                </c:pt>
                <c:pt idx="6">
                  <c:v>89.572000000000003</c:v>
                </c:pt>
                <c:pt idx="7">
                  <c:v>94.108999999999995</c:v>
                </c:pt>
                <c:pt idx="8">
                  <c:v>92.5</c:v>
                </c:pt>
                <c:pt idx="9">
                  <c:v>848.06900000000007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CB8-47F0-8B24-C194B5EBA9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145558912"/>
        <c:axId val="145568896"/>
      </c:barChart>
      <c:catAx>
        <c:axId val="14555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5568896"/>
        <c:crosses val="autoZero"/>
        <c:auto val="1"/>
        <c:lblAlgn val="ctr"/>
        <c:lblOffset val="100"/>
        <c:noMultiLvlLbl val="0"/>
      </c:catAx>
      <c:valAx>
        <c:axId val="145568896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5558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72517594592711E-2"/>
          <c:y val="0.24886700783101667"/>
          <c:w val="0.88251671195967762"/>
          <c:h val="0.59796746365511244"/>
        </c:manualLayout>
      </c:layout>
      <c:lineChart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noFill/>
              <a:ln w="19050" cap="rnd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4.71976401179941E-3"/>
                  <c:y val="-7.745631763939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6F5-4169-9734-BE51A9ECF1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Planilha1!$A$2:$A$11</c:f>
              <c:strCache>
                <c:ptCount val="10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MÉDIA</c:v>
                </c:pt>
              </c:strCache>
            </c:strRef>
          </c:cat>
          <c:val>
            <c:numRef>
              <c:f>Planilha1!$B$2:$B$11</c:f>
              <c:numCache>
                <c:formatCode>0.00</c:formatCode>
                <c:ptCount val="10"/>
                <c:pt idx="0">
                  <c:v>3.5710376696709907</c:v>
                </c:pt>
                <c:pt idx="1">
                  <c:v>3.6365808194017157</c:v>
                </c:pt>
                <c:pt idx="2">
                  <c:v>4.068776614880071</c:v>
                </c:pt>
                <c:pt idx="3">
                  <c:v>3.8329255215494524</c:v>
                </c:pt>
                <c:pt idx="4">
                  <c:v>4.0338506662473037</c:v>
                </c:pt>
                <c:pt idx="5">
                  <c:v>3.8703470430343065</c:v>
                </c:pt>
                <c:pt idx="6">
                  <c:v>3.89</c:v>
                </c:pt>
                <c:pt idx="7">
                  <c:v>4.0395290575648835</c:v>
                </c:pt>
                <c:pt idx="8">
                  <c:v>4.0395290575648835</c:v>
                </c:pt>
                <c:pt idx="9">
                  <c:v>3.8091281843333729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6F5-4169-9734-BE51A9ECF1F9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noFill/>
              <a:ln w="19050" cap="rnd">
                <a:solidFill>
                  <a:schemeClr val="accent2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2.359882005899705E-3"/>
                  <c:y val="-9.5330852479258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6F5-4169-9734-BE51A9ECF1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Planilha1!$A$2:$A$11</c:f>
              <c:strCache>
                <c:ptCount val="10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MÉDIA</c:v>
                </c:pt>
              </c:strCache>
            </c:strRef>
          </c:cat>
          <c:val>
            <c:numRef>
              <c:f>Planilha1!$C$2:$C$11</c:f>
              <c:numCache>
                <c:formatCode>0.00</c:formatCode>
                <c:ptCount val="10"/>
                <c:pt idx="0">
                  <c:v>3.4885335859301696</c:v>
                </c:pt>
                <c:pt idx="1">
                  <c:v>3.3384303233989705</c:v>
                </c:pt>
                <c:pt idx="2">
                  <c:v>3.5532440462742785</c:v>
                </c:pt>
                <c:pt idx="3">
                  <c:v>2.763340368444497</c:v>
                </c:pt>
                <c:pt idx="4">
                  <c:v>2.9451879146006394</c:v>
                </c:pt>
                <c:pt idx="5">
                  <c:v>2.9430906182139625</c:v>
                </c:pt>
                <c:pt idx="6">
                  <c:v>3.32</c:v>
                </c:pt>
                <c:pt idx="7">
                  <c:v>2.8432749066748557</c:v>
                </c:pt>
                <c:pt idx="8">
                  <c:v>2.5933291684103175</c:v>
                </c:pt>
                <c:pt idx="9">
                  <c:v>3.1820288670201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6F5-4169-9734-BE51A9ECF1F9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6"/>
            <c:spPr>
              <a:noFill/>
              <a:ln w="19050" cap="rnd">
                <a:solidFill>
                  <a:schemeClr val="accent3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3.9276240912364266E-3"/>
                  <c:y val="-0.11000579866799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6F5-4169-9734-BE51A9ECF1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Planilha1!$A$2:$A$11</c:f>
              <c:strCache>
                <c:ptCount val="10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MÉDIA</c:v>
                </c:pt>
              </c:strCache>
            </c:strRef>
          </c:cat>
          <c:val>
            <c:numRef>
              <c:f>Planilha1!$D$2:$D$11</c:f>
              <c:numCache>
                <c:formatCode>0.00</c:formatCode>
                <c:ptCount val="10"/>
                <c:pt idx="0">
                  <c:v>2.7942087536874531</c:v>
                </c:pt>
                <c:pt idx="1">
                  <c:v>2.7860074600271316</c:v>
                </c:pt>
                <c:pt idx="2">
                  <c:v>3.2036366103516203</c:v>
                </c:pt>
                <c:pt idx="3">
                  <c:v>3.3111825159231461</c:v>
                </c:pt>
                <c:pt idx="4">
                  <c:v>3.3111825159231461</c:v>
                </c:pt>
                <c:pt idx="5">
                  <c:v>4.1478918202926911</c:v>
                </c:pt>
                <c:pt idx="6">
                  <c:v>4.88</c:v>
                </c:pt>
                <c:pt idx="7">
                  <c:v>4.5567621763449049</c:v>
                </c:pt>
                <c:pt idx="8">
                  <c:v>4.4352806374574723</c:v>
                </c:pt>
                <c:pt idx="9">
                  <c:v>3.5537330466501635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F6F5-4169-9734-BE51A9ECF1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905920"/>
        <c:axId val="145915904"/>
      </c:lineChart>
      <c:catAx>
        <c:axId val="14590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5915904"/>
        <c:crosses val="autoZero"/>
        <c:auto val="1"/>
        <c:lblAlgn val="ctr"/>
        <c:lblOffset val="100"/>
        <c:noMultiLvlLbl val="0"/>
      </c:catAx>
      <c:valAx>
        <c:axId val="145915904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5905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2019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t" anchorCtr="0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Planilha1!$A$2:$A$11</c:f>
              <c:strCache>
                <c:ptCount val="10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TOTAL</c:v>
                </c:pt>
              </c:strCache>
            </c:strRef>
          </c:cat>
          <c:val>
            <c:numRef>
              <c:f>Planilha1!$B$2:$B$11</c:f>
              <c:numCache>
                <c:formatCode>0.0</c:formatCode>
                <c:ptCount val="10"/>
                <c:pt idx="0">
                  <c:v>2.4649999999999999</c:v>
                </c:pt>
                <c:pt idx="1">
                  <c:v>1.3560000000000001</c:v>
                </c:pt>
                <c:pt idx="2">
                  <c:v>2.0680000000000001</c:v>
                </c:pt>
                <c:pt idx="3">
                  <c:v>2.5129999999999999</c:v>
                </c:pt>
                <c:pt idx="4">
                  <c:v>33.871000000000002</c:v>
                </c:pt>
                <c:pt idx="5">
                  <c:v>35.701999999999998</c:v>
                </c:pt>
                <c:pt idx="6">
                  <c:v>18.177</c:v>
                </c:pt>
                <c:pt idx="7">
                  <c:v>18.082999999999998</c:v>
                </c:pt>
                <c:pt idx="8">
                  <c:v>18.082999999999998</c:v>
                </c:pt>
                <c:pt idx="9">
                  <c:v>132.31799999999998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C9C-4E50-8F8D-9B807A402F27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2020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Planilha1!$A$2:$A$11</c:f>
              <c:strCache>
                <c:ptCount val="10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TOTAL</c:v>
                </c:pt>
              </c:strCache>
            </c:strRef>
          </c:cat>
          <c:val>
            <c:numRef>
              <c:f>Planilha1!$C$2:$C$11</c:f>
              <c:numCache>
                <c:formatCode>0.0</c:formatCode>
                <c:ptCount val="10"/>
                <c:pt idx="0">
                  <c:v>4.9740000000000002</c:v>
                </c:pt>
                <c:pt idx="1">
                  <c:v>2.774</c:v>
                </c:pt>
                <c:pt idx="2">
                  <c:v>2.7410000000000001</c:v>
                </c:pt>
                <c:pt idx="3">
                  <c:v>3.512</c:v>
                </c:pt>
                <c:pt idx="4">
                  <c:v>3.4039999999999999</c:v>
                </c:pt>
                <c:pt idx="5">
                  <c:v>26.472000000000001</c:v>
                </c:pt>
                <c:pt idx="6">
                  <c:v>95.564999999999998</c:v>
                </c:pt>
                <c:pt idx="7">
                  <c:v>3.6720000000000002</c:v>
                </c:pt>
                <c:pt idx="8">
                  <c:v>34.761000000000003</c:v>
                </c:pt>
                <c:pt idx="9">
                  <c:v>177.8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C9C-4E50-8F8D-9B807A402F27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2021</c:v>
                </c:pt>
              </c:strCache>
            </c:strRef>
          </c:tx>
          <c:spPr>
            <a:noFill/>
            <a:ln w="25400" cap="flat" cmpd="sng" algn="ctr">
              <a:solidFill>
                <a:schemeClr val="accent3"/>
              </a:solidFill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5.7793195018016677E-3"/>
                  <c:y val="1.5116217306543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C9C-4E50-8F8D-9B807A402F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Planilha1!$A$2:$A$11</c:f>
              <c:strCache>
                <c:ptCount val="10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TOTAL</c:v>
                </c:pt>
              </c:strCache>
            </c:strRef>
          </c:cat>
          <c:val>
            <c:numRef>
              <c:f>Planilha1!$D$2:$D$11</c:f>
              <c:numCache>
                <c:formatCode>General</c:formatCode>
                <c:ptCount val="10"/>
                <c:pt idx="0">
                  <c:v>17.093</c:v>
                </c:pt>
                <c:pt idx="1">
                  <c:v>2.4300000000000002</c:v>
                </c:pt>
                <c:pt idx="2" formatCode="0.0">
                  <c:v>4.1989999999999998</c:v>
                </c:pt>
                <c:pt idx="3" formatCode="0.0">
                  <c:v>84.254999999999995</c:v>
                </c:pt>
                <c:pt idx="4" formatCode="0.0">
                  <c:v>134.12700000000001</c:v>
                </c:pt>
                <c:pt idx="5" formatCode="0.0">
                  <c:v>65.63</c:v>
                </c:pt>
                <c:pt idx="6" formatCode="0.0">
                  <c:v>117.773</c:v>
                </c:pt>
                <c:pt idx="7" formatCode="0.0">
                  <c:v>53.798000000000002</c:v>
                </c:pt>
                <c:pt idx="8" formatCode="0.0">
                  <c:v>34.747</c:v>
                </c:pt>
                <c:pt idx="9" formatCode="0.0">
                  <c:v>514.05200000000002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C9C-4E50-8F8D-9B807A402F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145387904"/>
        <c:axId val="145389440"/>
      </c:barChart>
      <c:catAx>
        <c:axId val="14538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5389440"/>
        <c:crosses val="autoZero"/>
        <c:auto val="1"/>
        <c:lblAlgn val="ctr"/>
        <c:lblOffset val="100"/>
        <c:noMultiLvlLbl val="0"/>
      </c:catAx>
      <c:valAx>
        <c:axId val="14538944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5387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2019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t" anchorCtr="0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Planilha1!$A$2:$A$11</c:f>
              <c:strCache>
                <c:ptCount val="10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TOTAL</c:v>
                </c:pt>
              </c:strCache>
            </c:strRef>
          </c:cat>
          <c:val>
            <c:numRef>
              <c:f>Planilha1!$B$2:$B$11</c:f>
              <c:numCache>
                <c:formatCode>0.0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5C-42FC-99FB-D0488012454B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2020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Planilha1!$A$2:$A$11</c:f>
              <c:strCache>
                <c:ptCount val="10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TOTAL</c:v>
                </c:pt>
              </c:strCache>
            </c:strRef>
          </c:cat>
          <c:val>
            <c:numRef>
              <c:f>Planilha1!$C$2:$C$11</c:f>
              <c:numCache>
                <c:formatCode>0.0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 formatCode="0.00">
                  <c:v>19.149999999999999</c:v>
                </c:pt>
                <c:pt idx="7">
                  <c:v>0</c:v>
                </c:pt>
                <c:pt idx="8">
                  <c:v>0</c:v>
                </c:pt>
                <c:pt idx="9" formatCode="0.00">
                  <c:v>19.149999999999999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05C-42FC-99FB-D0488012454B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2021</c:v>
                </c:pt>
              </c:strCache>
            </c:strRef>
          </c:tx>
          <c:spPr>
            <a:noFill/>
            <a:ln w="25400" cap="flat" cmpd="sng" algn="ctr">
              <a:solidFill>
                <a:schemeClr val="accent3"/>
              </a:solidFill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5.7793195018016677E-3"/>
                  <c:y val="1.5116217306543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05C-42FC-99FB-D048801245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Planilha1!$A$2:$A$11</c:f>
              <c:strCache>
                <c:ptCount val="10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TOTAL</c:v>
                </c:pt>
              </c:strCache>
            </c:strRef>
          </c:cat>
          <c:val>
            <c:numRef>
              <c:f>Planilha1!$D$2:$D$11</c:f>
              <c:numCache>
                <c:formatCode>0.0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20.02</c:v>
                </c:pt>
                <c:pt idx="4">
                  <c:v>20.02</c:v>
                </c:pt>
                <c:pt idx="5">
                  <c:v>0</c:v>
                </c:pt>
                <c:pt idx="6">
                  <c:v>40.4</c:v>
                </c:pt>
                <c:pt idx="7">
                  <c:v>0</c:v>
                </c:pt>
                <c:pt idx="8">
                  <c:v>0</c:v>
                </c:pt>
                <c:pt idx="9">
                  <c:v>84.5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05C-42FC-99FB-D048801245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145713408"/>
        <c:axId val="145743872"/>
      </c:barChart>
      <c:catAx>
        <c:axId val="14571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5743872"/>
        <c:crosses val="autoZero"/>
        <c:auto val="1"/>
        <c:lblAlgn val="ctr"/>
        <c:lblOffset val="100"/>
        <c:noMultiLvlLbl val="0"/>
      </c:catAx>
      <c:valAx>
        <c:axId val="14574387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571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2019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t" anchorCtr="0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Planilha1!$A$2:$A$10</c:f>
              <c:strCache>
                <c:ptCount val="9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TOTAL</c:v>
                </c:pt>
              </c:strCache>
            </c:strRef>
          </c:cat>
          <c:val>
            <c:numRef>
              <c:f>Planilha1!$B$2:$B$10</c:f>
              <c:numCache>
                <c:formatCode>0.0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0.08</c:v>
                </c:pt>
                <c:pt idx="8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5C-42FC-99FB-D0488012454B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2020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Planilha1!$A$2:$A$10</c:f>
              <c:strCache>
                <c:ptCount val="9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TOTAL</c:v>
                </c:pt>
              </c:strCache>
            </c:strRef>
          </c:cat>
          <c:val>
            <c:numRef>
              <c:f>Planilha1!$C$2:$C$10</c:f>
              <c:numCache>
                <c:formatCode>0.0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22</c:v>
                </c:pt>
                <c:pt idx="6">
                  <c:v>41.1</c:v>
                </c:pt>
                <c:pt idx="7">
                  <c:v>0</c:v>
                </c:pt>
                <c:pt idx="8">
                  <c:v>63.1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05C-42FC-99FB-D0488012454B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2021</c:v>
                </c:pt>
              </c:strCache>
            </c:strRef>
          </c:tx>
          <c:spPr>
            <a:noFill/>
            <a:ln w="25400" cap="flat" cmpd="sng" algn="ctr">
              <a:solidFill>
                <a:schemeClr val="accent3"/>
              </a:solidFill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5.7793195018016677E-3"/>
                  <c:y val="1.5116217306543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05C-42FC-99FB-D048801245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Planilha1!$A$2:$A$10</c:f>
              <c:strCache>
                <c:ptCount val="9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TOTAL</c:v>
                </c:pt>
              </c:strCache>
            </c:strRef>
          </c:cat>
          <c:val>
            <c:numRef>
              <c:f>Planilha1!$D$2:$D$10</c:f>
              <c:numCache>
                <c:formatCode>0.0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59.2</c:v>
                </c:pt>
                <c:pt idx="4">
                  <c:v>46</c:v>
                </c:pt>
                <c:pt idx="5">
                  <c:v>46</c:v>
                </c:pt>
                <c:pt idx="6">
                  <c:v>23</c:v>
                </c:pt>
                <c:pt idx="7" formatCode="0.00">
                  <c:v>18.16</c:v>
                </c:pt>
                <c:pt idx="8">
                  <c:v>192.3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05C-42FC-99FB-D048801245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145840384"/>
        <c:axId val="145862656"/>
      </c:barChart>
      <c:catAx>
        <c:axId val="14584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5862656"/>
        <c:crosses val="autoZero"/>
        <c:auto val="1"/>
        <c:lblAlgn val="ctr"/>
        <c:lblOffset val="100"/>
        <c:noMultiLvlLbl val="0"/>
      </c:catAx>
      <c:valAx>
        <c:axId val="145862656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5840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E084EF-095F-4037-AC8D-9619089218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1666E89-C894-4753-B677-ECFD994F7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62B6E5E-8E40-444D-B049-47C9AA99E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C626-E8A7-4865-B6BA-932378BAB3D7}" type="datetimeFigureOut">
              <a:rPr lang="pt-BR" smtClean="0"/>
              <a:t>12/11/2021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52540F1-0403-4BB1-BA64-CC1FA7916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C50D0D41-7AD8-4BB6-BD39-9F584E11A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1D29-3C7F-4663-A0C3-165FE66E66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0696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BBA8A6D-2048-4762-B502-6D3111E48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3F1EA4E2-E652-4632-B384-AA4F5043FB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8909DA9-A65E-49D0-8D1A-C52A4758A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C626-E8A7-4865-B6BA-932378BAB3D7}" type="datetimeFigureOut">
              <a:rPr lang="pt-BR" smtClean="0"/>
              <a:t>12/11/2021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0D99B1B-194F-4155-97E7-B84D29933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51E2686-D99D-4655-A2BF-74813FC19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1D29-3C7F-4663-A0C3-165FE66E66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4340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DB0B115-A973-42C6-87BC-5A4B755A00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EBB74C29-0C97-4EFE-B352-F94C4DB1E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B231501E-8C42-4CAC-A1E8-3372B51A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C626-E8A7-4865-B6BA-932378BAB3D7}" type="datetimeFigureOut">
              <a:rPr lang="pt-BR" smtClean="0"/>
              <a:t>12/11/2021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1A32F78-C585-488A-A334-4781AABB1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E8DD414-98F9-4FF2-8564-A06DA59E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1D29-3C7F-4663-A0C3-165FE66E66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2211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3606F9-B1A9-4E12-8EC9-B31C1CC71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3C0E59B-32DB-4298-8CDB-D7F534285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1E5EEF5-853D-4C0E-ABDB-3C6CA9819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C626-E8A7-4865-B6BA-932378BAB3D7}" type="datetimeFigureOut">
              <a:rPr lang="pt-BR" smtClean="0"/>
              <a:t>12/11/2021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F3C58E6-242F-42CF-B3B5-77F838DA1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9802A37-0DAF-4AA6-B272-40E8F1234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1D29-3C7F-4663-A0C3-165FE66E66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4955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DE964F0-8223-47DB-903F-6D8524A28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0B557F62-5A5E-4577-B5CC-E533C6C09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14B10E2-FE58-4945-B719-5A5548C8B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C626-E8A7-4865-B6BA-932378BAB3D7}" type="datetimeFigureOut">
              <a:rPr lang="pt-BR" smtClean="0"/>
              <a:t>12/11/2021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476D2A5-38DB-4781-9B84-0DEB53041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884223B-01B1-4E80-9E0F-FA9D4E66B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1D29-3C7F-4663-A0C3-165FE66E66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1318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FDEB15C-A0ED-457C-ADB9-FDFF6864A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3FC5175-72FC-4242-9AB8-4C97747164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86DE6C42-7BC1-48F9-8F54-EAB7675F28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CF9DB514-30CB-4CE4-B67F-97584FBFD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C626-E8A7-4865-B6BA-932378BAB3D7}" type="datetimeFigureOut">
              <a:rPr lang="pt-BR" smtClean="0"/>
              <a:t>12/11/2021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6F038C37-47BC-48D8-A457-337012F67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3FB0F121-3DAA-4AFB-99A7-77A93DB55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1D29-3C7F-4663-A0C3-165FE66E66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971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888F1CD-F008-4397-A4D0-4A6B430F1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45ABDEF6-FD20-4F3E-A5D6-F9788434D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C97F27E1-0AD5-4DFD-8798-9F13664BF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BC9DAA3D-D007-4B83-B0F2-7C4E0A21F8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4B88AB18-0F87-4EAA-8443-195FF612ED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8B12E3B6-836E-4CFF-91DE-7BF920915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C626-E8A7-4865-B6BA-932378BAB3D7}" type="datetimeFigureOut">
              <a:rPr lang="pt-BR" smtClean="0"/>
              <a:t>12/11/2021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06D5679A-F9DF-4A17-9A1C-482D049E4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9D8E4407-4473-4C69-B165-D2E6D8FC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1D29-3C7F-4663-A0C3-165FE66E66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7370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D4E34C0-6211-4523-B154-FB0D14295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51F37B4-2336-4CEE-9F5B-D156BAF91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C626-E8A7-4865-B6BA-932378BAB3D7}" type="datetimeFigureOut">
              <a:rPr lang="pt-BR" smtClean="0"/>
              <a:t>12/11/2021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638050B3-01BC-4215-93DB-F04E1E158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735FF767-D1FD-47F8-8D53-5C628D9A4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1D29-3C7F-4663-A0C3-165FE66E66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658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9C5226E1-E9A9-461D-80BF-A0C65CC94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C626-E8A7-4865-B6BA-932378BAB3D7}" type="datetimeFigureOut">
              <a:rPr lang="pt-BR" smtClean="0"/>
              <a:t>12/11/2021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4FF1E5E4-0EFA-444E-93A6-E1473BC79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B12CE2E2-B727-4229-AE43-3234A9F6F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1D29-3C7F-4663-A0C3-165FE66E66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6528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E4893E3-4809-4634-8316-9B4B56B96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7316318-D965-4C05-BFCB-8ACD779F5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0218651C-B7A0-47F9-A292-29681C4BB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8E439D70-773D-491E-9847-CC23305F7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C626-E8A7-4865-B6BA-932378BAB3D7}" type="datetimeFigureOut">
              <a:rPr lang="pt-BR" smtClean="0"/>
              <a:t>12/11/2021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B665B3DA-097A-41EF-BA94-F30CC778A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21E3AAFB-FEE7-45F4-985A-DEF5CE68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1D29-3C7F-4663-A0C3-165FE66E66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488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D1AAC6A-027C-4979-8182-1036B6CE1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9C38D92B-0225-41DC-A480-7CDC7E9E9D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2716AC95-0CFB-428A-8F48-0ABACC5E09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549C8B42-5412-468E-B32B-3D3A328F1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C626-E8A7-4865-B6BA-932378BAB3D7}" type="datetimeFigureOut">
              <a:rPr lang="pt-BR" smtClean="0"/>
              <a:t>12/11/2021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8B057829-6439-4550-86BA-02D8BAAFE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EAEABE5D-1B27-49E7-A464-E465ABE71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1D29-3C7F-4663-A0C3-165FE66E66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7159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00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95CD09AC-6B98-4364-B203-AAEFBE4DD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7FFD5F92-C87E-4152-8315-0704A1273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1B0E9C9-9C7B-4E79-9CED-4B09CEDCEF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BC626-E8A7-4865-B6BA-932378BAB3D7}" type="datetimeFigureOut">
              <a:rPr lang="pt-BR" smtClean="0"/>
              <a:t>12/11/2021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B8498ED-A2A9-4996-9CFD-0E37AB2114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D246C98-2397-4EF3-801B-4F71FEC67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81D29-3C7F-4663-A0C3-165FE66E66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697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cam.com.b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cam.com.b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cam.com.b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cam.com.b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cam.com.b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chart" Target="../charts/chart8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cam.com.b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chart" Target="../charts/chart9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cam.com.b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cam.com.b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wmf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www.abccam.com.br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cam.com.b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chart" Target="../charts/char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chart" Target="../charts/chart14.xml"/><Relationship Id="rId4" Type="http://schemas.openxmlformats.org/officeDocument/2006/relationships/hyperlink" Target="http://www.abccam.com.b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bccam.com.br/" TargetMode="Externa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cam.com.b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abccam.com.br/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abccam.com.br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abccam.com.br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hyperlink" Target="http://www.abccam.com.br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abccam.com.br/" TargetMode="Externa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cam.com.b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cam.com.b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cam.com.b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bccam.com.br/" TargetMode="Externa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cam.com.b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cam.com.b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cam.com.b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FA06041-5971-4333-990B-358C72F25E42}"/>
              </a:ext>
            </a:extLst>
          </p:cNvPr>
          <p:cNvSpPr/>
          <p:nvPr/>
        </p:nvSpPr>
        <p:spPr>
          <a:xfrm>
            <a:off x="220775" y="224161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solidFill>
                  <a:schemeClr val="bg1">
                    <a:lumMod val="85000"/>
                  </a:schemeClr>
                </a:solidFill>
              </a:rPr>
              <a:t>https://unsplash.com/s/photos/seafood-market</a:t>
            </a:r>
            <a:endParaRPr lang="pt-B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xmlns="" id="{C2011178-0ACC-4DD6-B210-B29FBA41F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775" y="421629"/>
            <a:ext cx="7112010" cy="111017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66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B</a:t>
            </a:r>
            <a:r>
              <a:rPr lang="en-GB" altLang="pt-BR" sz="32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ALANÇA </a:t>
            </a:r>
            <a:r>
              <a:rPr lang="en-GB" altLang="pt-BR" sz="66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C</a:t>
            </a:r>
            <a:r>
              <a:rPr lang="en-GB" altLang="pt-BR" sz="32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OMERCIAL DE </a:t>
            </a:r>
            <a:r>
              <a:rPr lang="en-GB" altLang="pt-BR" sz="66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P</a:t>
            </a:r>
            <a:r>
              <a:rPr lang="en-GB" altLang="pt-BR" sz="32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ESCADO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10782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xmlns="" id="{4C3B5431-6E59-4602-9DCA-02419B74C2DE}"/>
              </a:ext>
            </a:extLst>
          </p:cNvPr>
          <p:cNvCxnSpPr/>
          <p:nvPr/>
        </p:nvCxnSpPr>
        <p:spPr>
          <a:xfrm>
            <a:off x="8477250" y="615982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xmlns="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79989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5">
            <a:extLst>
              <a:ext uri="{FF2B5EF4-FFF2-40B4-BE49-F238E27FC236}">
                <a16:creationId xmlns:a16="http://schemas.microsoft.com/office/drawing/2014/main" xmlns="" id="{F9BAF6FA-52EF-4CE5-B06B-A37120F61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7075" y="5733623"/>
            <a:ext cx="2832115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OUTUBRO -2021 - Nº 10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A2AD1B94-B9B2-48CC-8E89-982FF0A6355F}"/>
              </a:ext>
            </a:extLst>
          </p:cNvPr>
          <p:cNvSpPr txBox="1"/>
          <p:nvPr/>
        </p:nvSpPr>
        <p:spPr>
          <a:xfrm>
            <a:off x="112456" y="6218301"/>
            <a:ext cx="11967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0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www.abccam.com.br</a:t>
            </a:r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Administrador.DESKTOP-7HBGFEJ\Downloads\Marca ABCC_ vertical_20.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034" y="272735"/>
            <a:ext cx="1382182" cy="242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xmlns="" id="{E5A2E763-01B8-4E97-ACD0-04B5BA8D0C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4" name="Picture 6" descr="Seafood Market Pictures | Download Free Images on Unsplash">
            <a:extLst>
              <a:ext uri="{FF2B5EF4-FFF2-40B4-BE49-F238E27FC236}">
                <a16:creationId xmlns:a16="http://schemas.microsoft.com/office/drawing/2014/main" xmlns="" id="{98CC00F4-2270-45C8-9E2F-F4158747A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345" y="1729274"/>
            <a:ext cx="4234918" cy="2828925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FC27D185-CA4A-472B-B96F-9E3873FD46E2}"/>
              </a:ext>
            </a:extLst>
          </p:cNvPr>
          <p:cNvSpPr txBox="1"/>
          <p:nvPr/>
        </p:nvSpPr>
        <p:spPr>
          <a:xfrm rot="5400000">
            <a:off x="5217617" y="2092925"/>
            <a:ext cx="6124574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00" dirty="0"/>
              <a:t>https://unsplash.com/s/photos/seafood-market</a:t>
            </a:r>
          </a:p>
        </p:txBody>
      </p:sp>
    </p:spTree>
    <p:extLst>
      <p:ext uri="{BB962C8B-B14F-4D97-AF65-F5344CB8AC3E}">
        <p14:creationId xmlns:p14="http://schemas.microsoft.com/office/powerpoint/2010/main" val="3728822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FA06041-5971-4333-990B-358C72F25E42}"/>
              </a:ext>
            </a:extLst>
          </p:cNvPr>
          <p:cNvSpPr/>
          <p:nvPr/>
        </p:nvSpPr>
        <p:spPr>
          <a:xfrm>
            <a:off x="214542" y="287311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xmlns="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xmlns="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5">
            <a:extLst>
              <a:ext uri="{FF2B5EF4-FFF2-40B4-BE49-F238E27FC236}">
                <a16:creationId xmlns:a16="http://schemas.microsoft.com/office/drawing/2014/main" xmlns="" id="{DCC8A0CA-B40D-4239-AD6E-8E546A99C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15" y="673924"/>
            <a:ext cx="6539514" cy="71006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BRASIL – VOLUME DAS EXPORTAÇÕES DE CAMARÃO        2019-2021 (JAN-SET)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B7C05C1F-84AC-419F-9D1B-2DA6D3DF1E5F}"/>
              </a:ext>
            </a:extLst>
          </p:cNvPr>
          <p:cNvSpPr txBox="1"/>
          <p:nvPr/>
        </p:nvSpPr>
        <p:spPr>
          <a:xfrm>
            <a:off x="112456" y="6275451"/>
            <a:ext cx="1196708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5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www.abccam.com.br</a:t>
            </a:r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xmlns="" id="{F4E8AEDB-80EF-43EC-921B-72D9497042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9424457"/>
              </p:ext>
            </p:extLst>
          </p:nvPr>
        </p:nvGraphicFramePr>
        <p:xfrm>
          <a:off x="990600" y="1458353"/>
          <a:ext cx="10086974" cy="3226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21BE5F64-0A16-450E-A300-A00F29130A97}"/>
              </a:ext>
            </a:extLst>
          </p:cNvPr>
          <p:cNvSpPr txBox="1"/>
          <p:nvPr/>
        </p:nvSpPr>
        <p:spPr>
          <a:xfrm rot="16200000">
            <a:off x="-168905" y="2657023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2">
                    <a:lumMod val="75000"/>
                  </a:schemeClr>
                </a:solidFill>
                <a:latin typeface="Abadi" panose="020B0604020104020204" pitchFamily="34" charset="0"/>
              </a:rPr>
              <a:t>TONELADAS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AB39F401-3769-41BC-96CA-F04E02C60544}"/>
              </a:ext>
            </a:extLst>
          </p:cNvPr>
          <p:cNvSpPr/>
          <p:nvPr/>
        </p:nvSpPr>
        <p:spPr>
          <a:xfrm>
            <a:off x="6012073" y="5092458"/>
            <a:ext cx="21281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  <a:cs typeface="Calibri" panose="020F0502020204030204" pitchFamily="34" charset="0"/>
              </a:rPr>
              <a:t>*INCL CAMARÃO DE CAPTURA</a:t>
            </a: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xmlns="" id="{D86482BD-948D-48D0-8D87-0953142EE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76" y="5920040"/>
            <a:ext cx="2874474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OUTUBRO - 2021 - Nº 10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xmlns="" id="{5F8DA564-D017-4318-B792-54D888FDAE7B}"/>
              </a:ext>
            </a:extLst>
          </p:cNvPr>
          <p:cNvSpPr/>
          <p:nvPr/>
        </p:nvSpPr>
        <p:spPr>
          <a:xfrm>
            <a:off x="521481" y="6174222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 ALICEWEB, OUTUBRO, 2021.</a:t>
            </a:r>
            <a:endParaRPr lang="pt-BR" sz="1200" dirty="0"/>
          </a:p>
        </p:txBody>
      </p:sp>
      <p:pic>
        <p:nvPicPr>
          <p:cNvPr id="27" name="Picture 2" descr="C:\Users\Administrador.DESKTOP-7HBGFEJ\Downloads\Marca ABCC_ horizontal_20.01.png">
            <a:extLst>
              <a:ext uri="{FF2B5EF4-FFF2-40B4-BE49-F238E27FC236}">
                <a16:creationId xmlns:a16="http://schemas.microsoft.com/office/drawing/2014/main" xmlns="" id="{2A3CD3A5-4CAB-4EE1-B78F-62CD8C5EC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179" y="303374"/>
            <a:ext cx="2403074" cy="117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485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FA06041-5971-4333-990B-358C72F25E42}"/>
              </a:ext>
            </a:extLst>
          </p:cNvPr>
          <p:cNvSpPr/>
          <p:nvPr/>
        </p:nvSpPr>
        <p:spPr>
          <a:xfrm>
            <a:off x="214542" y="287311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xmlns="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xmlns="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5">
            <a:extLst>
              <a:ext uri="{FF2B5EF4-FFF2-40B4-BE49-F238E27FC236}">
                <a16:creationId xmlns:a16="http://schemas.microsoft.com/office/drawing/2014/main" xmlns="" id="{DCC8A0CA-B40D-4239-AD6E-8E546A99C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15" y="673924"/>
            <a:ext cx="8570310" cy="71006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BRASIL – VOLUME E VALOR E PREÇO MÉDIO DAS EXPORTAÇÕES DE CAMARÃO POR ESTADO 2020-2021 (JAN-SET)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B7C05C1F-84AC-419F-9D1B-2DA6D3DF1E5F}"/>
              </a:ext>
            </a:extLst>
          </p:cNvPr>
          <p:cNvSpPr txBox="1"/>
          <p:nvPr/>
        </p:nvSpPr>
        <p:spPr>
          <a:xfrm>
            <a:off x="112456" y="6275451"/>
            <a:ext cx="1196708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5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www.abccam.com.br</a:t>
            </a:r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xmlns="" id="{D86482BD-948D-48D0-8D87-0953142EE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76" y="5920040"/>
            <a:ext cx="2874474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OUTUBRO - 2021 - Nº 10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xmlns="" id="{5F8DA564-D017-4318-B792-54D888FDAE7B}"/>
              </a:ext>
            </a:extLst>
          </p:cNvPr>
          <p:cNvSpPr/>
          <p:nvPr/>
        </p:nvSpPr>
        <p:spPr>
          <a:xfrm>
            <a:off x="521481" y="6174222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 ALICEWEB, OUTUBRO, 2021.</a:t>
            </a:r>
            <a:endParaRPr lang="pt-BR" sz="1200" dirty="0"/>
          </a:p>
        </p:txBody>
      </p:sp>
      <p:pic>
        <p:nvPicPr>
          <p:cNvPr id="27" name="Picture 2" descr="C:\Users\Administrador.DESKTOP-7HBGFEJ\Downloads\Marca ABCC_ horizontal_20.01.png">
            <a:extLst>
              <a:ext uri="{FF2B5EF4-FFF2-40B4-BE49-F238E27FC236}">
                <a16:creationId xmlns:a16="http://schemas.microsoft.com/office/drawing/2014/main" xmlns="" id="{2A3CD3A5-4CAB-4EE1-B78F-62CD8C5EC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179" y="303374"/>
            <a:ext cx="2403074" cy="117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tângulo 34">
            <a:extLst>
              <a:ext uri="{FF2B5EF4-FFF2-40B4-BE49-F238E27FC236}">
                <a16:creationId xmlns:a16="http://schemas.microsoft.com/office/drawing/2014/main" xmlns="" id="{40DC5768-3A75-46E2-A31E-2E052D5DFBBD}"/>
              </a:ext>
            </a:extLst>
          </p:cNvPr>
          <p:cNvSpPr/>
          <p:nvPr/>
        </p:nvSpPr>
        <p:spPr>
          <a:xfrm rot="16200000">
            <a:off x="610898" y="3274179"/>
            <a:ext cx="19897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cs typeface="Calibri" panose="020F0502020204030204" pitchFamily="34" charset="0"/>
              </a:rPr>
              <a:t>*CAMARÃO DE CULTIVO</a:t>
            </a:r>
            <a:endParaRPr lang="pt-BR" sz="1400" dirty="0">
              <a:solidFill>
                <a:srgbClr val="FF0000"/>
              </a:solidFill>
            </a:endParaRP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xmlns="" id="{28360F00-7269-444A-8B4C-6DDA1F25F038}"/>
              </a:ext>
            </a:extLst>
          </p:cNvPr>
          <p:cNvSpPr/>
          <p:nvPr/>
        </p:nvSpPr>
        <p:spPr>
          <a:xfrm>
            <a:off x="1815979" y="5454148"/>
            <a:ext cx="5325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cs typeface="Calibri" panose="020F0502020204030204" pitchFamily="34" charset="0"/>
              </a:rPr>
              <a:t>*EXPORTAÇÕES TOTAIS DE CAMARÃO INCL PESCA E CULTIVO</a:t>
            </a:r>
            <a:endParaRPr lang="pt-BR" sz="1600" dirty="0">
              <a:solidFill>
                <a:schemeClr val="tx1">
                  <a:lumMod val="95000"/>
                  <a:lumOff val="5000"/>
                </a:schemeClr>
              </a:solidFill>
              <a:highlight>
                <a:srgbClr val="FFFF00"/>
              </a:highlight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3626A918-88B9-45AE-AC34-48F7FE289F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6571" y="1535660"/>
            <a:ext cx="8658225" cy="3895725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C549E132-571F-4784-A1EB-1E147CF2E3A6}"/>
              </a:ext>
            </a:extLst>
          </p:cNvPr>
          <p:cNvSpPr/>
          <p:nvPr/>
        </p:nvSpPr>
        <p:spPr>
          <a:xfrm>
            <a:off x="1745406" y="2228057"/>
            <a:ext cx="8649390" cy="2336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06DD6051-212D-4288-9476-1779AB37B18D}"/>
              </a:ext>
            </a:extLst>
          </p:cNvPr>
          <p:cNvSpPr/>
          <p:nvPr/>
        </p:nvSpPr>
        <p:spPr>
          <a:xfrm>
            <a:off x="1735877" y="2456470"/>
            <a:ext cx="8658225" cy="2248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126F4641-C2F4-48D1-9E09-4EB5CAFAA94B}"/>
              </a:ext>
            </a:extLst>
          </p:cNvPr>
          <p:cNvSpPr/>
          <p:nvPr/>
        </p:nvSpPr>
        <p:spPr>
          <a:xfrm>
            <a:off x="1735877" y="2926056"/>
            <a:ext cx="8658225" cy="2248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2479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FA06041-5971-4333-990B-358C72F25E42}"/>
              </a:ext>
            </a:extLst>
          </p:cNvPr>
          <p:cNvSpPr/>
          <p:nvPr/>
        </p:nvSpPr>
        <p:spPr>
          <a:xfrm>
            <a:off x="187560" y="305605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xmlns="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xmlns="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5">
            <a:extLst>
              <a:ext uri="{FF2B5EF4-FFF2-40B4-BE49-F238E27FC236}">
                <a16:creationId xmlns:a16="http://schemas.microsoft.com/office/drawing/2014/main" xmlns="" id="{DCC8A0CA-B40D-4239-AD6E-8E546A99C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560" y="673924"/>
            <a:ext cx="6539514" cy="71006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BRASIL – VOLUME E VALOR DAS EXPORTAÇÕES DE CAMARÃO POR DESTINO 2020-2021 (JAN-SET)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B7C05C1F-84AC-419F-9D1B-2DA6D3DF1E5F}"/>
              </a:ext>
            </a:extLst>
          </p:cNvPr>
          <p:cNvSpPr txBox="1"/>
          <p:nvPr/>
        </p:nvSpPr>
        <p:spPr>
          <a:xfrm>
            <a:off x="112456" y="6304026"/>
            <a:ext cx="11967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0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www.abccam.com.br</a:t>
            </a:r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xmlns="" id="{D1074241-8F4A-4FE5-B809-BC3E3567E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76" y="5979309"/>
            <a:ext cx="2874474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OUTUBRO -2021 - Nº 10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CB5BB0F6-8939-41FF-9E9A-9AF201523EDF}"/>
              </a:ext>
            </a:extLst>
          </p:cNvPr>
          <p:cNvSpPr/>
          <p:nvPr/>
        </p:nvSpPr>
        <p:spPr>
          <a:xfrm>
            <a:off x="521481" y="6174222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 ALICEWEB, OUTUBRO, 2021.</a:t>
            </a:r>
            <a:endParaRPr lang="pt-BR" sz="1200" dirty="0"/>
          </a:p>
        </p:txBody>
      </p:sp>
      <p:pic>
        <p:nvPicPr>
          <p:cNvPr id="17" name="Picture 2" descr="C:\Users\Administrador.DESKTOP-7HBGFEJ\Downloads\Marca ABCC_ horizontal_20.01.png">
            <a:extLst>
              <a:ext uri="{FF2B5EF4-FFF2-40B4-BE49-F238E27FC236}">
                <a16:creationId xmlns:a16="http://schemas.microsoft.com/office/drawing/2014/main" xmlns="" id="{FD655A6D-3B83-41F5-AF49-2D2572342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179" y="303374"/>
            <a:ext cx="2403074" cy="117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98EC7487-1D01-400E-AFF1-6C3F3B0C2DED}"/>
              </a:ext>
            </a:extLst>
          </p:cNvPr>
          <p:cNvSpPr/>
          <p:nvPr/>
        </p:nvSpPr>
        <p:spPr>
          <a:xfrm rot="16200000">
            <a:off x="8865357" y="2824184"/>
            <a:ext cx="27654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cs typeface="Calibri" panose="020F0502020204030204" pitchFamily="34" charset="0"/>
              </a:rPr>
              <a:t>*CAMARÃO DE CULTIVO</a:t>
            </a: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FE825AEC-6DE7-405A-B285-5BE7785E893F}"/>
              </a:ext>
            </a:extLst>
          </p:cNvPr>
          <p:cNvSpPr/>
          <p:nvPr/>
        </p:nvSpPr>
        <p:spPr>
          <a:xfrm>
            <a:off x="1212442" y="5376693"/>
            <a:ext cx="5325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cs typeface="Calibri" panose="020F0502020204030204" pitchFamily="34" charset="0"/>
              </a:rPr>
              <a:t>*EXPORTAÇÕES TOTAIS DE CAMARÃO INCL PESCA E CULTIVO</a:t>
            </a:r>
            <a:endParaRPr lang="pt-BR" sz="1600" dirty="0">
              <a:solidFill>
                <a:schemeClr val="tx1">
                  <a:lumMod val="95000"/>
                  <a:lumOff val="5000"/>
                </a:schemeClr>
              </a:solidFill>
              <a:highlight>
                <a:srgbClr val="FFFF00"/>
              </a:highlight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3F871091-7925-493B-8817-15FCDA9E27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963" y="1443918"/>
            <a:ext cx="8658225" cy="3895725"/>
          </a:xfrm>
          <a:prstGeom prst="rect">
            <a:avLst/>
          </a:prstGeom>
        </p:spPr>
      </p:pic>
      <p:sp>
        <p:nvSpPr>
          <p:cNvPr id="32" name="Retângulo 31">
            <a:extLst>
              <a:ext uri="{FF2B5EF4-FFF2-40B4-BE49-F238E27FC236}">
                <a16:creationId xmlns:a16="http://schemas.microsoft.com/office/drawing/2014/main" xmlns="" id="{6C86C44E-8B9B-488F-A68E-29C5B5D6BE04}"/>
              </a:ext>
            </a:extLst>
          </p:cNvPr>
          <p:cNvSpPr/>
          <p:nvPr/>
        </p:nvSpPr>
        <p:spPr>
          <a:xfrm>
            <a:off x="1006963" y="2612309"/>
            <a:ext cx="8641862" cy="2337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xmlns="" id="{5B715478-3ABB-4E08-BD9D-44F5525ECA22}"/>
              </a:ext>
            </a:extLst>
          </p:cNvPr>
          <p:cNvSpPr/>
          <p:nvPr/>
        </p:nvSpPr>
        <p:spPr>
          <a:xfrm>
            <a:off x="1016488" y="2840909"/>
            <a:ext cx="8641862" cy="2337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xmlns="" id="{60DA0F84-766B-43C4-A435-545C96D261EE}"/>
              </a:ext>
            </a:extLst>
          </p:cNvPr>
          <p:cNvSpPr/>
          <p:nvPr/>
        </p:nvSpPr>
        <p:spPr>
          <a:xfrm>
            <a:off x="1016488" y="2145584"/>
            <a:ext cx="8641862" cy="2337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xmlns="" id="{4CB8D10D-B7C7-41FE-B340-EF91BFB8A4C3}"/>
              </a:ext>
            </a:extLst>
          </p:cNvPr>
          <p:cNvSpPr/>
          <p:nvPr/>
        </p:nvSpPr>
        <p:spPr>
          <a:xfrm>
            <a:off x="1016488" y="2364659"/>
            <a:ext cx="8641862" cy="2337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7307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FA06041-5971-4333-990B-358C72F25E42}"/>
              </a:ext>
            </a:extLst>
          </p:cNvPr>
          <p:cNvSpPr/>
          <p:nvPr/>
        </p:nvSpPr>
        <p:spPr>
          <a:xfrm>
            <a:off x="187560" y="305605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xmlns="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xmlns="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5">
            <a:extLst>
              <a:ext uri="{FF2B5EF4-FFF2-40B4-BE49-F238E27FC236}">
                <a16:creationId xmlns:a16="http://schemas.microsoft.com/office/drawing/2014/main" xmlns="" id="{DCC8A0CA-B40D-4239-AD6E-8E546A99C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560" y="673924"/>
            <a:ext cx="6539514" cy="71006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PARAIBA– VOLUME DAS EXPORTAÇÕES DE CAMARÃO DE CULTIVO 2020-2021 (JAN-SET)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B7C05C1F-84AC-419F-9D1B-2DA6D3DF1E5F}"/>
              </a:ext>
            </a:extLst>
          </p:cNvPr>
          <p:cNvSpPr txBox="1"/>
          <p:nvPr/>
        </p:nvSpPr>
        <p:spPr>
          <a:xfrm>
            <a:off x="112456" y="6304026"/>
            <a:ext cx="11967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0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www.abccam.com.br</a:t>
            </a:r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xmlns="" id="{D1074241-8F4A-4FE5-B809-BC3E3567E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76" y="5979309"/>
            <a:ext cx="2874474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OUTUBRO -2021 - Nº 10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CB5BB0F6-8939-41FF-9E9A-9AF201523EDF}"/>
              </a:ext>
            </a:extLst>
          </p:cNvPr>
          <p:cNvSpPr/>
          <p:nvPr/>
        </p:nvSpPr>
        <p:spPr>
          <a:xfrm>
            <a:off x="521481" y="6174222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 ALICEWEB, OUTUBRO, 2021.</a:t>
            </a:r>
            <a:endParaRPr lang="pt-BR" sz="1200" dirty="0"/>
          </a:p>
        </p:txBody>
      </p:sp>
      <p:pic>
        <p:nvPicPr>
          <p:cNvPr id="17" name="Picture 2" descr="C:\Users\Administrador.DESKTOP-7HBGFEJ\Downloads\Marca ABCC_ horizontal_20.01.png">
            <a:extLst>
              <a:ext uri="{FF2B5EF4-FFF2-40B4-BE49-F238E27FC236}">
                <a16:creationId xmlns:a16="http://schemas.microsoft.com/office/drawing/2014/main" xmlns="" id="{FD655A6D-3B83-41F5-AF49-2D2572342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179" y="303374"/>
            <a:ext cx="2403074" cy="117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98EC7487-1D01-400E-AFF1-6C3F3B0C2DED}"/>
              </a:ext>
            </a:extLst>
          </p:cNvPr>
          <p:cNvSpPr/>
          <p:nvPr/>
        </p:nvSpPr>
        <p:spPr>
          <a:xfrm>
            <a:off x="5464602" y="5522610"/>
            <a:ext cx="167385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FF0000"/>
                </a:solidFill>
                <a:cs typeface="Calibri" panose="020F0502020204030204" pitchFamily="34" charset="0"/>
              </a:rPr>
              <a:t>*SOMENTE CAMARÃO DE CULTIVO</a:t>
            </a:r>
            <a:endParaRPr lang="pt-BR" sz="800" dirty="0">
              <a:solidFill>
                <a:srgbClr val="FF0000"/>
              </a:solidFill>
            </a:endParaRP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xmlns="" id="{E4B1E99F-63DB-4383-8620-01B061FAE0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0166158"/>
              </p:ext>
            </p:extLst>
          </p:nvPr>
        </p:nvGraphicFramePr>
        <p:xfrm>
          <a:off x="387747" y="1368403"/>
          <a:ext cx="5361208" cy="2278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6A7337C5-D9FD-407F-B310-C12B1B10E36E}"/>
              </a:ext>
            </a:extLst>
          </p:cNvPr>
          <p:cNvSpPr txBox="1"/>
          <p:nvPr/>
        </p:nvSpPr>
        <p:spPr>
          <a:xfrm rot="16200000">
            <a:off x="-693679" y="2266298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2">
                    <a:lumMod val="75000"/>
                  </a:schemeClr>
                </a:solidFill>
                <a:latin typeface="Abadi" panose="020B0604020104020204" pitchFamily="34" charset="0"/>
              </a:rPr>
              <a:t>TONELADAS</a:t>
            </a:r>
          </a:p>
        </p:txBody>
      </p:sp>
      <p:sp>
        <p:nvSpPr>
          <p:cNvPr id="23" name="Text Box 5">
            <a:extLst>
              <a:ext uri="{FF2B5EF4-FFF2-40B4-BE49-F238E27FC236}">
                <a16:creationId xmlns:a16="http://schemas.microsoft.com/office/drawing/2014/main" xmlns="" id="{C97FFF51-5C0F-47FF-B15B-AB1DBDB43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2463" y="3303863"/>
            <a:ext cx="5991150" cy="58695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16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PARAÍBA – VOLUME, VALOR E DESTINO DAS EXPORTAÇÕES DE CAMARÃO CULTIVADO 2020-2021 (JAN-SET)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DB9F2C1B-6143-4D32-A7C3-69702C21A34B}"/>
              </a:ext>
            </a:extLst>
          </p:cNvPr>
          <p:cNvSpPr/>
          <p:nvPr/>
        </p:nvSpPr>
        <p:spPr>
          <a:xfrm>
            <a:off x="457005" y="3720279"/>
            <a:ext cx="16962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FF0000"/>
                </a:solidFill>
                <a:cs typeface="Calibri" panose="020F0502020204030204" pitchFamily="34" charset="0"/>
              </a:rPr>
              <a:t>* SOMENTE CAMARÃO DE CULTIVO</a:t>
            </a:r>
            <a:endParaRPr lang="pt-BR" sz="800" dirty="0">
              <a:solidFill>
                <a:srgbClr val="FF0000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2BDABF0B-FF84-43DC-AD3D-E4EDBE0878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6062" y="3964679"/>
            <a:ext cx="6796411" cy="200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11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FA06041-5971-4333-990B-358C72F25E42}"/>
              </a:ext>
            </a:extLst>
          </p:cNvPr>
          <p:cNvSpPr/>
          <p:nvPr/>
        </p:nvSpPr>
        <p:spPr>
          <a:xfrm>
            <a:off x="187560" y="305605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xmlns="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xmlns="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5">
            <a:extLst>
              <a:ext uri="{FF2B5EF4-FFF2-40B4-BE49-F238E27FC236}">
                <a16:creationId xmlns:a16="http://schemas.microsoft.com/office/drawing/2014/main" xmlns="" id="{DCC8A0CA-B40D-4239-AD6E-8E546A99C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560" y="673924"/>
            <a:ext cx="6539514" cy="71006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PERNAMBUCO– VOLUME DAS EXPORTAÇÕES DE CAMARÃO DE CULTIVO 2020-2021 (JAN-SET)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B7C05C1F-84AC-419F-9D1B-2DA6D3DF1E5F}"/>
              </a:ext>
            </a:extLst>
          </p:cNvPr>
          <p:cNvSpPr txBox="1"/>
          <p:nvPr/>
        </p:nvSpPr>
        <p:spPr>
          <a:xfrm>
            <a:off x="112456" y="6304026"/>
            <a:ext cx="11967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0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www.abccam.com.br</a:t>
            </a:r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xmlns="" id="{D1074241-8F4A-4FE5-B809-BC3E3567E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76" y="5979309"/>
            <a:ext cx="2874474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OUTUBRO -2021 - Nº 10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CB5BB0F6-8939-41FF-9E9A-9AF201523EDF}"/>
              </a:ext>
            </a:extLst>
          </p:cNvPr>
          <p:cNvSpPr/>
          <p:nvPr/>
        </p:nvSpPr>
        <p:spPr>
          <a:xfrm>
            <a:off x="521481" y="6174222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 ALICEWEB, OUTUBRO, 2021.</a:t>
            </a:r>
            <a:endParaRPr lang="pt-BR" sz="1200" dirty="0"/>
          </a:p>
        </p:txBody>
      </p:sp>
      <p:pic>
        <p:nvPicPr>
          <p:cNvPr id="17" name="Picture 2" descr="C:\Users\Administrador.DESKTOP-7HBGFEJ\Downloads\Marca ABCC_ horizontal_20.01.png">
            <a:extLst>
              <a:ext uri="{FF2B5EF4-FFF2-40B4-BE49-F238E27FC236}">
                <a16:creationId xmlns:a16="http://schemas.microsoft.com/office/drawing/2014/main" xmlns="" id="{FD655A6D-3B83-41F5-AF49-2D2572342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179" y="303374"/>
            <a:ext cx="2403074" cy="117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98EC7487-1D01-400E-AFF1-6C3F3B0C2DED}"/>
              </a:ext>
            </a:extLst>
          </p:cNvPr>
          <p:cNvSpPr/>
          <p:nvPr/>
        </p:nvSpPr>
        <p:spPr>
          <a:xfrm>
            <a:off x="4007356" y="5839871"/>
            <a:ext cx="28169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cs typeface="Calibri" panose="020F0502020204030204" pitchFamily="34" charset="0"/>
              </a:rPr>
              <a:t>* SOMENTE CAMARÃO DE CULTIVO</a:t>
            </a:r>
            <a:endParaRPr lang="pt-BR" sz="1400" dirty="0">
              <a:solidFill>
                <a:srgbClr val="FF0000"/>
              </a:solidFill>
            </a:endParaRP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xmlns="" id="{E4B1E99F-63DB-4383-8620-01B061FAE0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1131676"/>
              </p:ext>
            </p:extLst>
          </p:nvPr>
        </p:nvGraphicFramePr>
        <p:xfrm>
          <a:off x="387747" y="1368403"/>
          <a:ext cx="5361208" cy="2278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6A7337C5-D9FD-407F-B310-C12B1B10E36E}"/>
              </a:ext>
            </a:extLst>
          </p:cNvPr>
          <p:cNvSpPr txBox="1"/>
          <p:nvPr/>
        </p:nvSpPr>
        <p:spPr>
          <a:xfrm rot="16200000">
            <a:off x="-693679" y="2266298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2">
                    <a:lumMod val="75000"/>
                  </a:schemeClr>
                </a:solidFill>
                <a:latin typeface="Abadi" panose="020B0604020104020204" pitchFamily="34" charset="0"/>
              </a:rPr>
              <a:t>TONELADAS</a:t>
            </a:r>
          </a:p>
        </p:txBody>
      </p:sp>
      <p:sp>
        <p:nvSpPr>
          <p:cNvPr id="23" name="Text Box 5">
            <a:extLst>
              <a:ext uri="{FF2B5EF4-FFF2-40B4-BE49-F238E27FC236}">
                <a16:creationId xmlns:a16="http://schemas.microsoft.com/office/drawing/2014/main" xmlns="" id="{C97FFF51-5C0F-47FF-B15B-AB1DBDB43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2487" y="2923487"/>
            <a:ext cx="5991150" cy="58695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16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PERNAMBUCO – VOLUME, VALOR E DESTINO DAS EXPORTAÇÕES DE CAMARÃO CULTIVADO 2020-2021 (JAN-SET)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7FBD9A8B-F9BA-4988-97D4-A957301811CB}"/>
              </a:ext>
            </a:extLst>
          </p:cNvPr>
          <p:cNvSpPr/>
          <p:nvPr/>
        </p:nvSpPr>
        <p:spPr>
          <a:xfrm>
            <a:off x="457005" y="3720279"/>
            <a:ext cx="28169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cs typeface="Calibri" panose="020F0502020204030204" pitchFamily="34" charset="0"/>
              </a:rPr>
              <a:t>* SOMENTE CAMARÃO DE CULTIVO</a:t>
            </a:r>
            <a:endParaRPr lang="pt-BR" sz="1400" dirty="0">
              <a:solidFill>
                <a:srgbClr val="FF0000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4741A498-D64C-4173-87EC-2C8EE17ED0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9157" y="3559119"/>
            <a:ext cx="6436186" cy="233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11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FA06041-5971-4333-990B-358C72F25E42}"/>
              </a:ext>
            </a:extLst>
          </p:cNvPr>
          <p:cNvSpPr/>
          <p:nvPr/>
        </p:nvSpPr>
        <p:spPr>
          <a:xfrm>
            <a:off x="204185" y="286027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xmlns="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xmlns="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05F2A149-2AFF-4472-806E-DF053A92669F}"/>
              </a:ext>
            </a:extLst>
          </p:cNvPr>
          <p:cNvSpPr/>
          <p:nvPr/>
        </p:nvSpPr>
        <p:spPr>
          <a:xfrm>
            <a:off x="521481" y="6174222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 ALICEWEB, OUTUBRO, 2021.</a:t>
            </a:r>
            <a:endParaRPr lang="pt-BR" sz="1200" dirty="0"/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xmlns="" id="{DCC8A0CA-B40D-4239-AD6E-8E546A99C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110" y="550221"/>
            <a:ext cx="6539514" cy="71006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BRASIL – VOLUME DAS IMPORTAÇÕES DE CAMARÃO       2020-2021 (JAN-SET)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292B6777-B444-43CB-85BB-FF5D831910AB}"/>
              </a:ext>
            </a:extLst>
          </p:cNvPr>
          <p:cNvSpPr txBox="1"/>
          <p:nvPr/>
        </p:nvSpPr>
        <p:spPr>
          <a:xfrm>
            <a:off x="112456" y="6323076"/>
            <a:ext cx="11967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0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www.abccam.com.br</a:t>
            </a:r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xmlns="" id="{53F8359F-D6DD-4659-958F-BBBB3D2F50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807609"/>
              </p:ext>
            </p:extLst>
          </p:nvPr>
        </p:nvGraphicFramePr>
        <p:xfrm>
          <a:off x="1091341" y="1466985"/>
          <a:ext cx="9979841" cy="3417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8E863500-A279-4B97-81A5-5A62471D2CD3}"/>
              </a:ext>
            </a:extLst>
          </p:cNvPr>
          <p:cNvSpPr txBox="1"/>
          <p:nvPr/>
        </p:nvSpPr>
        <p:spPr>
          <a:xfrm rot="16200000">
            <a:off x="-679422" y="2579943"/>
            <a:ext cx="3202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tx2">
                    <a:lumMod val="75000"/>
                  </a:schemeClr>
                </a:solidFill>
                <a:latin typeface="Abadi" panose="020B0604020104020204" pitchFamily="34" charset="0"/>
              </a:rPr>
              <a:t>Kg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xmlns="" id="{01F96967-245E-449C-B7ED-FA2820A11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76" y="5979309"/>
            <a:ext cx="2874474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OUTUBRO -2021 - Nº 10</a:t>
            </a:r>
          </a:p>
        </p:txBody>
      </p:sp>
      <p:pic>
        <p:nvPicPr>
          <p:cNvPr id="18" name="Picture 2" descr="C:\Users\Administrador.DESKTOP-7HBGFEJ\Downloads\Marca ABCC_ horizontal_20.01.png">
            <a:extLst>
              <a:ext uri="{FF2B5EF4-FFF2-40B4-BE49-F238E27FC236}">
                <a16:creationId xmlns:a16="http://schemas.microsoft.com/office/drawing/2014/main" xmlns="" id="{8BEF6F13-0A8D-41FF-A35F-9E773005A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179" y="303374"/>
            <a:ext cx="2403074" cy="117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055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FA06041-5971-4333-990B-358C72F25E42}"/>
              </a:ext>
            </a:extLst>
          </p:cNvPr>
          <p:cNvSpPr/>
          <p:nvPr/>
        </p:nvSpPr>
        <p:spPr>
          <a:xfrm>
            <a:off x="193110" y="303374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xmlns="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xmlns="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05F2A149-2AFF-4472-806E-DF053A92669F}"/>
              </a:ext>
            </a:extLst>
          </p:cNvPr>
          <p:cNvSpPr/>
          <p:nvPr/>
        </p:nvSpPr>
        <p:spPr>
          <a:xfrm>
            <a:off x="521481" y="6174222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 ALICEWEB, OUTUBRO, 2021.</a:t>
            </a:r>
            <a:endParaRPr lang="pt-BR" sz="1200" dirty="0"/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xmlns="" id="{DCC8A0CA-B40D-4239-AD6E-8E546A99C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110" y="550221"/>
            <a:ext cx="6539514" cy="71006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BRASIL – VOLUME E VALOR DAS IMPORTAÇÕES DE CAMARÃO POR UF 2020-2021 (JAN-SET)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292B6777-B444-43CB-85BB-FF5D831910AB}"/>
              </a:ext>
            </a:extLst>
          </p:cNvPr>
          <p:cNvSpPr txBox="1"/>
          <p:nvPr/>
        </p:nvSpPr>
        <p:spPr>
          <a:xfrm>
            <a:off x="112456" y="6323076"/>
            <a:ext cx="11967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0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www.abccam.com.br</a:t>
            </a:r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xmlns="" id="{01F96967-245E-449C-B7ED-FA2820A11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76" y="5979309"/>
            <a:ext cx="2874474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OUTUBRO -2021 - Nº 10</a:t>
            </a:r>
          </a:p>
        </p:txBody>
      </p:sp>
      <p:pic>
        <p:nvPicPr>
          <p:cNvPr id="18" name="Picture 2" descr="C:\Users\Administrador.DESKTOP-7HBGFEJ\Downloads\Marca ABCC_ horizontal_20.01.png">
            <a:extLst>
              <a:ext uri="{FF2B5EF4-FFF2-40B4-BE49-F238E27FC236}">
                <a16:creationId xmlns:a16="http://schemas.microsoft.com/office/drawing/2014/main" xmlns="" id="{8BEF6F13-0A8D-41FF-A35F-9E773005A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179" y="303374"/>
            <a:ext cx="2403074" cy="117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5">
            <a:extLst>
              <a:ext uri="{FF2B5EF4-FFF2-40B4-BE49-F238E27FC236}">
                <a16:creationId xmlns:a16="http://schemas.microsoft.com/office/drawing/2014/main" xmlns="" id="{D922CC3B-E1A3-4F41-B583-262E95DED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4277" y="3256437"/>
            <a:ext cx="7798200" cy="648512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BRASIL – VOLUME, VALOR E PREÇO MÉDIO  DAS IMPORTAÇÕES DE CAMARÃO POR ORIGEM   2020-2021 (JAN-SET)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65EB2646-AFAE-4200-BDF9-B78CB5BBBD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977" y="1371215"/>
            <a:ext cx="8334375" cy="161925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89A77E4E-419D-4294-87FD-4A90F215A6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4277" y="4074406"/>
            <a:ext cx="7848599" cy="135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7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FA06041-5971-4333-990B-358C72F25E42}"/>
              </a:ext>
            </a:extLst>
          </p:cNvPr>
          <p:cNvSpPr/>
          <p:nvPr/>
        </p:nvSpPr>
        <p:spPr>
          <a:xfrm>
            <a:off x="214543" y="300996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xmlns="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xmlns="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05F2A149-2AFF-4472-806E-DF053A92669F}"/>
              </a:ext>
            </a:extLst>
          </p:cNvPr>
          <p:cNvSpPr/>
          <p:nvPr/>
        </p:nvSpPr>
        <p:spPr>
          <a:xfrm>
            <a:off x="521481" y="6174222"/>
            <a:ext cx="21915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FONTE:NMFS, OUTUBRO, 2021.</a:t>
            </a:r>
            <a:endParaRPr lang="pt-BR" sz="1200" dirty="0"/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xmlns="" id="{DCC8A0CA-B40D-4239-AD6E-8E546A99C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30" y="673924"/>
            <a:ext cx="6539514" cy="71006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EUA – VOLUME DAS IMPORTAÇÕES DE CAMARÃO                   2019-2021 (JAN-SET)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xmlns="" id="{467A4E7B-EE8E-49E2-8C47-53D5D6AE53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5386109"/>
              </p:ext>
            </p:extLst>
          </p:nvPr>
        </p:nvGraphicFramePr>
        <p:xfrm>
          <a:off x="1051263" y="1311418"/>
          <a:ext cx="10241871" cy="3959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FF1FF351-6A64-4EF9-9089-0DB2E3443299}"/>
              </a:ext>
            </a:extLst>
          </p:cNvPr>
          <p:cNvSpPr txBox="1"/>
          <p:nvPr/>
        </p:nvSpPr>
        <p:spPr>
          <a:xfrm rot="16200000">
            <a:off x="-272249" y="2562542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tx2">
                    <a:lumMod val="75000"/>
                  </a:schemeClr>
                </a:solidFill>
                <a:latin typeface="Abadi" panose="020B0604020104020204" pitchFamily="34" charset="0"/>
              </a:rPr>
              <a:t>TONELADAS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41837CF5-E9E2-478D-AACB-C47CF41A9DA6}"/>
              </a:ext>
            </a:extLst>
          </p:cNvPr>
          <p:cNvSpPr txBox="1"/>
          <p:nvPr/>
        </p:nvSpPr>
        <p:spPr>
          <a:xfrm>
            <a:off x="2228852" y="6248330"/>
            <a:ext cx="874318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5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www.abccam.com.br</a:t>
            </a:r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xmlns="" id="{9D98411E-EEFE-41BE-9980-09DBC0C97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76" y="5945441"/>
            <a:ext cx="2874474" cy="371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OUTUBRO -2021 - Nº 10</a:t>
            </a:r>
          </a:p>
        </p:txBody>
      </p:sp>
      <p:pic>
        <p:nvPicPr>
          <p:cNvPr id="14" name="Picture 2" descr="C:\Users\Administrador.DESKTOP-7HBGFEJ\Downloads\Marca ABCC_ horizontal_20.01.png">
            <a:extLst>
              <a:ext uri="{FF2B5EF4-FFF2-40B4-BE49-F238E27FC236}">
                <a16:creationId xmlns:a16="http://schemas.microsoft.com/office/drawing/2014/main" xmlns="" id="{3D02DB76-3D3F-430A-801B-C0F9090A5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179" y="303374"/>
            <a:ext cx="2403074" cy="117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831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FA06041-5971-4333-990B-358C72F25E42}"/>
              </a:ext>
            </a:extLst>
          </p:cNvPr>
          <p:cNvSpPr/>
          <p:nvPr/>
        </p:nvSpPr>
        <p:spPr>
          <a:xfrm>
            <a:off x="214543" y="300996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xmlns="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xmlns="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05F2A149-2AFF-4472-806E-DF053A92669F}"/>
              </a:ext>
            </a:extLst>
          </p:cNvPr>
          <p:cNvSpPr/>
          <p:nvPr/>
        </p:nvSpPr>
        <p:spPr>
          <a:xfrm>
            <a:off x="521481" y="6174222"/>
            <a:ext cx="21915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FONTE:NMFS, OUTUBRO, 2021.</a:t>
            </a:r>
            <a:endParaRPr lang="pt-BR" sz="1200" dirty="0"/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xmlns="" id="{DCC8A0CA-B40D-4239-AD6E-8E546A99C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30" y="673924"/>
            <a:ext cx="6539514" cy="71006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EUA – PREÇO MÉDIO DAS IMPORTAÇÕES DE CAMARÃO                    20-2021 (JAN-SET)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41837CF5-E9E2-478D-AACB-C47CF41A9DA6}"/>
              </a:ext>
            </a:extLst>
          </p:cNvPr>
          <p:cNvSpPr txBox="1"/>
          <p:nvPr/>
        </p:nvSpPr>
        <p:spPr>
          <a:xfrm>
            <a:off x="2228852" y="6248330"/>
            <a:ext cx="874318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5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www.abccam.com.br</a:t>
            </a:r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xmlns="" id="{A0004EEA-E1FC-4C46-BC1F-880E8419BB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8848163"/>
              </p:ext>
            </p:extLst>
          </p:nvPr>
        </p:nvGraphicFramePr>
        <p:xfrm>
          <a:off x="1900785" y="1626547"/>
          <a:ext cx="8052839" cy="3461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 Box 5">
            <a:extLst>
              <a:ext uri="{FF2B5EF4-FFF2-40B4-BE49-F238E27FC236}">
                <a16:creationId xmlns:a16="http://schemas.microsoft.com/office/drawing/2014/main" xmlns="" id="{9D98411E-EEFE-41BE-9980-09DBC0C97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76" y="5945441"/>
            <a:ext cx="2874474" cy="371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OUTUBRO -2021 - Nº 10</a:t>
            </a:r>
          </a:p>
        </p:txBody>
      </p:sp>
      <p:pic>
        <p:nvPicPr>
          <p:cNvPr id="14" name="Picture 2" descr="C:\Users\Administrador.DESKTOP-7HBGFEJ\Downloads\Marca ABCC_ horizontal_20.01.png">
            <a:extLst>
              <a:ext uri="{FF2B5EF4-FFF2-40B4-BE49-F238E27FC236}">
                <a16:creationId xmlns:a16="http://schemas.microsoft.com/office/drawing/2014/main" xmlns="" id="{3D02DB76-3D3F-430A-801B-C0F9090A5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179" y="303374"/>
            <a:ext cx="2403074" cy="117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476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FA06041-5971-4333-990B-358C72F25E42}"/>
              </a:ext>
            </a:extLst>
          </p:cNvPr>
          <p:cNvSpPr/>
          <p:nvPr/>
        </p:nvSpPr>
        <p:spPr>
          <a:xfrm>
            <a:off x="214543" y="303374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xmlns="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xmlns="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05F2A149-2AFF-4472-806E-DF053A92669F}"/>
              </a:ext>
            </a:extLst>
          </p:cNvPr>
          <p:cNvSpPr/>
          <p:nvPr/>
        </p:nvSpPr>
        <p:spPr>
          <a:xfrm>
            <a:off x="521481" y="6174222"/>
            <a:ext cx="20985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FONTE:UNC, OUTUBRO, 2021.</a:t>
            </a:r>
            <a:endParaRPr lang="pt-BR" sz="1200" dirty="0"/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xmlns="" id="{DCC8A0CA-B40D-4239-AD6E-8E546A99C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30" y="673924"/>
            <a:ext cx="6539514" cy="71006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CHINA – VOLUME DAS IMPORTAÇÕES DE CAMARÃO                   2020-2021 (JAN-SET)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xmlns="" id="{467A4E7B-EE8E-49E2-8C47-53D5D6AE53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3826036"/>
              </p:ext>
            </p:extLst>
          </p:nvPr>
        </p:nvGraphicFramePr>
        <p:xfrm>
          <a:off x="841849" y="1473997"/>
          <a:ext cx="5231906" cy="2952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FF1FF351-6A64-4EF9-9089-0DB2E3443299}"/>
              </a:ext>
            </a:extLst>
          </p:cNvPr>
          <p:cNvSpPr txBox="1"/>
          <p:nvPr/>
        </p:nvSpPr>
        <p:spPr>
          <a:xfrm rot="16200000">
            <a:off x="-362343" y="2524442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tx2">
                    <a:lumMod val="75000"/>
                  </a:schemeClr>
                </a:solidFill>
                <a:latin typeface="Abadi" panose="020B0604020104020204" pitchFamily="34" charset="0"/>
              </a:rPr>
              <a:t>TONELADAS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41837CF5-E9E2-478D-AACB-C47CF41A9DA6}"/>
              </a:ext>
            </a:extLst>
          </p:cNvPr>
          <p:cNvSpPr txBox="1"/>
          <p:nvPr/>
        </p:nvSpPr>
        <p:spPr>
          <a:xfrm>
            <a:off x="2228852" y="6248330"/>
            <a:ext cx="874318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5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www.abccam.com.br</a:t>
            </a:r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xmlns="" id="{A0004EEA-E1FC-4C46-BC1F-880E8419BB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7685311"/>
              </p:ext>
            </p:extLst>
          </p:nvPr>
        </p:nvGraphicFramePr>
        <p:xfrm>
          <a:off x="6181469" y="3362326"/>
          <a:ext cx="5381625" cy="2555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 Box 5">
            <a:extLst>
              <a:ext uri="{FF2B5EF4-FFF2-40B4-BE49-F238E27FC236}">
                <a16:creationId xmlns:a16="http://schemas.microsoft.com/office/drawing/2014/main" xmlns="" id="{9D98411E-EEFE-41BE-9980-09DBC0C97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76" y="5945441"/>
            <a:ext cx="2874474" cy="371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OUTUBRO -2021 - Nº 10</a:t>
            </a:r>
          </a:p>
        </p:txBody>
      </p:sp>
      <p:pic>
        <p:nvPicPr>
          <p:cNvPr id="14" name="Picture 2" descr="C:\Users\Administrador.DESKTOP-7HBGFEJ\Downloads\Marca ABCC_ horizontal_20.01.png">
            <a:extLst>
              <a:ext uri="{FF2B5EF4-FFF2-40B4-BE49-F238E27FC236}">
                <a16:creationId xmlns:a16="http://schemas.microsoft.com/office/drawing/2014/main" xmlns="" id="{3D02DB76-3D3F-430A-801B-C0F9090A5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179" y="303374"/>
            <a:ext cx="2403074" cy="117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333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FA06041-5971-4333-990B-358C72F25E42}"/>
              </a:ext>
            </a:extLst>
          </p:cNvPr>
          <p:cNvSpPr/>
          <p:nvPr/>
        </p:nvSpPr>
        <p:spPr>
          <a:xfrm>
            <a:off x="230400" y="238215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xmlns="" id="{C2011178-0ACC-4DD6-B210-B29FBA41F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05" y="673924"/>
            <a:ext cx="6539514" cy="71006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BRASIL – VOLUME E VALOR DAS EXPORTAÇÕES DE PESCADO                 2019-2021 (JAN-SET)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xmlns="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xmlns="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5">
            <a:extLst>
              <a:ext uri="{FF2B5EF4-FFF2-40B4-BE49-F238E27FC236}">
                <a16:creationId xmlns:a16="http://schemas.microsoft.com/office/drawing/2014/main" xmlns="" id="{F9BAF6FA-52EF-4CE5-B06B-A37120F61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76" y="5979309"/>
            <a:ext cx="2874474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OUTUBRO -2021 - Nº 10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453F6CA3-A2B9-466A-8E04-389B23A8A5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5113136"/>
              </p:ext>
            </p:extLst>
          </p:nvPr>
        </p:nvGraphicFramePr>
        <p:xfrm>
          <a:off x="492768" y="1593820"/>
          <a:ext cx="5592873" cy="2278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09E86DFF-1E65-4C1C-8EED-ED37ADE77A49}"/>
              </a:ext>
            </a:extLst>
          </p:cNvPr>
          <p:cNvSpPr txBox="1"/>
          <p:nvPr/>
        </p:nvSpPr>
        <p:spPr>
          <a:xfrm rot="16200000">
            <a:off x="-638024" y="2281886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2">
                    <a:lumMod val="75000"/>
                  </a:schemeClr>
                </a:solidFill>
                <a:latin typeface="Abadi" panose="020B0604020104020204" pitchFamily="34" charset="0"/>
              </a:rPr>
              <a:t>TONELADAS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7E7883AE-46B7-4560-813B-4F5A0F161FF3}"/>
              </a:ext>
            </a:extLst>
          </p:cNvPr>
          <p:cNvSpPr txBox="1"/>
          <p:nvPr/>
        </p:nvSpPr>
        <p:spPr>
          <a:xfrm>
            <a:off x="1093655" y="1510278"/>
            <a:ext cx="997685" cy="26161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  <a:latin typeface="Abadi" panose="020B0604020104020204" pitchFamily="34" charset="0"/>
              </a:rPr>
              <a:t>VOLUME</a:t>
            </a:r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xmlns="" id="{79AC6443-62D8-43E8-B3FD-2095C2740C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8006017"/>
              </p:ext>
            </p:extLst>
          </p:nvPr>
        </p:nvGraphicFramePr>
        <p:xfrm>
          <a:off x="6191250" y="1531387"/>
          <a:ext cx="5381625" cy="2131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DF08EAB6-9710-4C19-8C5D-6DF4763B6475}"/>
              </a:ext>
            </a:extLst>
          </p:cNvPr>
          <p:cNvSpPr txBox="1"/>
          <p:nvPr/>
        </p:nvSpPr>
        <p:spPr>
          <a:xfrm rot="16200000">
            <a:off x="5130321" y="2474373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2">
                    <a:lumMod val="75000"/>
                  </a:schemeClr>
                </a:solidFill>
                <a:latin typeface="Abadi" panose="020B0604020104020204" pitchFamily="34" charset="0"/>
              </a:rPr>
              <a:t>US$ MILHÕES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4C2C28A9-8706-40F6-A354-EE20198AC8DF}"/>
              </a:ext>
            </a:extLst>
          </p:cNvPr>
          <p:cNvSpPr txBox="1"/>
          <p:nvPr/>
        </p:nvSpPr>
        <p:spPr>
          <a:xfrm>
            <a:off x="6587490" y="1564379"/>
            <a:ext cx="997685" cy="26161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  <a:latin typeface="Abadi" panose="020B0604020104020204" pitchFamily="34" charset="0"/>
              </a:rPr>
              <a:t>VALOR</a:t>
            </a:r>
          </a:p>
        </p:txBody>
      </p: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xmlns="" id="{D30E6D89-D01D-49A8-A376-1810DE906B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7274839"/>
              </p:ext>
            </p:extLst>
          </p:nvPr>
        </p:nvGraphicFramePr>
        <p:xfrm>
          <a:off x="6172201" y="3952608"/>
          <a:ext cx="5381625" cy="2131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CaixaDeTexto 25">
            <a:extLst>
              <a:ext uri="{FF2B5EF4-FFF2-40B4-BE49-F238E27FC236}">
                <a16:creationId xmlns:a16="http://schemas.microsoft.com/office/drawing/2014/main" xmlns="" id="{09779084-A4F5-4481-9D6E-39CB39B9A30F}"/>
              </a:ext>
            </a:extLst>
          </p:cNvPr>
          <p:cNvSpPr txBox="1"/>
          <p:nvPr/>
        </p:nvSpPr>
        <p:spPr>
          <a:xfrm>
            <a:off x="6587490" y="3876821"/>
            <a:ext cx="997685" cy="26161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  <a:latin typeface="Abadi" panose="020B0604020104020204" pitchFamily="34" charset="0"/>
              </a:rPr>
              <a:t>US$/ Kg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05F2A149-2AFF-4472-806E-DF053A92669F}"/>
              </a:ext>
            </a:extLst>
          </p:cNvPr>
          <p:cNvSpPr/>
          <p:nvPr/>
        </p:nvSpPr>
        <p:spPr>
          <a:xfrm>
            <a:off x="521481" y="6174222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 ALICEWEB, OUTUBRO, 2021.</a:t>
            </a:r>
            <a:endParaRPr lang="pt-BR" sz="1200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40741EC0-0CC4-43BC-AC3D-1FF44B688CD3}"/>
              </a:ext>
            </a:extLst>
          </p:cNvPr>
          <p:cNvSpPr txBox="1"/>
          <p:nvPr/>
        </p:nvSpPr>
        <p:spPr>
          <a:xfrm>
            <a:off x="44672" y="6287002"/>
            <a:ext cx="11967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0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www.abccam.com.br</a:t>
            </a:r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xmlns="" id="{1F17E4BC-8896-473B-9AA0-2785E72265BB}"/>
              </a:ext>
            </a:extLst>
          </p:cNvPr>
          <p:cNvSpPr/>
          <p:nvPr/>
        </p:nvSpPr>
        <p:spPr>
          <a:xfrm rot="16200000">
            <a:off x="-116694" y="3602472"/>
            <a:ext cx="954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chemeClr val="tx2"/>
                </a:solidFill>
                <a:cs typeface="Calibri" panose="020F0502020204030204" pitchFamily="34" charset="0"/>
              </a:rPr>
              <a:t>*INCL CAP-03 E 16</a:t>
            </a:r>
            <a:endParaRPr lang="pt-BR" sz="800" dirty="0"/>
          </a:p>
        </p:txBody>
      </p:sp>
      <p:pic>
        <p:nvPicPr>
          <p:cNvPr id="29" name="Picture 2" descr="C:\Users\Administrador.DESKTOP-7HBGFEJ\Downloads\Marca ABCC_ horizontal_20.01.png">
            <a:extLst>
              <a:ext uri="{FF2B5EF4-FFF2-40B4-BE49-F238E27FC236}">
                <a16:creationId xmlns:a16="http://schemas.microsoft.com/office/drawing/2014/main" xmlns="" id="{14EC7A10-0C62-4D54-AD61-882F64448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179" y="265274"/>
            <a:ext cx="2403074" cy="117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379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FA06041-5971-4333-990B-358C72F25E42}"/>
              </a:ext>
            </a:extLst>
          </p:cNvPr>
          <p:cNvSpPr/>
          <p:nvPr/>
        </p:nvSpPr>
        <p:spPr>
          <a:xfrm>
            <a:off x="204185" y="286027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xmlns="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xmlns="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05F2A149-2AFF-4472-806E-DF053A92669F}"/>
              </a:ext>
            </a:extLst>
          </p:cNvPr>
          <p:cNvSpPr/>
          <p:nvPr/>
        </p:nvSpPr>
        <p:spPr>
          <a:xfrm>
            <a:off x="521481" y="6112076"/>
            <a:ext cx="24842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 GLOBFISH, OUTUBRO, 2021.</a:t>
            </a:r>
            <a:endParaRPr lang="pt-BR" sz="1200" dirty="0"/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xmlns="" id="{DCC8A0CA-B40D-4239-AD6E-8E546A99C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799" y="472778"/>
            <a:ext cx="6539514" cy="402291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UE – PREÇOS UNIÃO EUROPEIA EM OUTUBRO 2021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2CAB0C91-3497-4D46-A458-7440D4FA6E00}"/>
              </a:ext>
            </a:extLst>
          </p:cNvPr>
          <p:cNvSpPr txBox="1"/>
          <p:nvPr/>
        </p:nvSpPr>
        <p:spPr>
          <a:xfrm>
            <a:off x="112456" y="6307552"/>
            <a:ext cx="1196708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5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www.abccam.com.br</a:t>
            </a:r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xmlns="" id="{9D98411E-EEFE-41BE-9980-09DBC0C97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76" y="5945441"/>
            <a:ext cx="2874474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OUTUBRO -2021 - Nº 10</a:t>
            </a:r>
          </a:p>
        </p:txBody>
      </p:sp>
      <p:pic>
        <p:nvPicPr>
          <p:cNvPr id="15" name="Picture 2" descr="C:\Users\Administrador.DESKTOP-7HBGFEJ\Downloads\Marca ABCC_ horizontal_20.01.png">
            <a:extLst>
              <a:ext uri="{FF2B5EF4-FFF2-40B4-BE49-F238E27FC236}">
                <a16:creationId xmlns:a16="http://schemas.microsoft.com/office/drawing/2014/main" xmlns="" id="{D3D136B7-41FD-4FF3-962E-A6F44F14C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179" y="303374"/>
            <a:ext cx="2403074" cy="117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9565420D-47FC-4EF6-97E6-E2433233D8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641" t="15483" r="28359" b="9158"/>
          <a:stretch/>
        </p:blipFill>
        <p:spPr>
          <a:xfrm>
            <a:off x="3248024" y="875070"/>
            <a:ext cx="5684653" cy="507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28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FA06041-5971-4333-990B-358C72F25E42}"/>
              </a:ext>
            </a:extLst>
          </p:cNvPr>
          <p:cNvSpPr/>
          <p:nvPr/>
        </p:nvSpPr>
        <p:spPr>
          <a:xfrm>
            <a:off x="204185" y="257891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xmlns="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xmlns="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5">
            <a:extLst>
              <a:ext uri="{FF2B5EF4-FFF2-40B4-BE49-F238E27FC236}">
                <a16:creationId xmlns:a16="http://schemas.microsoft.com/office/drawing/2014/main" xmlns="" id="{450C70F9-86A2-4B2F-BBF1-D807774A0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897" y="651626"/>
            <a:ext cx="6539514" cy="402291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DIRETORIA BIÊNIO 2020 - 2022</a:t>
            </a:r>
          </a:p>
        </p:txBody>
      </p:sp>
      <p:graphicFrame>
        <p:nvGraphicFramePr>
          <p:cNvPr id="11" name="Espaço Reservado para Conteúdo 3">
            <a:extLst>
              <a:ext uri="{FF2B5EF4-FFF2-40B4-BE49-F238E27FC236}">
                <a16:creationId xmlns:a16="http://schemas.microsoft.com/office/drawing/2014/main" xmlns="" id="{C5859CBC-C649-4757-B330-B778A96C3D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4603254"/>
              </p:ext>
            </p:extLst>
          </p:nvPr>
        </p:nvGraphicFramePr>
        <p:xfrm>
          <a:off x="647114" y="1458014"/>
          <a:ext cx="10860258" cy="4419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38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963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solidFill>
                            <a:schemeClr val="bg1"/>
                          </a:solidFill>
                        </a:rPr>
                        <a:t>CARGOS</a:t>
                      </a:r>
                    </a:p>
                  </a:txBody>
                  <a:tcPr marL="83327" marR="83327"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BR" sz="1800" dirty="0">
                          <a:solidFill>
                            <a:schemeClr val="bg1"/>
                          </a:solidFill>
                        </a:rPr>
                        <a:t>DIRETORIA</a:t>
                      </a:r>
                    </a:p>
                  </a:txBody>
                  <a:tcPr marL="83327" marR="83327" marT="45726" marB="4572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0175">
                <a:tc>
                  <a:txBody>
                    <a:bodyPr/>
                    <a:lstStyle/>
                    <a:p>
                      <a:r>
                        <a:rPr lang="pt-BR" sz="1300" b="1" dirty="0"/>
                        <a:t>Presidente:</a:t>
                      </a:r>
                    </a:p>
                  </a:txBody>
                  <a:tcPr marL="83327" marR="83327" marT="45726" marB="45726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/>
                        <a:t>Itamar Rocha</a:t>
                      </a:r>
                    </a:p>
                  </a:txBody>
                  <a:tcPr marL="83327" marR="83327" marT="45726" marB="4572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0175">
                <a:tc>
                  <a:txBody>
                    <a:bodyPr/>
                    <a:lstStyle/>
                    <a:p>
                      <a:r>
                        <a:rPr lang="pt-BR" sz="1300" b="1" dirty="0"/>
                        <a:t>Vice Presidente:</a:t>
                      </a:r>
                    </a:p>
                  </a:txBody>
                  <a:tcPr marL="83327" marR="83327" marT="45726" marB="45726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/>
                        <a:t>Newton Bacurau</a:t>
                      </a:r>
                    </a:p>
                  </a:txBody>
                  <a:tcPr marL="83327" marR="83327" marT="45726" marB="4572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0175">
                <a:tc>
                  <a:txBody>
                    <a:bodyPr/>
                    <a:lstStyle/>
                    <a:p>
                      <a:pPr algn="l"/>
                      <a:r>
                        <a:rPr lang="pt-BR" sz="1300" b="1" dirty="0"/>
                        <a:t>Diretor Secretário:</a:t>
                      </a:r>
                    </a:p>
                  </a:txBody>
                  <a:tcPr marL="83327" marR="83327" marT="45726" marB="45726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/>
                        <a:t>Silvana Pereira</a:t>
                      </a:r>
                    </a:p>
                  </a:txBody>
                  <a:tcPr marL="83327" marR="83327" marT="45726" marB="45726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0175">
                <a:tc>
                  <a:txBody>
                    <a:bodyPr/>
                    <a:lstStyle/>
                    <a:p>
                      <a:r>
                        <a:rPr lang="pt-BR" sz="1300" b="1" dirty="0"/>
                        <a:t>Diretor  Financeiro:</a:t>
                      </a:r>
                    </a:p>
                  </a:txBody>
                  <a:tcPr marL="83327" marR="83327" marT="45726" marB="45726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/>
                        <a:t>José Bonifácio</a:t>
                      </a:r>
                    </a:p>
                  </a:txBody>
                  <a:tcPr marL="83327" marR="83327" marT="45726" marB="45726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0175">
                <a:tc>
                  <a:txBody>
                    <a:bodyPr/>
                    <a:lstStyle/>
                    <a:p>
                      <a:r>
                        <a:rPr lang="pt-BR" sz="1300" b="1" dirty="0"/>
                        <a:t>Diretor Técnico:</a:t>
                      </a:r>
                    </a:p>
                  </a:txBody>
                  <a:tcPr marL="83327" marR="83327" marT="45726" marB="45726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 err="1"/>
                        <a:t>Enox</a:t>
                      </a:r>
                      <a:r>
                        <a:rPr lang="pt-BR" sz="1300" dirty="0"/>
                        <a:t> Maia</a:t>
                      </a:r>
                    </a:p>
                  </a:txBody>
                  <a:tcPr marL="83327" marR="83327" marT="45726" marB="45726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0175">
                <a:tc>
                  <a:txBody>
                    <a:bodyPr/>
                    <a:lstStyle/>
                    <a:p>
                      <a:r>
                        <a:rPr lang="pt-BR" sz="1300" b="1" dirty="0"/>
                        <a:t>Diretor</a:t>
                      </a:r>
                      <a:r>
                        <a:rPr lang="pt-BR" sz="1300" b="1" baseline="0" dirty="0"/>
                        <a:t> Comercial:</a:t>
                      </a:r>
                      <a:endParaRPr lang="pt-BR" sz="1300" b="1" dirty="0"/>
                    </a:p>
                  </a:txBody>
                  <a:tcPr marL="83327" marR="83327" marT="45726" marB="45726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/>
                        <a:t>Henrique Jorge Rebouças</a:t>
                      </a:r>
                    </a:p>
                  </a:txBody>
                  <a:tcPr marL="83327" marR="83327" marT="45726" marB="45726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0175">
                <a:tc>
                  <a:txBody>
                    <a:bodyPr/>
                    <a:lstStyle/>
                    <a:p>
                      <a:r>
                        <a:rPr lang="pt-BR" sz="1300" b="1" dirty="0"/>
                        <a:t>Diretor de</a:t>
                      </a:r>
                      <a:r>
                        <a:rPr lang="pt-BR" sz="1300" b="1" baseline="0" dirty="0"/>
                        <a:t> Laboratório:</a:t>
                      </a:r>
                      <a:endParaRPr lang="pt-BR" sz="1300" b="1" dirty="0"/>
                    </a:p>
                  </a:txBody>
                  <a:tcPr marL="83327" marR="83327" marT="45726" marB="45726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/>
                        <a:t>Bruno C. Silva Pinho</a:t>
                      </a:r>
                    </a:p>
                  </a:txBody>
                  <a:tcPr marL="83327" marR="83327" marT="45726" marB="45726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0175">
                <a:tc>
                  <a:txBody>
                    <a:bodyPr/>
                    <a:lstStyle/>
                    <a:p>
                      <a:r>
                        <a:rPr lang="pt-BR" sz="1300" b="1" dirty="0"/>
                        <a:t>Diretor de Insumos:</a:t>
                      </a:r>
                    </a:p>
                  </a:txBody>
                  <a:tcPr marL="83327" marR="83327" marT="45726" marB="45726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/>
                        <a:t>André Gustavo </a:t>
                      </a:r>
                      <a:r>
                        <a:rPr lang="pt-BR" sz="1300" dirty="0" err="1"/>
                        <a:t>Jansen</a:t>
                      </a:r>
                      <a:r>
                        <a:rPr lang="pt-BR" sz="1300" dirty="0"/>
                        <a:t> de oliveira</a:t>
                      </a:r>
                    </a:p>
                  </a:txBody>
                  <a:tcPr marL="83327" marR="83327" marT="45726" marB="45726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0175">
                <a:tc>
                  <a:txBody>
                    <a:bodyPr/>
                    <a:lstStyle/>
                    <a:p>
                      <a:r>
                        <a:rPr lang="pt-BR" sz="1300" b="1" dirty="0">
                          <a:solidFill>
                            <a:srgbClr val="FF0000"/>
                          </a:solidFill>
                        </a:rPr>
                        <a:t>Conselho Fiscal (2 Titulares e 1</a:t>
                      </a:r>
                      <a:r>
                        <a:rPr lang="pt-BR" sz="13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pt-BR" sz="1300" b="1" dirty="0">
                          <a:solidFill>
                            <a:srgbClr val="FF0000"/>
                          </a:solidFill>
                        </a:rPr>
                        <a:t>Suplente)</a:t>
                      </a:r>
                    </a:p>
                  </a:txBody>
                  <a:tcPr marL="83327" marR="83327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pt-BR" sz="1300" dirty="0"/>
                    </a:p>
                  </a:txBody>
                  <a:tcPr marL="83327" marR="83327" marT="45726" marB="45726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0175">
                <a:tc>
                  <a:txBody>
                    <a:bodyPr/>
                    <a:lstStyle/>
                    <a:p>
                      <a:r>
                        <a:rPr lang="pt-BR" sz="1300" b="1" dirty="0"/>
                        <a:t>Titular I:</a:t>
                      </a:r>
                    </a:p>
                  </a:txBody>
                  <a:tcPr marL="83327" marR="83327" marT="45726" marB="45726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 err="1"/>
                        <a:t>Tennyson</a:t>
                      </a:r>
                      <a:r>
                        <a:rPr lang="pt-BR" sz="1300" dirty="0"/>
                        <a:t> Bacurau</a:t>
                      </a:r>
                    </a:p>
                  </a:txBody>
                  <a:tcPr marL="83327" marR="83327" marT="45726" marB="45726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0175">
                <a:tc>
                  <a:txBody>
                    <a:bodyPr/>
                    <a:lstStyle/>
                    <a:p>
                      <a:r>
                        <a:rPr lang="pt-BR" sz="1300" b="1" dirty="0"/>
                        <a:t>Titular II:</a:t>
                      </a:r>
                    </a:p>
                  </a:txBody>
                  <a:tcPr marL="83327" marR="83327" marT="45726" marB="45726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/>
                        <a:t>Luciano Amorim</a:t>
                      </a:r>
                    </a:p>
                  </a:txBody>
                  <a:tcPr marL="83327" marR="83327" marT="45726" marB="45726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0175">
                <a:tc>
                  <a:txBody>
                    <a:bodyPr/>
                    <a:lstStyle/>
                    <a:p>
                      <a:r>
                        <a:rPr lang="pt-BR" sz="1300" b="1" dirty="0"/>
                        <a:t>Suplente I:</a:t>
                      </a:r>
                    </a:p>
                  </a:txBody>
                  <a:tcPr marL="83327" marR="83327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Terésio</a:t>
                      </a:r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Manuel </a:t>
                      </a:r>
                      <a:r>
                        <a:rPr lang="pt-BR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Chirife</a:t>
                      </a:r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Morel</a:t>
                      </a:r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t-BR" sz="1200" dirty="0"/>
                    </a:p>
                  </a:txBody>
                  <a:tcPr marL="83327" marR="83327" marT="45726" marB="45726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0175">
                <a:tc>
                  <a:txBody>
                    <a:bodyPr/>
                    <a:lstStyle/>
                    <a:p>
                      <a:endParaRPr lang="pt-BR" sz="1300" b="1" dirty="0"/>
                    </a:p>
                  </a:txBody>
                  <a:tcPr marL="83327" marR="83327" marT="45726" marB="45726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300" dirty="0"/>
                    </a:p>
                  </a:txBody>
                  <a:tcPr marL="83327" marR="83327" marT="45726" marB="45726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0175">
                <a:tc>
                  <a:txBody>
                    <a:bodyPr/>
                    <a:lstStyle/>
                    <a:p>
                      <a:endParaRPr lang="pt-BR" sz="1300" b="1" dirty="0"/>
                    </a:p>
                  </a:txBody>
                  <a:tcPr marL="83327" marR="83327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pt-BR" sz="1300" dirty="0"/>
                    </a:p>
                  </a:txBody>
                  <a:tcPr marL="83327" marR="83327" marT="45726" marB="45726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68144DE7-E2F2-43B4-A099-70286D34F5E3}"/>
              </a:ext>
            </a:extLst>
          </p:cNvPr>
          <p:cNvSpPr txBox="1"/>
          <p:nvPr/>
        </p:nvSpPr>
        <p:spPr>
          <a:xfrm>
            <a:off x="112456" y="6293207"/>
            <a:ext cx="1196708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tx2"/>
                </a:solidFill>
              </a:rPr>
              <a:t>Rua Alfredo Pegado Cortez, 1858 – Candelária – Natal (RN), CEP.  59.066-080 – Fone (84) 3231 6291  </a:t>
            </a:r>
            <a:r>
              <a:rPr lang="pt-BR" sz="1050" b="1" dirty="0" err="1">
                <a:solidFill>
                  <a:schemeClr val="tx2"/>
                </a:solidFill>
              </a:rPr>
              <a:t>Cel</a:t>
            </a:r>
            <a:r>
              <a:rPr lang="pt-BR" sz="1050" b="1" dirty="0">
                <a:solidFill>
                  <a:schemeClr val="tx2"/>
                </a:solidFill>
              </a:rPr>
              <a:t>/Whats 9 9612 7575   </a:t>
            </a:r>
          </a:p>
          <a:p>
            <a:pPr algn="ctr"/>
            <a:r>
              <a:rPr lang="pt-BR" sz="1050" b="1" dirty="0">
                <a:solidFill>
                  <a:schemeClr val="tx2"/>
                </a:solidFill>
              </a:rPr>
              <a:t>E-mail: abccam@abccam.com.br  Site: </a:t>
            </a:r>
            <a:r>
              <a:rPr lang="pt-BR" sz="1050" b="1" dirty="0">
                <a:solidFill>
                  <a:schemeClr val="tx2"/>
                </a:solidFill>
                <a:hlinkClick r:id="rId2"/>
              </a:rPr>
              <a:t>www.abccam.com.br</a:t>
            </a:r>
            <a:endParaRPr lang="pt-BR" sz="1050" b="1" dirty="0">
              <a:solidFill>
                <a:schemeClr val="tx2"/>
              </a:solidFill>
            </a:endParaRPr>
          </a:p>
          <a:p>
            <a:pPr algn="ctr"/>
            <a:endParaRPr lang="pt-BR" sz="1050" b="1" dirty="0">
              <a:solidFill>
                <a:schemeClr val="tx2"/>
              </a:solidFill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xmlns="" id="{9D98411E-EEFE-41BE-9980-09DBC0C97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76" y="5923669"/>
            <a:ext cx="2874474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OUTUBRO -2021 - Nº 10</a:t>
            </a:r>
          </a:p>
        </p:txBody>
      </p:sp>
      <p:pic>
        <p:nvPicPr>
          <p:cNvPr id="14" name="Picture 2" descr="C:\Users\Administrador.DESKTOP-7HBGFEJ\Downloads\Marca ABCC_ horizontal_20.01.png">
            <a:extLst>
              <a:ext uri="{FF2B5EF4-FFF2-40B4-BE49-F238E27FC236}">
                <a16:creationId xmlns:a16="http://schemas.microsoft.com/office/drawing/2014/main" xmlns="" id="{67789DDA-B0ED-4E15-8850-624C593FF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179" y="303374"/>
            <a:ext cx="2403074" cy="117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924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FA06041-5971-4333-990B-358C72F25E42}"/>
              </a:ext>
            </a:extLst>
          </p:cNvPr>
          <p:cNvSpPr/>
          <p:nvPr/>
        </p:nvSpPr>
        <p:spPr>
          <a:xfrm>
            <a:off x="214542" y="257891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xmlns="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xmlns="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68144DE7-E2F2-43B4-A099-70286D34F5E3}"/>
              </a:ext>
            </a:extLst>
          </p:cNvPr>
          <p:cNvSpPr txBox="1"/>
          <p:nvPr/>
        </p:nvSpPr>
        <p:spPr>
          <a:xfrm>
            <a:off x="112456" y="6293207"/>
            <a:ext cx="1196708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tx2"/>
                </a:solidFill>
              </a:rPr>
              <a:t>Rua Alfredo Pegado Cortez, 1858 – Candelária – Natal (RN), CEP.  59.066-080 – Fone (84) 3231 6291  </a:t>
            </a:r>
            <a:r>
              <a:rPr lang="pt-BR" sz="1050" b="1" dirty="0" err="1">
                <a:solidFill>
                  <a:schemeClr val="tx2"/>
                </a:solidFill>
              </a:rPr>
              <a:t>Cel</a:t>
            </a:r>
            <a:r>
              <a:rPr lang="pt-BR" sz="1050" b="1" dirty="0">
                <a:solidFill>
                  <a:schemeClr val="tx2"/>
                </a:solidFill>
              </a:rPr>
              <a:t>/Whats 9 9612 7575   </a:t>
            </a:r>
          </a:p>
          <a:p>
            <a:pPr algn="ctr"/>
            <a:r>
              <a:rPr lang="pt-BR" sz="1050" b="1" dirty="0">
                <a:solidFill>
                  <a:schemeClr val="tx2"/>
                </a:solidFill>
              </a:rPr>
              <a:t>E-mail: abccam@abccam.com.br  Site: </a:t>
            </a:r>
            <a:r>
              <a:rPr lang="pt-BR" sz="1050" b="1" dirty="0">
                <a:solidFill>
                  <a:schemeClr val="tx2"/>
                </a:solidFill>
                <a:hlinkClick r:id="rId2"/>
              </a:rPr>
              <a:t>www.abccam.com.br</a:t>
            </a:r>
            <a:endParaRPr lang="pt-BR" sz="1050" b="1" dirty="0">
              <a:solidFill>
                <a:schemeClr val="tx2"/>
              </a:solidFill>
            </a:endParaRPr>
          </a:p>
          <a:p>
            <a:pPr algn="ctr"/>
            <a:endParaRPr lang="pt-BR" sz="1050" b="1" dirty="0">
              <a:solidFill>
                <a:schemeClr val="tx2"/>
              </a:solidFill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xmlns="" id="{9D98411E-EEFE-41BE-9980-09DBC0C97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76" y="5923669"/>
            <a:ext cx="2874474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OUTUBRO -2021 - Nº 10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97" y="1180633"/>
            <a:ext cx="3890161" cy="389016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056" y="1180634"/>
            <a:ext cx="3890160" cy="389016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938" y="1180634"/>
            <a:ext cx="3890160" cy="389016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DBEA307A-CFE5-4699-B1B9-36BCF9E86B61}"/>
              </a:ext>
            </a:extLst>
          </p:cNvPr>
          <p:cNvSpPr txBox="1"/>
          <p:nvPr/>
        </p:nvSpPr>
        <p:spPr>
          <a:xfrm>
            <a:off x="1026447" y="517804"/>
            <a:ext cx="10133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XVII Feira Nacional do Camarão – </a:t>
            </a:r>
            <a:r>
              <a:rPr lang="pt-BR" sz="2400" b="1" dirty="0" err="1" smtClean="0"/>
              <a:t>XVIISimpósio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Interncional</a:t>
            </a:r>
            <a:r>
              <a:rPr lang="pt-BR" sz="2400" b="1" dirty="0" smtClean="0"/>
              <a:t> de </a:t>
            </a:r>
            <a:r>
              <a:rPr lang="pt-BR" sz="2400" b="1" dirty="0" err="1" smtClean="0"/>
              <a:t>Carcinicultura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105961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FA06041-5971-4333-990B-358C72F25E42}"/>
              </a:ext>
            </a:extLst>
          </p:cNvPr>
          <p:cNvSpPr/>
          <p:nvPr/>
        </p:nvSpPr>
        <p:spPr>
          <a:xfrm>
            <a:off x="214542" y="257891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xmlns="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xmlns="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68144DE7-E2F2-43B4-A099-70286D34F5E3}"/>
              </a:ext>
            </a:extLst>
          </p:cNvPr>
          <p:cNvSpPr txBox="1"/>
          <p:nvPr/>
        </p:nvSpPr>
        <p:spPr>
          <a:xfrm>
            <a:off x="112456" y="6293207"/>
            <a:ext cx="1196708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tx2"/>
                </a:solidFill>
              </a:rPr>
              <a:t>Rua Alfredo Pegado Cortez, 1858 – Candelária – Natal (RN), CEP.  59.066-080 – Fone (84) 3231 6291  </a:t>
            </a:r>
            <a:r>
              <a:rPr lang="pt-BR" sz="1050" b="1" dirty="0" err="1">
                <a:solidFill>
                  <a:schemeClr val="tx2"/>
                </a:solidFill>
              </a:rPr>
              <a:t>Cel</a:t>
            </a:r>
            <a:r>
              <a:rPr lang="pt-BR" sz="1050" b="1" dirty="0">
                <a:solidFill>
                  <a:schemeClr val="tx2"/>
                </a:solidFill>
              </a:rPr>
              <a:t>/Whats 9 9612 7575   </a:t>
            </a:r>
          </a:p>
          <a:p>
            <a:pPr algn="ctr"/>
            <a:r>
              <a:rPr lang="pt-BR" sz="1050" b="1" dirty="0">
                <a:solidFill>
                  <a:schemeClr val="tx2"/>
                </a:solidFill>
              </a:rPr>
              <a:t>E-mail: abccam@abccam.com.br  Site: </a:t>
            </a:r>
            <a:r>
              <a:rPr lang="pt-BR" sz="1050" b="1" dirty="0">
                <a:solidFill>
                  <a:schemeClr val="tx2"/>
                </a:solidFill>
                <a:hlinkClick r:id="rId2"/>
              </a:rPr>
              <a:t>www.abccam.com.br</a:t>
            </a:r>
            <a:endParaRPr lang="pt-BR" sz="1050" b="1" dirty="0">
              <a:solidFill>
                <a:schemeClr val="tx2"/>
              </a:solidFill>
            </a:endParaRPr>
          </a:p>
          <a:p>
            <a:pPr algn="ctr"/>
            <a:endParaRPr lang="pt-BR" sz="1050" b="1" dirty="0">
              <a:solidFill>
                <a:schemeClr val="tx2"/>
              </a:solidFill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xmlns="" id="{9D98411E-EEFE-41BE-9980-09DBC0C97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76" y="5923669"/>
            <a:ext cx="2874474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OUTUBRO -2021 - Nº 10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DBEA307A-CFE5-4699-B1B9-36BCF9E86B61}"/>
              </a:ext>
            </a:extLst>
          </p:cNvPr>
          <p:cNvSpPr txBox="1"/>
          <p:nvPr/>
        </p:nvSpPr>
        <p:spPr>
          <a:xfrm>
            <a:off x="1026447" y="517804"/>
            <a:ext cx="10133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XVII Feira Nacional do Camarão – XIV Simpósio </a:t>
            </a:r>
            <a:r>
              <a:rPr lang="pt-BR" sz="2400" b="1" dirty="0" err="1" smtClean="0"/>
              <a:t>Interncional</a:t>
            </a:r>
            <a:r>
              <a:rPr lang="pt-BR" sz="2400" b="1" dirty="0" smtClean="0"/>
              <a:t> de </a:t>
            </a:r>
            <a:r>
              <a:rPr lang="pt-BR" sz="2400" b="1" dirty="0" smtClean="0"/>
              <a:t>Aqui</a:t>
            </a:r>
            <a:r>
              <a:rPr lang="pt-BR" sz="2400" b="1" dirty="0" smtClean="0"/>
              <a:t>cultura</a:t>
            </a:r>
            <a:endParaRPr lang="pt-BR" sz="2400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42" y="1180625"/>
            <a:ext cx="3890161" cy="389016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056" y="1180630"/>
            <a:ext cx="3890160" cy="3890160"/>
          </a:xfrm>
          <a:prstGeom prst="rect">
            <a:avLst/>
          </a:prstGeom>
        </p:spPr>
      </p:pic>
      <p:pic>
        <p:nvPicPr>
          <p:cNvPr id="1026" name="Picture 2" descr="C:\Users\Administrador.DESKTOP-7HBGFEJ\Downloads\Simpósios Divulgaçã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290" y="1180624"/>
            <a:ext cx="3890166" cy="389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311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FA06041-5971-4333-990B-358C72F25E42}"/>
              </a:ext>
            </a:extLst>
          </p:cNvPr>
          <p:cNvSpPr/>
          <p:nvPr/>
        </p:nvSpPr>
        <p:spPr>
          <a:xfrm>
            <a:off x="204185" y="257891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xmlns="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xmlns="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68144DE7-E2F2-43B4-A099-70286D34F5E3}"/>
              </a:ext>
            </a:extLst>
          </p:cNvPr>
          <p:cNvSpPr txBox="1"/>
          <p:nvPr/>
        </p:nvSpPr>
        <p:spPr>
          <a:xfrm>
            <a:off x="112456" y="6293207"/>
            <a:ext cx="1196708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tx2"/>
                </a:solidFill>
              </a:rPr>
              <a:t>Rua Alfredo Pegado Cortez, 1858 – Candelária – Natal (RN), CEP.  59.066-080 – Fone (84) 3231 6291  </a:t>
            </a:r>
            <a:r>
              <a:rPr lang="pt-BR" sz="1050" b="1" dirty="0" err="1">
                <a:solidFill>
                  <a:schemeClr val="tx2"/>
                </a:solidFill>
              </a:rPr>
              <a:t>Cel</a:t>
            </a:r>
            <a:r>
              <a:rPr lang="pt-BR" sz="1050" b="1" dirty="0">
                <a:solidFill>
                  <a:schemeClr val="tx2"/>
                </a:solidFill>
              </a:rPr>
              <a:t>/Whats 9 9612 7575   </a:t>
            </a:r>
          </a:p>
          <a:p>
            <a:pPr algn="ctr"/>
            <a:r>
              <a:rPr lang="pt-BR" sz="1050" b="1" dirty="0">
                <a:solidFill>
                  <a:schemeClr val="tx2"/>
                </a:solidFill>
              </a:rPr>
              <a:t>E-mail: abccam@abccam.com.br  Site: </a:t>
            </a:r>
            <a:r>
              <a:rPr lang="pt-BR" sz="1050" b="1" dirty="0">
                <a:solidFill>
                  <a:schemeClr val="tx2"/>
                </a:solidFill>
                <a:hlinkClick r:id="rId2"/>
              </a:rPr>
              <a:t>www.abccam.com.br</a:t>
            </a:r>
            <a:endParaRPr lang="pt-BR" sz="1050" b="1" dirty="0">
              <a:solidFill>
                <a:schemeClr val="tx2"/>
              </a:solidFill>
            </a:endParaRPr>
          </a:p>
          <a:p>
            <a:pPr algn="ctr"/>
            <a:endParaRPr lang="pt-BR" sz="1050" b="1" dirty="0">
              <a:solidFill>
                <a:schemeClr val="tx2"/>
              </a:solidFill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xmlns="" id="{9D98411E-EEFE-41BE-9980-09DBC0C97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76" y="5923669"/>
            <a:ext cx="2874474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OUTUBRO -2021 - Nº 10</a:t>
            </a:r>
          </a:p>
        </p:txBody>
      </p:sp>
      <p:pic>
        <p:nvPicPr>
          <p:cNvPr id="14" name="Picture 2" descr="C:\Users\Administrador.DESKTOP-7HBGFEJ\Downloads\Marca ABCC_ horizontal_20.01.png">
            <a:extLst>
              <a:ext uri="{FF2B5EF4-FFF2-40B4-BE49-F238E27FC236}">
                <a16:creationId xmlns:a16="http://schemas.microsoft.com/office/drawing/2014/main" xmlns="" id="{67789DDA-B0ED-4E15-8850-624C593FF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179" y="303374"/>
            <a:ext cx="2403074" cy="117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DBEA307A-CFE5-4699-B1B9-36BCF9E86B61}"/>
              </a:ext>
            </a:extLst>
          </p:cNvPr>
          <p:cNvSpPr txBox="1"/>
          <p:nvPr/>
        </p:nvSpPr>
        <p:spPr>
          <a:xfrm>
            <a:off x="386122" y="540265"/>
            <a:ext cx="1013337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900" b="1" dirty="0"/>
              <a:t>Siga-nos em nossas redes sociais!</a:t>
            </a:r>
          </a:p>
          <a:p>
            <a:endParaRPr lang="pt-BR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xmlns="" id="{069A4780-713A-4BF4-94FE-630D7839D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04" y="5293383"/>
            <a:ext cx="3119807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xmlns="" id="{02449647-06AE-4410-9E58-A7784CE16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547" y="1624050"/>
            <a:ext cx="3063019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xmlns="" id="{656B99A6-F437-4D2D-901F-C7F5AD8B9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344" y="5143149"/>
            <a:ext cx="2178585" cy="1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B548F65E-85D3-4876-BBAD-0BDF00A0970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75502" y="1467121"/>
            <a:ext cx="2184410" cy="404322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xmlns="" id="{760FABBB-CBED-4051-B132-095A5F37E06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23" t="-3195" r="3216" b="3195"/>
          <a:stretch/>
        </p:blipFill>
        <p:spPr>
          <a:xfrm>
            <a:off x="9056914" y="1196874"/>
            <a:ext cx="2069115" cy="4166351"/>
          </a:xfrm>
          <a:prstGeom prst="rect">
            <a:avLst/>
          </a:prstGeom>
        </p:spPr>
      </p:pic>
      <p:pic>
        <p:nvPicPr>
          <p:cNvPr id="19" name="Picture 2" descr="C:\Users\Administrador.DESKTOP-7HBGFEJ\Downloads\Design sem nome (1).png">
            <a:extLst>
              <a:ext uri="{FF2B5EF4-FFF2-40B4-BE49-F238E27FC236}">
                <a16:creationId xmlns:a16="http://schemas.microsoft.com/office/drawing/2014/main" xmlns="" id="{D39301FE-4EA6-407C-B510-F8224DABD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057" y="2372464"/>
            <a:ext cx="6095998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735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FA06041-5971-4333-990B-358C72F25E42}"/>
              </a:ext>
            </a:extLst>
          </p:cNvPr>
          <p:cNvSpPr/>
          <p:nvPr/>
        </p:nvSpPr>
        <p:spPr>
          <a:xfrm>
            <a:off x="204185" y="257891"/>
            <a:ext cx="11762914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xmlns="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xmlns="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68144DE7-E2F2-43B4-A099-70286D34F5E3}"/>
              </a:ext>
            </a:extLst>
          </p:cNvPr>
          <p:cNvSpPr txBox="1"/>
          <p:nvPr/>
        </p:nvSpPr>
        <p:spPr>
          <a:xfrm>
            <a:off x="112456" y="6293207"/>
            <a:ext cx="1196708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tx2"/>
                </a:solidFill>
              </a:rPr>
              <a:t>Rua Alfredo Pegado Cortez, 1858 – Candelária – Natal (RN), CEP.  59.066-080 – Fone (84) 3231 6291  </a:t>
            </a:r>
            <a:r>
              <a:rPr lang="pt-BR" sz="1050" b="1" dirty="0" err="1">
                <a:solidFill>
                  <a:schemeClr val="tx2"/>
                </a:solidFill>
              </a:rPr>
              <a:t>Cel</a:t>
            </a:r>
            <a:r>
              <a:rPr lang="pt-BR" sz="1050" b="1" dirty="0">
                <a:solidFill>
                  <a:schemeClr val="tx2"/>
                </a:solidFill>
              </a:rPr>
              <a:t>/Whats 9 9612 7575   </a:t>
            </a:r>
          </a:p>
          <a:p>
            <a:pPr algn="ctr"/>
            <a:r>
              <a:rPr lang="pt-BR" sz="1050" b="1" dirty="0">
                <a:solidFill>
                  <a:schemeClr val="tx2"/>
                </a:solidFill>
              </a:rPr>
              <a:t>E-mail: abccam@abccam.com.br  Site: </a:t>
            </a:r>
            <a:r>
              <a:rPr lang="pt-BR" sz="1050" b="1" dirty="0">
                <a:solidFill>
                  <a:schemeClr val="tx2"/>
                </a:solidFill>
                <a:hlinkClick r:id="rId2"/>
              </a:rPr>
              <a:t>www.abccam.com.br</a:t>
            </a:r>
            <a:endParaRPr lang="pt-BR" sz="1050" b="1" dirty="0">
              <a:solidFill>
                <a:schemeClr val="tx2"/>
              </a:solidFill>
            </a:endParaRPr>
          </a:p>
          <a:p>
            <a:pPr algn="ctr"/>
            <a:endParaRPr lang="pt-BR" sz="1050" b="1" dirty="0">
              <a:solidFill>
                <a:schemeClr val="tx2"/>
              </a:solidFill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xmlns="" id="{9D98411E-EEFE-41BE-9980-09DBC0C97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76" y="5923669"/>
            <a:ext cx="2874474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OUTUBRO -2021 - Nº 10</a:t>
            </a:r>
          </a:p>
        </p:txBody>
      </p:sp>
      <p:pic>
        <p:nvPicPr>
          <p:cNvPr id="14" name="Picture 2" descr="C:\Users\Administrador.DESKTOP-7HBGFEJ\Downloads\Marca ABCC_ horizontal_20.01.png">
            <a:extLst>
              <a:ext uri="{FF2B5EF4-FFF2-40B4-BE49-F238E27FC236}">
                <a16:creationId xmlns:a16="http://schemas.microsoft.com/office/drawing/2014/main" xmlns="" id="{67789DDA-B0ED-4E15-8850-624C593FF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179" y="303374"/>
            <a:ext cx="2403074" cy="117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arlic Butter Shrimp Recipe for Dinner in 10 Minutes - Primavera Kitchen">
            <a:extLst>
              <a:ext uri="{FF2B5EF4-FFF2-40B4-BE49-F238E27FC236}">
                <a16:creationId xmlns:a16="http://schemas.microsoft.com/office/drawing/2014/main" xmlns="" id="{EA4015F1-6B42-434E-BCD1-3D218593B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47185" y="-885109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490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FA06041-5971-4333-990B-358C72F25E42}"/>
              </a:ext>
            </a:extLst>
          </p:cNvPr>
          <p:cNvSpPr/>
          <p:nvPr/>
        </p:nvSpPr>
        <p:spPr>
          <a:xfrm>
            <a:off x="204185" y="286027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xmlns="" id="{C2011178-0ACC-4DD6-B210-B29FBA41F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45" y="673924"/>
            <a:ext cx="6539514" cy="71006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BRASIL – VOLUME E VALOR DAS EXPORTAÇÕES DE PESCADO POR ESTADO  2020-2021 (JAN-SET)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xmlns="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xmlns="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177CB662-E238-4AAF-B904-E74F0C069B31}"/>
              </a:ext>
            </a:extLst>
          </p:cNvPr>
          <p:cNvSpPr txBox="1"/>
          <p:nvPr/>
        </p:nvSpPr>
        <p:spPr>
          <a:xfrm>
            <a:off x="112456" y="6275451"/>
            <a:ext cx="1196708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5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www.abccam.com.br</a:t>
            </a:r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1799E3B8-C64F-4751-A16E-646FCCEEDB70}"/>
              </a:ext>
            </a:extLst>
          </p:cNvPr>
          <p:cNvSpPr/>
          <p:nvPr/>
        </p:nvSpPr>
        <p:spPr>
          <a:xfrm rot="16200000">
            <a:off x="7132" y="4059672"/>
            <a:ext cx="954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chemeClr val="tx2"/>
                </a:solidFill>
                <a:cs typeface="Calibri" panose="020F0502020204030204" pitchFamily="34" charset="0"/>
              </a:rPr>
              <a:t>*INCL CAP-03 E 16</a:t>
            </a:r>
            <a:endParaRPr lang="pt-BR" sz="800" dirty="0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xmlns="" id="{92795E40-EDFF-462A-9352-3ED2E343D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76" y="5869238"/>
            <a:ext cx="2874474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OUTUBRO -2021 - Nº 10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FFF4AC33-26EA-4CF8-A0FF-0BAD04C2F3E1}"/>
              </a:ext>
            </a:extLst>
          </p:cNvPr>
          <p:cNvSpPr/>
          <p:nvPr/>
        </p:nvSpPr>
        <p:spPr>
          <a:xfrm>
            <a:off x="521481" y="6174222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 ALICEWEB, OUTUBRO, 2021.</a:t>
            </a:r>
            <a:endParaRPr lang="pt-BR" sz="1200" dirty="0"/>
          </a:p>
        </p:txBody>
      </p:sp>
      <p:pic>
        <p:nvPicPr>
          <p:cNvPr id="16" name="Picture 2" descr="C:\Users\Administrador.DESKTOP-7HBGFEJ\Downloads\Marca ABCC_ horizontal_20.01.png">
            <a:extLst>
              <a:ext uri="{FF2B5EF4-FFF2-40B4-BE49-F238E27FC236}">
                <a16:creationId xmlns:a16="http://schemas.microsoft.com/office/drawing/2014/main" xmlns="" id="{450DF561-62E9-4878-9A63-1F4CE9C7C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179" y="303374"/>
            <a:ext cx="2403074" cy="117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B73EFD3C-9438-4ABE-8E92-6EA15BB0B3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348" y="1462763"/>
            <a:ext cx="9128667" cy="312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814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FA06041-5971-4333-990B-358C72F25E42}"/>
              </a:ext>
            </a:extLst>
          </p:cNvPr>
          <p:cNvSpPr/>
          <p:nvPr/>
        </p:nvSpPr>
        <p:spPr>
          <a:xfrm>
            <a:off x="204185" y="286027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xmlns="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xmlns="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5">
            <a:extLst>
              <a:ext uri="{FF2B5EF4-FFF2-40B4-BE49-F238E27FC236}">
                <a16:creationId xmlns:a16="http://schemas.microsoft.com/office/drawing/2014/main" xmlns="" id="{E19DC13C-0927-4BA1-9B74-B990C669F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45" y="673924"/>
            <a:ext cx="6539514" cy="71006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BRASIL – VOLUME E VALOR DAS EXPORTAÇÕES DE PESCADO POR PRODUTO  2020-2021 (JAN-SET)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C4D55D9D-361F-49A9-B675-8FDDE15D51D2}"/>
              </a:ext>
            </a:extLst>
          </p:cNvPr>
          <p:cNvSpPr txBox="1"/>
          <p:nvPr/>
        </p:nvSpPr>
        <p:spPr>
          <a:xfrm>
            <a:off x="112456" y="6275451"/>
            <a:ext cx="1196708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5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www.abccam.com.br</a:t>
            </a:r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A422C5CB-6EEC-44A8-B70B-F9C85F2F2481}"/>
              </a:ext>
            </a:extLst>
          </p:cNvPr>
          <p:cNvSpPr/>
          <p:nvPr/>
        </p:nvSpPr>
        <p:spPr>
          <a:xfrm rot="16200000">
            <a:off x="-57663" y="3798331"/>
            <a:ext cx="954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chemeClr val="tx2"/>
                </a:solidFill>
                <a:cs typeface="Calibri" panose="020F0502020204030204" pitchFamily="34" charset="0"/>
              </a:rPr>
              <a:t>*INCL CAP-03 E 16</a:t>
            </a:r>
            <a:endParaRPr lang="pt-BR" sz="800" dirty="0"/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xmlns="" id="{59BA88FE-A4B8-49B7-8140-2DFA1C806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76" y="5869238"/>
            <a:ext cx="2874474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OUTUBRO -2021 - Nº 10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20E67EDA-6CD9-4231-8D9C-49807CFD2E76}"/>
              </a:ext>
            </a:extLst>
          </p:cNvPr>
          <p:cNvSpPr/>
          <p:nvPr/>
        </p:nvSpPr>
        <p:spPr>
          <a:xfrm>
            <a:off x="521481" y="6174222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 ALICEWEB, OUTUBRO, 2021.</a:t>
            </a:r>
            <a:endParaRPr lang="pt-BR" sz="1200" dirty="0"/>
          </a:p>
        </p:txBody>
      </p:sp>
      <p:pic>
        <p:nvPicPr>
          <p:cNvPr id="17" name="Picture 2" descr="C:\Users\Administrador.DESKTOP-7HBGFEJ\Downloads\Marca ABCC_ horizontal_20.01.png">
            <a:extLst>
              <a:ext uri="{FF2B5EF4-FFF2-40B4-BE49-F238E27FC236}">
                <a16:creationId xmlns:a16="http://schemas.microsoft.com/office/drawing/2014/main" xmlns="" id="{61745796-213D-48F0-94DA-944FE11FC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179" y="303374"/>
            <a:ext cx="2403074" cy="117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12C8F0EF-F240-4FD7-A3BD-DAC3418764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955" y="1533053"/>
            <a:ext cx="11055937" cy="285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58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FA06041-5971-4333-990B-358C72F25E42}"/>
              </a:ext>
            </a:extLst>
          </p:cNvPr>
          <p:cNvSpPr/>
          <p:nvPr/>
        </p:nvSpPr>
        <p:spPr>
          <a:xfrm>
            <a:off x="212000" y="286027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xmlns="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xmlns="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5">
            <a:extLst>
              <a:ext uri="{FF2B5EF4-FFF2-40B4-BE49-F238E27FC236}">
                <a16:creationId xmlns:a16="http://schemas.microsoft.com/office/drawing/2014/main" xmlns="" id="{DCC8A0CA-B40D-4239-AD6E-8E546A99C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560" y="673924"/>
            <a:ext cx="6539514" cy="71006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BRASIL – VOLUME E VALOR DAS EXPORTAÇÕES DE PESCADO POR DESTINO  2020-2021 (JAN-SET)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377F9C71-4AFC-4381-B820-D5442A08379E}"/>
              </a:ext>
            </a:extLst>
          </p:cNvPr>
          <p:cNvSpPr txBox="1"/>
          <p:nvPr/>
        </p:nvSpPr>
        <p:spPr>
          <a:xfrm>
            <a:off x="112456" y="6323076"/>
            <a:ext cx="11967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0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www.abccam.com.br</a:t>
            </a:r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276A3480-9BAB-490A-8456-62F865197D4E}"/>
              </a:ext>
            </a:extLst>
          </p:cNvPr>
          <p:cNvSpPr/>
          <p:nvPr/>
        </p:nvSpPr>
        <p:spPr>
          <a:xfrm rot="16200000">
            <a:off x="7132" y="4059672"/>
            <a:ext cx="954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chemeClr val="tx2"/>
                </a:solidFill>
                <a:cs typeface="Calibri" panose="020F0502020204030204" pitchFamily="34" charset="0"/>
              </a:rPr>
              <a:t>*INCL CAP-03 E 16</a:t>
            </a:r>
            <a:endParaRPr lang="pt-BR" sz="800" dirty="0"/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xmlns="" id="{9D98411E-EEFE-41BE-9980-09DBC0C97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76" y="5945441"/>
            <a:ext cx="2874474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OUTUBRO -2021 - Nº 10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32A56D78-FEEA-41F2-B1F3-E0DF7D2F443F}"/>
              </a:ext>
            </a:extLst>
          </p:cNvPr>
          <p:cNvSpPr/>
          <p:nvPr/>
        </p:nvSpPr>
        <p:spPr>
          <a:xfrm>
            <a:off x="521481" y="6174222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 ALICEWEB, OUTUBRO, 2021.</a:t>
            </a:r>
            <a:endParaRPr lang="pt-BR" sz="1200" dirty="0"/>
          </a:p>
        </p:txBody>
      </p:sp>
      <p:pic>
        <p:nvPicPr>
          <p:cNvPr id="16" name="Picture 2" descr="C:\Users\Administrador.DESKTOP-7HBGFEJ\Downloads\Marca ABCC_ horizontal_20.01.png">
            <a:extLst>
              <a:ext uri="{FF2B5EF4-FFF2-40B4-BE49-F238E27FC236}">
                <a16:creationId xmlns:a16="http://schemas.microsoft.com/office/drawing/2014/main" xmlns="" id="{314A53A9-97A6-4B5B-82BA-D1B0D4530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179" y="303374"/>
            <a:ext cx="2403074" cy="117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CA881519-23C3-4EC2-A25C-63B8C5EFB0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974" y="1450435"/>
            <a:ext cx="9938205" cy="309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4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FA06041-5971-4333-990B-358C72F25E42}"/>
              </a:ext>
            </a:extLst>
          </p:cNvPr>
          <p:cNvSpPr/>
          <p:nvPr/>
        </p:nvSpPr>
        <p:spPr>
          <a:xfrm>
            <a:off x="204185" y="294494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xmlns="" id="{C2011178-0ACC-4DD6-B210-B29FBA41F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30" y="673924"/>
            <a:ext cx="6539514" cy="71006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BRASIL – VOLUME E VALOR DAS IMPORTAÇÕES DE PESCADO                 2019-2021 (JAN-SET)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xmlns="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xmlns="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453F6CA3-A2B9-466A-8E04-389B23A8A5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049039"/>
              </p:ext>
            </p:extLst>
          </p:nvPr>
        </p:nvGraphicFramePr>
        <p:xfrm>
          <a:off x="492768" y="1441420"/>
          <a:ext cx="5592873" cy="2278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09E86DFF-1E65-4C1C-8EED-ED37ADE77A49}"/>
              </a:ext>
            </a:extLst>
          </p:cNvPr>
          <p:cNvSpPr txBox="1"/>
          <p:nvPr/>
        </p:nvSpPr>
        <p:spPr>
          <a:xfrm rot="16200000">
            <a:off x="-638024" y="2281886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2">
                    <a:lumMod val="75000"/>
                  </a:schemeClr>
                </a:solidFill>
                <a:latin typeface="Abadi" panose="020B0604020104020204" pitchFamily="34" charset="0"/>
              </a:rPr>
              <a:t>TONELADAS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7E7883AE-46B7-4560-813B-4F5A0F161FF3}"/>
              </a:ext>
            </a:extLst>
          </p:cNvPr>
          <p:cNvSpPr txBox="1"/>
          <p:nvPr/>
        </p:nvSpPr>
        <p:spPr>
          <a:xfrm>
            <a:off x="329923" y="1458002"/>
            <a:ext cx="997685" cy="26161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  <a:latin typeface="Abadi" panose="020B0604020104020204" pitchFamily="34" charset="0"/>
              </a:rPr>
              <a:t>VOLUME</a:t>
            </a:r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xmlns="" id="{79AC6443-62D8-43E8-B3FD-2095C2740C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7258869"/>
              </p:ext>
            </p:extLst>
          </p:nvPr>
        </p:nvGraphicFramePr>
        <p:xfrm>
          <a:off x="6191250" y="1531387"/>
          <a:ext cx="5381625" cy="2131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DF08EAB6-9710-4C19-8C5D-6DF4763B6475}"/>
              </a:ext>
            </a:extLst>
          </p:cNvPr>
          <p:cNvSpPr txBox="1"/>
          <p:nvPr/>
        </p:nvSpPr>
        <p:spPr>
          <a:xfrm rot="16200000">
            <a:off x="5130321" y="2474373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2">
                    <a:lumMod val="75000"/>
                  </a:schemeClr>
                </a:solidFill>
                <a:latin typeface="Abadi" panose="020B0604020104020204" pitchFamily="34" charset="0"/>
              </a:rPr>
              <a:t>US$ MILHÕES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4C2C28A9-8706-40F6-A354-EE20198AC8DF}"/>
              </a:ext>
            </a:extLst>
          </p:cNvPr>
          <p:cNvSpPr txBox="1"/>
          <p:nvPr/>
        </p:nvSpPr>
        <p:spPr>
          <a:xfrm>
            <a:off x="6841021" y="1290271"/>
            <a:ext cx="997685" cy="26161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  <a:latin typeface="Abadi" panose="020B0604020104020204" pitchFamily="34" charset="0"/>
              </a:rPr>
              <a:t>VALOR</a:t>
            </a:r>
          </a:p>
        </p:txBody>
      </p: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xmlns="" id="{D30E6D89-D01D-49A8-A376-1810DE906B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6212703"/>
              </p:ext>
            </p:extLst>
          </p:nvPr>
        </p:nvGraphicFramePr>
        <p:xfrm>
          <a:off x="6134100" y="3779831"/>
          <a:ext cx="5381625" cy="2131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CaixaDeTexto 25">
            <a:extLst>
              <a:ext uri="{FF2B5EF4-FFF2-40B4-BE49-F238E27FC236}">
                <a16:creationId xmlns:a16="http://schemas.microsoft.com/office/drawing/2014/main" xmlns="" id="{09779084-A4F5-4481-9D6E-39CB39B9A30F}"/>
              </a:ext>
            </a:extLst>
          </p:cNvPr>
          <p:cNvSpPr txBox="1"/>
          <p:nvPr/>
        </p:nvSpPr>
        <p:spPr>
          <a:xfrm>
            <a:off x="6568440" y="3723425"/>
            <a:ext cx="997685" cy="26161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  <a:latin typeface="Abadi" panose="020B0604020104020204" pitchFamily="34" charset="0"/>
              </a:rPr>
              <a:t>US$/ Kg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ABC48C5A-E593-4131-8E40-F91E69448DFB}"/>
              </a:ext>
            </a:extLst>
          </p:cNvPr>
          <p:cNvSpPr txBox="1"/>
          <p:nvPr/>
        </p:nvSpPr>
        <p:spPr>
          <a:xfrm>
            <a:off x="112456" y="6275451"/>
            <a:ext cx="1196708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5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www.abccam.com.br</a:t>
            </a:r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xmlns="" id="{28E7AA06-A980-423D-977A-7803C90BCE69}"/>
              </a:ext>
            </a:extLst>
          </p:cNvPr>
          <p:cNvSpPr/>
          <p:nvPr/>
        </p:nvSpPr>
        <p:spPr>
          <a:xfrm rot="16200000">
            <a:off x="-116694" y="3602472"/>
            <a:ext cx="954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chemeClr val="tx2"/>
                </a:solidFill>
                <a:cs typeface="Calibri" panose="020F0502020204030204" pitchFamily="34" charset="0"/>
              </a:rPr>
              <a:t>*INCL CAP-03 E 16</a:t>
            </a:r>
            <a:endParaRPr lang="pt-BR" sz="800" dirty="0"/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xmlns="" id="{2FE2D6DF-7B0D-4221-B4AE-5ACB2F1AA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76" y="5945441"/>
            <a:ext cx="2874474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OUTUBRO -2021 - Nº 10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xmlns="" id="{DB9D2DBE-CA32-4F73-B2D8-55EBEB3F5F51}"/>
              </a:ext>
            </a:extLst>
          </p:cNvPr>
          <p:cNvSpPr/>
          <p:nvPr/>
        </p:nvSpPr>
        <p:spPr>
          <a:xfrm>
            <a:off x="521481" y="6174222"/>
            <a:ext cx="25462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 ALICEWEB, OUTUBRO , 2021.</a:t>
            </a:r>
            <a:endParaRPr lang="pt-BR" sz="1200" dirty="0"/>
          </a:p>
        </p:txBody>
      </p:sp>
      <p:pic>
        <p:nvPicPr>
          <p:cNvPr id="31" name="Picture 2" descr="C:\Users\Administrador.DESKTOP-7HBGFEJ\Downloads\Marca ABCC_ horizontal_20.01.png">
            <a:extLst>
              <a:ext uri="{FF2B5EF4-FFF2-40B4-BE49-F238E27FC236}">
                <a16:creationId xmlns:a16="http://schemas.microsoft.com/office/drawing/2014/main" xmlns="" id="{59E89D1C-73EE-4F85-A658-DA9191279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179" y="303374"/>
            <a:ext cx="2403074" cy="117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728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FA06041-5971-4333-990B-358C72F25E42}"/>
              </a:ext>
            </a:extLst>
          </p:cNvPr>
          <p:cNvSpPr/>
          <p:nvPr/>
        </p:nvSpPr>
        <p:spPr>
          <a:xfrm>
            <a:off x="204185" y="286027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xmlns="" id="{C2011178-0ACC-4DD6-B210-B29FBA41F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45" y="673924"/>
            <a:ext cx="6539514" cy="71006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BRASIL – VOLUME E VALOR DAS IMPORTAÇÕES DE PESCADO POR ESTADO  2020-2021 (JAN-SET)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xmlns="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xmlns="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BC7FF132-F350-4A50-9778-8B05C47FC816}"/>
              </a:ext>
            </a:extLst>
          </p:cNvPr>
          <p:cNvSpPr txBox="1"/>
          <p:nvPr/>
        </p:nvSpPr>
        <p:spPr>
          <a:xfrm>
            <a:off x="112456" y="6275451"/>
            <a:ext cx="1196708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5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www.abccam.com.br</a:t>
            </a:r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5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5DD874BF-E78E-4719-AA62-F8161A1CCBA1}"/>
              </a:ext>
            </a:extLst>
          </p:cNvPr>
          <p:cNvSpPr/>
          <p:nvPr/>
        </p:nvSpPr>
        <p:spPr>
          <a:xfrm rot="16200000">
            <a:off x="7131" y="4059672"/>
            <a:ext cx="954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chemeClr val="tx2"/>
                </a:solidFill>
                <a:cs typeface="Calibri" panose="020F0502020204030204" pitchFamily="34" charset="0"/>
              </a:rPr>
              <a:t>*INCL CAP-03 E 16</a:t>
            </a:r>
            <a:endParaRPr lang="pt-BR" sz="800" dirty="0"/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xmlns="" id="{B9AAF883-FAD8-4B94-B89B-09CCA416E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76" y="5869238"/>
            <a:ext cx="2874474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OUTUBRO -2021 - Nº 10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D3BECB43-F03C-4A8C-8D2A-9C52C26FC2B1}"/>
              </a:ext>
            </a:extLst>
          </p:cNvPr>
          <p:cNvSpPr/>
          <p:nvPr/>
        </p:nvSpPr>
        <p:spPr>
          <a:xfrm>
            <a:off x="521481" y="6174222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 ALICEWEB, OUTUBRO, 2021.</a:t>
            </a:r>
            <a:endParaRPr lang="pt-BR" sz="1200" dirty="0"/>
          </a:p>
        </p:txBody>
      </p:sp>
      <p:pic>
        <p:nvPicPr>
          <p:cNvPr id="16" name="Picture 2" descr="C:\Users\Administrador.DESKTOP-7HBGFEJ\Downloads\Marca ABCC_ horizontal_20.01.png">
            <a:extLst>
              <a:ext uri="{FF2B5EF4-FFF2-40B4-BE49-F238E27FC236}">
                <a16:creationId xmlns:a16="http://schemas.microsoft.com/office/drawing/2014/main" xmlns="" id="{ECE8345D-25ED-46BC-8EBD-91C1CB3DC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179" y="303374"/>
            <a:ext cx="2403074" cy="117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92AB8E7C-EC07-45CE-8BEF-3ACBE134B9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111" y="1545443"/>
            <a:ext cx="9063034" cy="302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29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FA06041-5971-4333-990B-358C72F25E42}"/>
              </a:ext>
            </a:extLst>
          </p:cNvPr>
          <p:cNvSpPr/>
          <p:nvPr/>
        </p:nvSpPr>
        <p:spPr>
          <a:xfrm>
            <a:off x="204185" y="286027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xmlns="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xmlns="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5">
            <a:extLst>
              <a:ext uri="{FF2B5EF4-FFF2-40B4-BE49-F238E27FC236}">
                <a16:creationId xmlns:a16="http://schemas.microsoft.com/office/drawing/2014/main" xmlns="" id="{E19DC13C-0927-4BA1-9B74-B990C669F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560" y="673924"/>
            <a:ext cx="6539514" cy="71006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BRASIL – VOLUME E VALOR DAS IMPORTAÇÕES DE PESCADO POR PRODUTO  2020-2021(JAN-SET)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90F2C49A-78A1-4390-A8FE-8D01FAB3E019}"/>
              </a:ext>
            </a:extLst>
          </p:cNvPr>
          <p:cNvSpPr txBox="1"/>
          <p:nvPr/>
        </p:nvSpPr>
        <p:spPr>
          <a:xfrm>
            <a:off x="112456" y="6323076"/>
            <a:ext cx="11967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0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www.abccam.com.br</a:t>
            </a:r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AB057D7A-15F7-46B2-BD5C-335616E663C8}"/>
              </a:ext>
            </a:extLst>
          </p:cNvPr>
          <p:cNvSpPr/>
          <p:nvPr/>
        </p:nvSpPr>
        <p:spPr>
          <a:xfrm rot="16200000">
            <a:off x="7131" y="3695691"/>
            <a:ext cx="954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chemeClr val="tx2"/>
                </a:solidFill>
                <a:cs typeface="Calibri" panose="020F0502020204030204" pitchFamily="34" charset="0"/>
              </a:rPr>
              <a:t>*INCL CAP-03 E 16</a:t>
            </a:r>
            <a:endParaRPr lang="pt-BR" sz="800" dirty="0"/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xmlns="" id="{EAEADCF4-9ACE-4C1A-BAFA-2D1C3DAEC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76" y="5928507"/>
            <a:ext cx="2874474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OUTUBRO -2021 - Nº 10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C77F3478-CC45-4932-8D5B-103D0D23409E}"/>
              </a:ext>
            </a:extLst>
          </p:cNvPr>
          <p:cNvSpPr/>
          <p:nvPr/>
        </p:nvSpPr>
        <p:spPr>
          <a:xfrm>
            <a:off x="521481" y="6174222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 ALICEWEB, OUTUBRO, 2021.</a:t>
            </a:r>
            <a:endParaRPr lang="pt-BR" sz="1200" dirty="0"/>
          </a:p>
        </p:txBody>
      </p:sp>
      <p:pic>
        <p:nvPicPr>
          <p:cNvPr id="17" name="Picture 2" descr="C:\Users\Administrador.DESKTOP-7HBGFEJ\Downloads\Marca ABCC_ horizontal_20.01.png">
            <a:extLst>
              <a:ext uri="{FF2B5EF4-FFF2-40B4-BE49-F238E27FC236}">
                <a16:creationId xmlns:a16="http://schemas.microsoft.com/office/drawing/2014/main" xmlns="" id="{0DE97497-7E16-4B13-BDA8-4414AD5F0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179" y="303374"/>
            <a:ext cx="2403074" cy="117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638B3401-9362-4B84-A0C6-8334241494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974" y="1788720"/>
            <a:ext cx="11026833" cy="247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01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FA06041-5971-4333-990B-358C72F25E42}"/>
              </a:ext>
            </a:extLst>
          </p:cNvPr>
          <p:cNvSpPr/>
          <p:nvPr/>
        </p:nvSpPr>
        <p:spPr>
          <a:xfrm>
            <a:off x="204185" y="286027"/>
            <a:ext cx="11762913" cy="6409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F48DDE46-A088-476E-BA4D-A94F5294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8" t="47488" r="46986" b="36021"/>
          <a:stretch/>
        </p:blipFill>
        <p:spPr>
          <a:xfrm>
            <a:off x="461639" y="4595190"/>
            <a:ext cx="4997983" cy="1634976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xmlns="" id="{4C3B5431-6E59-4602-9DCA-02419B74C2DE}"/>
              </a:ext>
            </a:extLst>
          </p:cNvPr>
          <p:cNvCxnSpPr/>
          <p:nvPr/>
        </p:nvCxnSpPr>
        <p:spPr>
          <a:xfrm>
            <a:off x="8477250" y="6230166"/>
            <a:ext cx="315277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xmlns="" id="{0BD8459B-3D66-485F-842C-C38589CC1BF8}"/>
              </a:ext>
            </a:extLst>
          </p:cNvPr>
          <p:cNvCxnSpPr>
            <a:cxnSpLocks/>
          </p:cNvCxnSpPr>
          <p:nvPr/>
        </p:nvCxnSpPr>
        <p:spPr>
          <a:xfrm>
            <a:off x="11630025" y="3870239"/>
            <a:ext cx="0" cy="23596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5">
            <a:extLst>
              <a:ext uri="{FF2B5EF4-FFF2-40B4-BE49-F238E27FC236}">
                <a16:creationId xmlns:a16="http://schemas.microsoft.com/office/drawing/2014/main" xmlns="" id="{DCC8A0CA-B40D-4239-AD6E-8E546A99C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00" y="673924"/>
            <a:ext cx="6539514" cy="71006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bg1"/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BRASIL – VOLUME E VALOR DAS IMPORTAÇÕES DE PESCADO POR ORIGEM  2020-2021 (JAN-SET)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15E555A8-80A1-4744-9828-94AAF177FB8E}"/>
              </a:ext>
            </a:extLst>
          </p:cNvPr>
          <p:cNvSpPr txBox="1"/>
          <p:nvPr/>
        </p:nvSpPr>
        <p:spPr>
          <a:xfrm>
            <a:off x="112456" y="6304026"/>
            <a:ext cx="11967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Rua Alfredo Pegado Cortez, 1858 – Candelária – Natal (RN), CEP.  59.066-080 – Fone (84) 3231 6291  </a:t>
            </a:r>
            <a:r>
              <a:rPr lang="pt-BR" sz="1000" b="1" dirty="0" err="1">
                <a:solidFill>
                  <a:schemeClr val="accent3">
                    <a:lumMod val="50000"/>
                  </a:schemeClr>
                </a:solidFill>
              </a:rPr>
              <a:t>Cel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/Whats 9 9612 7575   </a:t>
            </a:r>
          </a:p>
          <a:p>
            <a:pPr algn="ctr"/>
            <a:r>
              <a:rPr lang="pt-BR" sz="1000" b="1" dirty="0">
                <a:solidFill>
                  <a:schemeClr val="accent3">
                    <a:lumMod val="50000"/>
                  </a:schemeClr>
                </a:solidFill>
              </a:rPr>
              <a:t>E-mail: abccam@abccam.com.br  Site: 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www.abccam.com.br</a:t>
            </a:r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sz="1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9412568D-977B-43CB-A088-D69DDA743090}"/>
              </a:ext>
            </a:extLst>
          </p:cNvPr>
          <p:cNvSpPr/>
          <p:nvPr/>
        </p:nvSpPr>
        <p:spPr>
          <a:xfrm rot="16200000">
            <a:off x="7131" y="4059672"/>
            <a:ext cx="954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chemeClr val="tx2"/>
                </a:solidFill>
                <a:cs typeface="Calibri" panose="020F0502020204030204" pitchFamily="34" charset="0"/>
              </a:rPr>
              <a:t>*INCL CAP-03 E 16</a:t>
            </a:r>
            <a:endParaRPr lang="pt-BR" sz="800" dirty="0"/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xmlns="" id="{5814B4E0-9B34-45B4-8924-0AAA2C31C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076" y="5920040"/>
            <a:ext cx="2874474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Book Antiqua" panose="02040602050305030304" pitchFamily="18" charset="0"/>
              <a:buNone/>
            </a:pPr>
            <a:r>
              <a:rPr lang="en-GB" altLang="pt-BR" sz="20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Lucida Sans Unicode" panose="020B0602030504020204" pitchFamily="34" charset="0"/>
                <a:cs typeface="Calibri" panose="020F0502020204030204" pitchFamily="34" charset="0"/>
              </a:rPr>
              <a:t>OUTUBRO -2021 - Nº 10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130DD943-9D61-448F-A592-B1E39FA2C702}"/>
              </a:ext>
            </a:extLst>
          </p:cNvPr>
          <p:cNvSpPr/>
          <p:nvPr/>
        </p:nvSpPr>
        <p:spPr>
          <a:xfrm>
            <a:off x="521481" y="6174222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cs typeface="Calibri" panose="020F0502020204030204" pitchFamily="34" charset="0"/>
              </a:rPr>
              <a:t>FONTE: ALICEWEB, OUTUBRO, 2021.</a:t>
            </a:r>
            <a:endParaRPr lang="pt-BR" sz="1200" dirty="0"/>
          </a:p>
        </p:txBody>
      </p:sp>
      <p:pic>
        <p:nvPicPr>
          <p:cNvPr id="14" name="Picture 2" descr="C:\Users\Administrador.DESKTOP-7HBGFEJ\Downloads\Marca ABCC_ horizontal_20.01.png">
            <a:extLst>
              <a:ext uri="{FF2B5EF4-FFF2-40B4-BE49-F238E27FC236}">
                <a16:creationId xmlns:a16="http://schemas.microsoft.com/office/drawing/2014/main" xmlns="" id="{6AF1AA34-AA28-486D-A255-E477DA947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179" y="303374"/>
            <a:ext cx="2403074" cy="117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73766BC-9666-4959-9E4F-F255A1123E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184" y="1461226"/>
            <a:ext cx="9567862" cy="305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372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13922</TotalTime>
  <Words>1691</Words>
  <Application>Microsoft Office PowerPoint</Application>
  <PresentationFormat>Personalizar</PresentationFormat>
  <Paragraphs>215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Diego Maia Rocha</dc:creator>
  <cp:lastModifiedBy>ricardoncf@hotmail.com</cp:lastModifiedBy>
  <cp:revision>270</cp:revision>
  <dcterms:created xsi:type="dcterms:W3CDTF">2020-08-05T12:11:45Z</dcterms:created>
  <dcterms:modified xsi:type="dcterms:W3CDTF">2021-11-12T20:58:24Z</dcterms:modified>
</cp:coreProperties>
</file>