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13"/>
  </p:notesMasterIdLst>
  <p:sldIdLst>
    <p:sldId id="278" r:id="rId5"/>
    <p:sldId id="277" r:id="rId6"/>
    <p:sldId id="280" r:id="rId7"/>
    <p:sldId id="5218" r:id="rId8"/>
    <p:sldId id="5303" r:id="rId9"/>
    <p:sldId id="5306" r:id="rId10"/>
    <p:sldId id="282" r:id="rId11"/>
    <p:sldId id="258" r:id="rId12"/>
  </p:sldIdLst>
  <p:sldSz cx="24401463" cy="13716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F35"/>
    <a:srgbClr val="01449D"/>
    <a:srgbClr val="F4F2E5"/>
    <a:srgbClr val="44546A"/>
    <a:srgbClr val="2F5597"/>
    <a:srgbClr val="113667"/>
    <a:srgbClr val="292929"/>
    <a:srgbClr val="01BCFF"/>
    <a:srgbClr val="00B0F0"/>
    <a:srgbClr val="ADB9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39" autoAdjust="0"/>
    <p:restoredTop sz="94660"/>
  </p:normalViewPr>
  <p:slideViewPr>
    <p:cSldViewPr snapToGrid="0">
      <p:cViewPr varScale="1">
        <p:scale>
          <a:sx n="34" d="100"/>
          <a:sy n="34" d="100"/>
        </p:scale>
        <p:origin x="-498" y="-108"/>
      </p:cViewPr>
      <p:guideLst>
        <p:guide orient="horz" pos="4320"/>
        <p:guide pos="7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Romano Magalhaes" userId="663c9974-16be-4edb-9111-41e5166cecfb" providerId="ADAL" clId="{093CA7F3-0CD4-415D-9057-51FA7363910E}"/>
    <pc:docChg chg="modSld">
      <pc:chgData name="Veronica Romano Magalhaes" userId="663c9974-16be-4edb-9111-41e5166cecfb" providerId="ADAL" clId="{093CA7F3-0CD4-415D-9057-51FA7363910E}" dt="2021-11-17T10:44:18.070" v="509" actId="1076"/>
      <pc:docMkLst>
        <pc:docMk/>
      </pc:docMkLst>
      <pc:sldChg chg="modSp mod">
        <pc:chgData name="Veronica Romano Magalhaes" userId="663c9974-16be-4edb-9111-41e5166cecfb" providerId="ADAL" clId="{093CA7F3-0CD4-415D-9057-51FA7363910E}" dt="2021-11-17T10:36:50.975" v="451" actId="20577"/>
        <pc:sldMkLst>
          <pc:docMk/>
          <pc:sldMk cId="2093668905" sldId="280"/>
        </pc:sldMkLst>
        <pc:spChg chg="mod">
          <ac:chgData name="Veronica Romano Magalhaes" userId="663c9974-16be-4edb-9111-41e5166cecfb" providerId="ADAL" clId="{093CA7F3-0CD4-415D-9057-51FA7363910E}" dt="2021-11-17T10:36:50.975" v="451" actId="20577"/>
          <ac:spMkLst>
            <pc:docMk/>
            <pc:sldMk cId="2093668905" sldId="280"/>
            <ac:spMk id="18" creationId="{AA523D58-CA2F-419E-9184-9A46A57B9733}"/>
          </ac:spMkLst>
        </pc:spChg>
      </pc:sldChg>
      <pc:sldChg chg="modSp mod">
        <pc:chgData name="Veronica Romano Magalhaes" userId="663c9974-16be-4edb-9111-41e5166cecfb" providerId="ADAL" clId="{093CA7F3-0CD4-415D-9057-51FA7363910E}" dt="2021-11-17T10:42:49.011" v="503" actId="20577"/>
        <pc:sldMkLst>
          <pc:docMk/>
          <pc:sldMk cId="210618467" sldId="5303"/>
        </pc:sldMkLst>
        <pc:spChg chg="mod">
          <ac:chgData name="Veronica Romano Magalhaes" userId="663c9974-16be-4edb-9111-41e5166cecfb" providerId="ADAL" clId="{093CA7F3-0CD4-415D-9057-51FA7363910E}" dt="2021-11-17T10:42:49.011" v="503" actId="20577"/>
          <ac:spMkLst>
            <pc:docMk/>
            <pc:sldMk cId="210618467" sldId="5303"/>
            <ac:spMk id="8" creationId="{67A1C400-84C7-424E-A350-92E5141E0128}"/>
          </ac:spMkLst>
        </pc:spChg>
      </pc:sldChg>
      <pc:sldChg chg="modSp mod">
        <pc:chgData name="Veronica Romano Magalhaes" userId="663c9974-16be-4edb-9111-41e5166cecfb" providerId="ADAL" clId="{093CA7F3-0CD4-415D-9057-51FA7363910E}" dt="2021-11-17T10:44:18.070" v="509" actId="1076"/>
        <pc:sldMkLst>
          <pc:docMk/>
          <pc:sldMk cId="1995841928" sldId="5306"/>
        </pc:sldMkLst>
        <pc:spChg chg="mod">
          <ac:chgData name="Veronica Romano Magalhaes" userId="663c9974-16be-4edb-9111-41e5166cecfb" providerId="ADAL" clId="{093CA7F3-0CD4-415D-9057-51FA7363910E}" dt="2021-11-17T10:44:18.070" v="509" actId="1076"/>
          <ac:spMkLst>
            <pc:docMk/>
            <pc:sldMk cId="1995841928" sldId="5306"/>
            <ac:spMk id="17" creationId="{49B746FF-E1FF-46CA-A37D-E0AF427E2A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E899DCD9-A2C4-46FA-AE68-9B87F0F9C80F}" type="datetimeFigureOut">
              <a:rPr lang="pt-BR" smtClean="0"/>
              <a:pPr/>
              <a:t>22/11/2021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3013"/>
            <a:ext cx="595312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6"/>
            <a:ext cx="5486400" cy="3908614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28587"/>
            <a:ext cx="2971800" cy="498055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E9632FFA-7D3E-4D52-B730-07D087FA3A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436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1pPr>
    <a:lvl2pPr marL="914811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2pPr>
    <a:lvl3pPr marL="1829623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3pPr>
    <a:lvl4pPr marL="2744434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4pPr>
    <a:lvl5pPr marL="3659246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32FFA-7D3E-4D52-B730-07D087FA3A1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688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Colocar numero da RD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32FFA-7D3E-4D52-B730-07D087FA3A1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940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Colocar numero da RD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32FFA-7D3E-4D52-B730-07D087FA3A1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005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6BD60DB-AC67-4113-A895-DD2074024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"/>
            <a:ext cx="24401463" cy="137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63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61D1E63-AEEE-49E9-B136-37878CAA4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401463" cy="25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0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78EEF2E-7BEF-4015-B2EC-7DF583BF6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13635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32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raquete, bola, jogador, balançando&#10;&#10;Descrição gerada automaticamente">
            <a:extLst>
              <a:ext uri="{FF2B5EF4-FFF2-40B4-BE49-F238E27FC236}">
                <a16:creationId xmlns:a16="http://schemas.microsoft.com/office/drawing/2014/main" xmlns="" id="{55E82AAE-4109-4905-8BD8-89AC8B2B9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111" y="0"/>
            <a:ext cx="8136352" cy="1371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23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66F8925-D2A7-4858-AB31-2B5E61BE5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192341"/>
            <a:ext cx="24401463" cy="25236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59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ássaro, relógio&#10;&#10;Descrição gerada automaticamente">
            <a:extLst>
              <a:ext uri="{FF2B5EF4-FFF2-40B4-BE49-F238E27FC236}">
                <a16:creationId xmlns:a16="http://schemas.microsoft.com/office/drawing/2014/main" xmlns="" id="{91607EBD-D6F9-4782-A34E-AF6B422BB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" y="0"/>
            <a:ext cx="24399914" cy="13716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B72196D-E5E3-4275-8654-223E3BEA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349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3F46BCD-1AB8-45B1-9BBA-DC423704B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"/>
            <a:ext cx="24401463" cy="1371553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B72196D-E5E3-4275-8654-223E3BEA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00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xmlns="" id="{6AB0E23E-BDF7-48AD-A9DF-D6D615B21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" y="0"/>
            <a:ext cx="24399914" cy="13716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B72196D-E5E3-4275-8654-223E3BEA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03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56CA3317-FF54-46D4-B45C-44A2F7202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"/>
            <a:ext cx="24401463" cy="137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54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7601" y="730251"/>
            <a:ext cx="2104626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601" y="3651250"/>
            <a:ext cx="2104626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7601" y="12712701"/>
            <a:ext cx="5490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6A4A-E915-4482-B4FA-E9274F68326C}" type="datetimeFigureOut">
              <a:rPr lang="pt-BR" smtClean="0"/>
              <a:pPr/>
              <a:t>22/11/2021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82985" y="12712701"/>
            <a:ext cx="82354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33533" y="12712701"/>
            <a:ext cx="5490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033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F89901C-9CA8-4B47-9205-2A0B508B9A71}"/>
              </a:ext>
            </a:extLst>
          </p:cNvPr>
          <p:cNvSpPr txBox="1"/>
          <p:nvPr/>
        </p:nvSpPr>
        <p:spPr>
          <a:xfrm>
            <a:off x="18616247" y="573333"/>
            <a:ext cx="5363186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54096CF-3AEC-4B80-BEC0-319DDF894CF4}"/>
              </a:ext>
            </a:extLst>
          </p:cNvPr>
          <p:cNvSpPr txBox="1"/>
          <p:nvPr/>
        </p:nvSpPr>
        <p:spPr>
          <a:xfrm>
            <a:off x="1587385" y="11599101"/>
            <a:ext cx="90732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aseline="30000" err="1">
                <a:solidFill>
                  <a:schemeClr val="bg1"/>
                </a:solidFill>
                <a:latin typeface="Avenir Next LT Pro"/>
                <a:ea typeface="Arial" charset="0"/>
                <a:cs typeface="Arial"/>
              </a:rPr>
              <a:t>Novembro</a:t>
            </a:r>
            <a:r>
              <a:rPr lang="en-US" sz="5400" baseline="30000">
                <a:solidFill>
                  <a:schemeClr val="bg1"/>
                </a:solidFill>
                <a:latin typeface="Avenir Next LT Pro"/>
                <a:ea typeface="Arial" charset="0"/>
                <a:cs typeface="Arial"/>
              </a:rPr>
              <a:t> | 2021</a:t>
            </a:r>
            <a:endParaRPr lang="en-US" sz="4800" b="1" baseline="30000">
              <a:solidFill>
                <a:schemeClr val="bg1"/>
              </a:solidFill>
              <a:latin typeface="Avenir Next LT Pro"/>
              <a:ea typeface="Arial" charset="0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72DFC6F-DB00-4082-AE65-E21F29CB663F}"/>
              </a:ext>
            </a:extLst>
          </p:cNvPr>
          <p:cNvSpPr txBox="1"/>
          <p:nvPr/>
        </p:nvSpPr>
        <p:spPr>
          <a:xfrm>
            <a:off x="1587383" y="6196280"/>
            <a:ext cx="99652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venir Next LT Pro"/>
              </a:rPr>
              <a:t>FENACAM 2021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74B73CDF-6A4B-4A12-B65C-74A693EC5805}"/>
              </a:ext>
            </a:extLst>
          </p:cNvPr>
          <p:cNvCxnSpPr>
            <a:cxnSpLocks/>
          </p:cNvCxnSpPr>
          <p:nvPr/>
        </p:nvCxnSpPr>
        <p:spPr>
          <a:xfrm>
            <a:off x="1587385" y="8164509"/>
            <a:ext cx="904859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63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45ECD6-BF1D-4874-90F4-FB36DBDF4EB6}"/>
              </a:ext>
            </a:extLst>
          </p:cNvPr>
          <p:cNvSpPr txBox="1"/>
          <p:nvPr/>
        </p:nvSpPr>
        <p:spPr>
          <a:xfrm>
            <a:off x="18561590" y="2257965"/>
            <a:ext cx="5363186" cy="5437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r">
              <a:defRPr/>
            </a:pPr>
            <a:r>
              <a:rPr lang="en-US" sz="4400" baseline="30000">
                <a:solidFill>
                  <a:prstClr val="white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  <a:endParaRPr lang="en-US" sz="4400" baseline="30000" dirty="0">
              <a:solidFill>
                <a:prstClr val="white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  <p:sp>
        <p:nvSpPr>
          <p:cNvPr id="30" name="Retângulo 21">
            <a:extLst>
              <a:ext uri="{FF2B5EF4-FFF2-40B4-BE49-F238E27FC236}">
                <a16:creationId xmlns:a16="http://schemas.microsoft.com/office/drawing/2014/main" xmlns="" id="{AB965AE4-40BE-4677-82AE-3DB5F92F0B07}"/>
              </a:ext>
            </a:extLst>
          </p:cNvPr>
          <p:cNvSpPr/>
          <p:nvPr/>
        </p:nvSpPr>
        <p:spPr>
          <a:xfrm>
            <a:off x="14943565" y="5501311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w Cen MT" panose="020B0602020104020603" pitchFamily="34" charset="0"/>
            </a:endParaRPr>
          </a:p>
        </p:txBody>
      </p:sp>
      <p:sp>
        <p:nvSpPr>
          <p:cNvPr id="31" name="Retângulo 21">
            <a:extLst>
              <a:ext uri="{FF2B5EF4-FFF2-40B4-BE49-F238E27FC236}">
                <a16:creationId xmlns:a16="http://schemas.microsoft.com/office/drawing/2014/main" xmlns="" id="{A3D8B2BF-E8E9-4182-B3E8-1E068D91D87C}"/>
              </a:ext>
            </a:extLst>
          </p:cNvPr>
          <p:cNvSpPr/>
          <p:nvPr/>
        </p:nvSpPr>
        <p:spPr>
          <a:xfrm>
            <a:off x="4195352" y="5533396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21">
            <a:extLst>
              <a:ext uri="{FF2B5EF4-FFF2-40B4-BE49-F238E27FC236}">
                <a16:creationId xmlns:a16="http://schemas.microsoft.com/office/drawing/2014/main" xmlns="" id="{C3BAB00D-1A2D-4C34-A2E7-5A9353A156AB}"/>
              </a:ext>
            </a:extLst>
          </p:cNvPr>
          <p:cNvSpPr/>
          <p:nvPr/>
        </p:nvSpPr>
        <p:spPr>
          <a:xfrm>
            <a:off x="4181113" y="5520145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w Cen MT" panose="020B0602020104020603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0011C67C-0F10-4948-B2ED-B9F8A22457DC}"/>
              </a:ext>
            </a:extLst>
          </p:cNvPr>
          <p:cNvSpPr txBox="1"/>
          <p:nvPr/>
        </p:nvSpPr>
        <p:spPr>
          <a:xfrm>
            <a:off x="2621838" y="5451547"/>
            <a:ext cx="2203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 b="1">
                <a:solidFill>
                  <a:schemeClr val="tx2">
                    <a:lumMod val="40000"/>
                    <a:lumOff val="6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ED98BC44-A1FC-4DE9-8D89-A4DE41AF4AD0}"/>
              </a:ext>
            </a:extLst>
          </p:cNvPr>
          <p:cNvSpPr txBox="1">
            <a:spLocks/>
          </p:cNvSpPr>
          <p:nvPr/>
        </p:nvSpPr>
        <p:spPr>
          <a:xfrm>
            <a:off x="4879441" y="6339041"/>
            <a:ext cx="6532961" cy="1120421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560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8A3E7809-E35D-447F-AF8D-5C08C31DE034}"/>
              </a:ext>
            </a:extLst>
          </p:cNvPr>
          <p:cNvSpPr txBox="1">
            <a:spLocks/>
          </p:cNvSpPr>
          <p:nvPr/>
        </p:nvSpPr>
        <p:spPr>
          <a:xfrm>
            <a:off x="4964685" y="5946299"/>
            <a:ext cx="6501381" cy="1116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1828800">
              <a:lnSpc>
                <a:spcPts val="12700"/>
              </a:lnSpc>
              <a:spcBef>
                <a:spcPct val="0"/>
              </a:spcBef>
              <a:buNone/>
              <a:defRPr sz="6000" b="0" spc="-150">
                <a:solidFill>
                  <a:schemeClr val="tx2">
                    <a:lumMod val="40000"/>
                    <a:lumOff val="6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bg1"/>
                </a:solidFill>
                <a:latin typeface="Tw Cen MT"/>
              </a:rPr>
              <a:t>Pesquisa de Mercado</a:t>
            </a:r>
            <a:endParaRPr lang="pt-BR"/>
          </a:p>
        </p:txBody>
      </p:sp>
      <p:sp>
        <p:nvSpPr>
          <p:cNvPr id="36" name="Espaço Reservado para Número de Slide 88">
            <a:extLst>
              <a:ext uri="{FF2B5EF4-FFF2-40B4-BE49-F238E27FC236}">
                <a16:creationId xmlns:a16="http://schemas.microsoft.com/office/drawing/2014/main" xmlns="" id="{93ECAD36-76DA-4C63-9B72-E69D0198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/>
          <a:p>
            <a:fld id="{8EAEBB8B-65A8-4222-99B6-9433735EFA7C}" type="slidenum">
              <a:rPr lang="pt-BR" smtClean="0"/>
              <a:pPr/>
              <a:t>2</a:t>
            </a:fld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A7FD150D-8C7C-4493-87B5-DB49B2DCAC95}"/>
              </a:ext>
            </a:extLst>
          </p:cNvPr>
          <p:cNvGrpSpPr/>
          <p:nvPr/>
        </p:nvGrpSpPr>
        <p:grpSpPr>
          <a:xfrm>
            <a:off x="1900936" y="5558863"/>
            <a:ext cx="2707974" cy="2313926"/>
            <a:chOff x="5212726" y="312993"/>
            <a:chExt cx="2789804" cy="2377221"/>
          </a:xfrm>
        </p:grpSpPr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xmlns="" id="{CFEA2D82-7DCB-4E15-A4EF-5FEDA7F7F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2726" y="313924"/>
              <a:ext cx="594073" cy="2376290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xmlns="" id="{12D22F60-0211-4D38-AEFA-56A59FFE4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726" y="2687899"/>
              <a:ext cx="1492874" cy="2315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BAC523D0-72FF-4DCE-BB94-E32E260C8077}"/>
                </a:ext>
              </a:extLst>
            </p:cNvPr>
            <p:cNvCxnSpPr>
              <a:cxnSpLocks/>
            </p:cNvCxnSpPr>
            <p:nvPr/>
          </p:nvCxnSpPr>
          <p:spPr>
            <a:xfrm>
              <a:off x="6996113" y="2686307"/>
              <a:ext cx="412345" cy="3907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xmlns="" id="{8E4334D2-2813-45A6-8BE6-6410065B7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458" y="313924"/>
              <a:ext cx="594072" cy="2376290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xmlns="" id="{7E128C81-F538-4B0A-B2AF-31C3F0733AA8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99" y="313924"/>
              <a:ext cx="1458553" cy="22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xmlns="" id="{C6869543-CB20-4B3D-BA6D-65B41EE3AF3A}"/>
                </a:ext>
              </a:extLst>
            </p:cNvPr>
            <p:cNvCxnSpPr>
              <a:cxnSpLocks/>
            </p:cNvCxnSpPr>
            <p:nvPr/>
          </p:nvCxnSpPr>
          <p:spPr>
            <a:xfrm>
              <a:off x="7550150" y="312993"/>
              <a:ext cx="452380" cy="931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F5690101-9450-45AD-B974-89EFAA015D22}"/>
              </a:ext>
            </a:extLst>
          </p:cNvPr>
          <p:cNvSpPr txBox="1"/>
          <p:nvPr/>
        </p:nvSpPr>
        <p:spPr>
          <a:xfrm>
            <a:off x="13386554" y="5488613"/>
            <a:ext cx="2203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 b="1">
                <a:solidFill>
                  <a:schemeClr val="tx2">
                    <a:lumMod val="40000"/>
                    <a:lumOff val="6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pt-BR">
                <a:solidFill>
                  <a:srgbClr val="80A6C7"/>
                </a:solidFill>
              </a:rPr>
              <a:t>2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FC9D53A8-9B09-4D96-95A0-C1EF1048DDA2}"/>
              </a:ext>
            </a:extLst>
          </p:cNvPr>
          <p:cNvGrpSpPr/>
          <p:nvPr/>
        </p:nvGrpSpPr>
        <p:grpSpPr>
          <a:xfrm>
            <a:off x="12642006" y="5563160"/>
            <a:ext cx="2707974" cy="2313926"/>
            <a:chOff x="5212726" y="312993"/>
            <a:chExt cx="2789804" cy="2377221"/>
          </a:xfrm>
        </p:grpSpPr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xmlns="" id="{0BDF26DE-3609-4C67-B842-85037569D7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2726" y="313924"/>
              <a:ext cx="594073" cy="2376290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xmlns="" id="{FD6BE5C5-9E54-41E7-AFFF-12F2D6D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726" y="2687899"/>
              <a:ext cx="1492874" cy="2315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xmlns="" id="{99270038-6A37-4291-93B6-268A709D4BAA}"/>
                </a:ext>
              </a:extLst>
            </p:cNvPr>
            <p:cNvCxnSpPr>
              <a:cxnSpLocks/>
            </p:cNvCxnSpPr>
            <p:nvPr/>
          </p:nvCxnSpPr>
          <p:spPr>
            <a:xfrm>
              <a:off x="6996113" y="2686307"/>
              <a:ext cx="412345" cy="3907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xmlns="" id="{201DEF50-A411-4C0F-8D23-60D0CC531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458" y="313924"/>
              <a:ext cx="594072" cy="2376290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xmlns="" id="{0AB63880-DD7C-41C9-97B1-AB683FF9CDC7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99" y="313924"/>
              <a:ext cx="1458553" cy="22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xmlns="" id="{95382AD3-C479-4718-926D-A451E70EA299}"/>
                </a:ext>
              </a:extLst>
            </p:cNvPr>
            <p:cNvCxnSpPr>
              <a:cxnSpLocks/>
            </p:cNvCxnSpPr>
            <p:nvPr/>
          </p:nvCxnSpPr>
          <p:spPr>
            <a:xfrm>
              <a:off x="7550150" y="312993"/>
              <a:ext cx="452380" cy="931"/>
            </a:xfrm>
            <a:prstGeom prst="line">
              <a:avLst/>
            </a:prstGeom>
            <a:ln w="44450" cap="rnd">
              <a:solidFill>
                <a:srgbClr val="80A6C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xmlns="" id="{D0ADDDD6-A39C-4AEA-B20F-2B83CB6A75AF}"/>
              </a:ext>
            </a:extLst>
          </p:cNvPr>
          <p:cNvSpPr txBox="1">
            <a:spLocks/>
          </p:cNvSpPr>
          <p:nvPr/>
        </p:nvSpPr>
        <p:spPr>
          <a:xfrm>
            <a:off x="4444008" y="7360730"/>
            <a:ext cx="6733056" cy="1116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6000" b="0">
              <a:solidFill>
                <a:srgbClr val="A7B5DB"/>
              </a:solidFill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A1E844A1-6008-43F2-9EE4-EE597A617BA8}"/>
              </a:ext>
            </a:extLst>
          </p:cNvPr>
          <p:cNvSpPr txBox="1">
            <a:spLocks/>
          </p:cNvSpPr>
          <p:nvPr/>
        </p:nvSpPr>
        <p:spPr>
          <a:xfrm>
            <a:off x="15990743" y="6019885"/>
            <a:ext cx="6733056" cy="1116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6000" b="0" dirty="0">
                <a:solidFill>
                  <a:srgbClr val="A7B5DB"/>
                </a:solidFill>
                <a:latin typeface="Tw Cen MT"/>
              </a:rPr>
              <a:t>Linhas Disponíveis</a:t>
            </a:r>
            <a:endParaRPr lang="en-US" sz="6000" b="0" dirty="0">
              <a:solidFill>
                <a:srgbClr val="A7B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83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16D1D82-ED9F-4145-8F27-95D4FAB9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B8B-65A8-4222-99B6-9433735EFA7C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B94563A-424A-4933-B3A5-7FA8B9923B5B}"/>
              </a:ext>
            </a:extLst>
          </p:cNvPr>
          <p:cNvSpPr txBox="1"/>
          <p:nvPr/>
        </p:nvSpPr>
        <p:spPr>
          <a:xfrm>
            <a:off x="18688733" y="2901134"/>
            <a:ext cx="5363186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4400" baseline="30000" dirty="0">
                <a:solidFill>
                  <a:srgbClr val="005CA9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</a:p>
          <a:p>
            <a:pPr algn="r"/>
            <a:endParaRPr lang="en-US" sz="4000" b="1" baseline="30000" dirty="0">
              <a:solidFill>
                <a:srgbClr val="005CA9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AA523D58-CA2F-419E-9184-9A46A57B9733}"/>
              </a:ext>
            </a:extLst>
          </p:cNvPr>
          <p:cNvSpPr txBox="1">
            <a:spLocks/>
          </p:cNvSpPr>
          <p:nvPr/>
        </p:nvSpPr>
        <p:spPr>
          <a:xfrm>
            <a:off x="578217" y="2763222"/>
            <a:ext cx="22645240" cy="99494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Bef>
                <a:spcPts val="2400"/>
              </a:spcBef>
              <a:buClr>
                <a:srgbClr val="01449D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Ano-safra 2020/2021 | Valor contratado no mercado pela carcinicultura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1449D"/>
              </a:buClr>
              <a:buNone/>
            </a:pP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			</a:t>
            </a: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TOTAL							  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 R$ 41,34 milhões</a:t>
            </a:r>
            <a:endParaRPr lang="pt-BR" sz="3600" dirty="0">
              <a:solidFill>
                <a:srgbClr val="01449D"/>
              </a:solidFill>
              <a:latin typeface="Tw Cen MT"/>
              <a:cs typeface="Arial"/>
            </a:endParaRPr>
          </a:p>
          <a:p>
            <a:pPr marL="0" indent="0" algn="just">
              <a:spcBef>
                <a:spcPts val="0"/>
              </a:spcBef>
              <a:buClr>
                <a:srgbClr val="01449D"/>
              </a:buClr>
              <a:buNone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			CUSTEIO  					   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R$ 37,24 milhões</a:t>
            </a:r>
          </a:p>
          <a:p>
            <a:pPr marL="0" indent="0" algn="just">
              <a:spcBef>
                <a:spcPts val="600"/>
              </a:spcBef>
              <a:buClr>
                <a:srgbClr val="01449D"/>
              </a:buClr>
              <a:buNone/>
            </a:pP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			</a:t>
            </a: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COMERCIALIZAÇÃO	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R$ 4,1 milhões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01449D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As regiões com o maior volume de contratações são: </a:t>
            </a:r>
          </a:p>
          <a:p>
            <a:pPr marL="0" indent="0" algn="just">
              <a:spcBef>
                <a:spcPts val="0"/>
              </a:spcBef>
              <a:buClr>
                <a:srgbClr val="01449D"/>
              </a:buClr>
              <a:buNone/>
            </a:pP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			Nordeste –</a:t>
            </a: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 R$ 39,23 milhões (94% do total)</a:t>
            </a:r>
          </a:p>
          <a:p>
            <a:pPr marL="0" indent="0" algn="just">
              <a:spcBef>
                <a:spcPts val="0"/>
              </a:spcBef>
              <a:buClr>
                <a:srgbClr val="01449D"/>
              </a:buClr>
              <a:buNone/>
            </a:pP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			Sudeste –</a:t>
            </a: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 R$ 1,61 milhão </a:t>
            </a:r>
          </a:p>
          <a:p>
            <a:pPr marL="0" indent="0" algn="just">
              <a:spcBef>
                <a:spcPts val="0"/>
              </a:spcBef>
              <a:buClr>
                <a:srgbClr val="01449D"/>
              </a:buClr>
              <a:buNone/>
            </a:pP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			Sul - </a:t>
            </a: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R$ 0,50 milhão</a:t>
            </a:r>
          </a:p>
          <a:p>
            <a:pPr algn="just">
              <a:spcBef>
                <a:spcPts val="2400"/>
              </a:spcBef>
              <a:buClr>
                <a:srgbClr val="01449D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As principais linhas contratadas no período foram:</a:t>
            </a:r>
          </a:p>
          <a:p>
            <a:pPr marL="0" indent="0" algn="just">
              <a:spcBef>
                <a:spcPts val="1200"/>
              </a:spcBef>
              <a:buClr>
                <a:srgbClr val="01449D"/>
              </a:buClr>
              <a:buNone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			DEMAIS (Sem Vínculo)	 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R$ 36,60 milhões</a:t>
            </a:r>
          </a:p>
          <a:p>
            <a:pPr marL="0" indent="0" algn="just">
              <a:spcBef>
                <a:spcPts val="1200"/>
              </a:spcBef>
              <a:buClr>
                <a:srgbClr val="01449D"/>
              </a:buClr>
              <a:buNone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			PRONAMP						 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R$ 3,72 milhões </a:t>
            </a:r>
            <a:endParaRPr lang="pt-BR" sz="3600" b="1" dirty="0">
              <a:solidFill>
                <a:srgbClr val="01449D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1449D"/>
              </a:buClr>
              <a:buNone/>
            </a:pPr>
            <a:r>
              <a:rPr lang="pt-BR" sz="3600" dirty="0">
                <a:solidFill>
                  <a:srgbClr val="01449D"/>
                </a:solidFill>
                <a:latin typeface="Tw Cen MT"/>
                <a:cs typeface="Arial"/>
              </a:rPr>
              <a:t>			PRONAF							 </a:t>
            </a:r>
            <a:r>
              <a:rPr lang="pt-BR" sz="3600" b="1" dirty="0">
                <a:solidFill>
                  <a:srgbClr val="01449D"/>
                </a:solidFill>
                <a:latin typeface="Tw Cen MT"/>
                <a:cs typeface="Arial"/>
              </a:rPr>
              <a:t>R$ 1,02 milhões</a:t>
            </a:r>
          </a:p>
          <a:p>
            <a:pPr marL="0" indent="0" algn="just">
              <a:spcBef>
                <a:spcPts val="1200"/>
              </a:spcBef>
              <a:buClr>
                <a:srgbClr val="01449D"/>
              </a:buClr>
              <a:buNone/>
            </a:pPr>
            <a:endParaRPr lang="pt-BR" sz="3600" b="1" dirty="0">
              <a:solidFill>
                <a:srgbClr val="01449D"/>
              </a:solidFill>
              <a:latin typeface="Tw Cen MT"/>
              <a:cs typeface="Arial"/>
            </a:endParaRPr>
          </a:p>
          <a:p>
            <a:pPr algn="just">
              <a:spcBef>
                <a:spcPts val="2400"/>
              </a:spcBef>
              <a:buClr>
                <a:srgbClr val="01449D"/>
              </a:buClr>
              <a:buFont typeface="Arial" panose="020B0604020202020204" pitchFamily="34" charset="0"/>
              <a:buChar char="•"/>
            </a:pPr>
            <a:endParaRPr lang="pt-BR" sz="1500" b="1" dirty="0">
              <a:solidFill>
                <a:srgbClr val="01449D"/>
              </a:solidFill>
              <a:latin typeface="Tw Cen MT"/>
              <a:cs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4C5781-6579-42E9-8BA6-DEFFB1D713A8}"/>
              </a:ext>
            </a:extLst>
          </p:cNvPr>
          <p:cNvSpPr txBox="1">
            <a:spLocks/>
          </p:cNvSpPr>
          <p:nvPr/>
        </p:nvSpPr>
        <p:spPr>
          <a:xfrm>
            <a:off x="2815079" y="799504"/>
            <a:ext cx="18171516" cy="1165003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/>
              <a:t>Mercado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255F282-918D-4032-A276-13486D69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03"/>
          <a:stretch/>
        </p:blipFill>
        <p:spPr>
          <a:xfrm>
            <a:off x="14841561" y="4068591"/>
            <a:ext cx="7694343" cy="7338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366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21">
            <a:extLst>
              <a:ext uri="{FF2B5EF4-FFF2-40B4-BE49-F238E27FC236}">
                <a16:creationId xmlns:a16="http://schemas.microsoft.com/office/drawing/2014/main" xmlns="" id="{412ABE2D-9148-4682-9C1D-4E0DC153D7FA}"/>
              </a:ext>
            </a:extLst>
          </p:cNvPr>
          <p:cNvSpPr/>
          <p:nvPr/>
        </p:nvSpPr>
        <p:spPr>
          <a:xfrm>
            <a:off x="14976261" y="5410285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7495D39-0DDE-4F91-BB2A-6B1DF7C13C19}"/>
              </a:ext>
            </a:extLst>
          </p:cNvPr>
          <p:cNvSpPr txBox="1"/>
          <p:nvPr/>
        </p:nvSpPr>
        <p:spPr>
          <a:xfrm>
            <a:off x="2621838" y="5348337"/>
            <a:ext cx="2203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 b="1">
                <a:solidFill>
                  <a:srgbClr val="80A6C7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1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C3FC4088-3612-4CC9-BB8C-9BE9D50CD227}"/>
              </a:ext>
            </a:extLst>
          </p:cNvPr>
          <p:cNvSpPr txBox="1">
            <a:spLocks/>
          </p:cNvSpPr>
          <p:nvPr/>
        </p:nvSpPr>
        <p:spPr>
          <a:xfrm>
            <a:off x="4879441" y="6235831"/>
            <a:ext cx="6532961" cy="1120421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560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xmlns="" id="{1807CD25-9CE2-41A3-8D89-597DD4022A48}"/>
              </a:ext>
            </a:extLst>
          </p:cNvPr>
          <p:cNvSpPr txBox="1">
            <a:spLocks/>
          </p:cNvSpPr>
          <p:nvPr/>
        </p:nvSpPr>
        <p:spPr>
          <a:xfrm>
            <a:off x="4964685" y="5843089"/>
            <a:ext cx="6501381" cy="1116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1828800">
              <a:lnSpc>
                <a:spcPts val="12700"/>
              </a:lnSpc>
              <a:spcBef>
                <a:spcPct val="0"/>
              </a:spcBef>
              <a:buNone/>
              <a:defRPr sz="6000" b="0" spc="-150">
                <a:solidFill>
                  <a:srgbClr val="A7B5DB"/>
                </a:solidFill>
                <a:latin typeface="Tw Cen MT"/>
                <a:ea typeface="+mj-ea"/>
                <a:cs typeface="+mj-cs"/>
              </a:defRPr>
            </a:lvl1pPr>
          </a:lstStyle>
          <a:p>
            <a:r>
              <a:rPr lang="pt-BR"/>
              <a:t>Pesquisa de Mercado</a:t>
            </a:r>
          </a:p>
        </p:txBody>
      </p:sp>
      <p:sp>
        <p:nvSpPr>
          <p:cNvPr id="89" name="Espaço Reservado para Número de Slide 88">
            <a:extLst>
              <a:ext uri="{FF2B5EF4-FFF2-40B4-BE49-F238E27FC236}">
                <a16:creationId xmlns:a16="http://schemas.microsoft.com/office/drawing/2014/main" xmlns="" id="{289D8A3B-8F43-4C50-8D21-90D4A131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B8B-65A8-4222-99B6-9433735EFA7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xmlns="" id="{1653BE39-DB14-4FB6-BB4A-9EB259F8F871}"/>
              </a:ext>
            </a:extLst>
          </p:cNvPr>
          <p:cNvSpPr txBox="1">
            <a:spLocks/>
          </p:cNvSpPr>
          <p:nvPr/>
        </p:nvSpPr>
        <p:spPr>
          <a:xfrm>
            <a:off x="15976922" y="5990323"/>
            <a:ext cx="6733056" cy="1116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6000" b="0">
                <a:latin typeface="Tw Cen MT"/>
              </a:rPr>
              <a:t>Linhas Disponíveis</a:t>
            </a:r>
            <a:endParaRPr lang="en-US" sz="6000" b="0">
              <a:latin typeface="Tw Cen MT"/>
            </a:endParaRPr>
          </a:p>
        </p:txBody>
      </p:sp>
      <p:sp>
        <p:nvSpPr>
          <p:cNvPr id="69" name="Retângulo 21">
            <a:extLst>
              <a:ext uri="{FF2B5EF4-FFF2-40B4-BE49-F238E27FC236}">
                <a16:creationId xmlns:a16="http://schemas.microsoft.com/office/drawing/2014/main" xmlns="" id="{5FB36734-642E-4EF5-B085-F4F481853130}"/>
              </a:ext>
            </a:extLst>
          </p:cNvPr>
          <p:cNvSpPr/>
          <p:nvPr/>
        </p:nvSpPr>
        <p:spPr>
          <a:xfrm>
            <a:off x="14943565" y="5398101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w Cen MT" panose="020B0602020104020603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91F7D18D-F982-468C-A20C-F0140D3F9534}"/>
              </a:ext>
            </a:extLst>
          </p:cNvPr>
          <p:cNvSpPr txBox="1"/>
          <p:nvPr/>
        </p:nvSpPr>
        <p:spPr>
          <a:xfrm>
            <a:off x="13372733" y="5348337"/>
            <a:ext cx="2203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 b="1">
                <a:solidFill>
                  <a:schemeClr val="tx2">
                    <a:lumMod val="40000"/>
                    <a:lumOff val="6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8FB2E90F-61A6-4BF5-AFF4-978D4EA37155}"/>
              </a:ext>
            </a:extLst>
          </p:cNvPr>
          <p:cNvGrpSpPr/>
          <p:nvPr/>
        </p:nvGrpSpPr>
        <p:grpSpPr>
          <a:xfrm>
            <a:off x="12651831" y="5455653"/>
            <a:ext cx="2707974" cy="2313926"/>
            <a:chOff x="5212726" y="312993"/>
            <a:chExt cx="2789804" cy="2377221"/>
          </a:xfrm>
        </p:grpSpPr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xmlns="" id="{A7D57F79-937B-4561-B5D8-848526C91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2726" y="313924"/>
              <a:ext cx="594073" cy="2376290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xmlns="" id="{1372B024-9083-4B04-8A4D-C166742C0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726" y="2687899"/>
              <a:ext cx="1492874" cy="2315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xmlns="" id="{D48EBB9B-1ED6-4A47-A093-DB6C784E5EAD}"/>
                </a:ext>
              </a:extLst>
            </p:cNvPr>
            <p:cNvCxnSpPr>
              <a:cxnSpLocks/>
            </p:cNvCxnSpPr>
            <p:nvPr/>
          </p:nvCxnSpPr>
          <p:spPr>
            <a:xfrm>
              <a:off x="6996113" y="2686307"/>
              <a:ext cx="412345" cy="3907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xmlns="" id="{11BB5B5F-9E7E-46B8-8181-2131FC00C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458" y="313924"/>
              <a:ext cx="594072" cy="2376290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xmlns="" id="{0C2CEB1E-6C5A-4AAC-ADCE-3F65F3DE139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99" y="313924"/>
              <a:ext cx="1458553" cy="22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xmlns="" id="{BF8A0CD5-50D1-4E8F-975D-4473B12C04CC}"/>
                </a:ext>
              </a:extLst>
            </p:cNvPr>
            <p:cNvCxnSpPr>
              <a:cxnSpLocks/>
            </p:cNvCxnSpPr>
            <p:nvPr/>
          </p:nvCxnSpPr>
          <p:spPr>
            <a:xfrm>
              <a:off x="7550150" y="312993"/>
              <a:ext cx="452380" cy="931"/>
            </a:xfrm>
            <a:prstGeom prst="line">
              <a:avLst/>
            </a:prstGeom>
            <a:ln w="4445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tângulo 21">
            <a:extLst>
              <a:ext uri="{FF2B5EF4-FFF2-40B4-BE49-F238E27FC236}">
                <a16:creationId xmlns:a16="http://schemas.microsoft.com/office/drawing/2014/main" xmlns="" id="{6E930BBA-E52C-4A8B-8C6B-0E6C7F31DD0E}"/>
              </a:ext>
            </a:extLst>
          </p:cNvPr>
          <p:cNvSpPr/>
          <p:nvPr/>
        </p:nvSpPr>
        <p:spPr>
          <a:xfrm>
            <a:off x="4271702" y="5385403"/>
            <a:ext cx="8019618" cy="2363591"/>
          </a:xfrm>
          <a:custGeom>
            <a:avLst/>
            <a:gdLst>
              <a:gd name="connsiteX0" fmla="*/ 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0 w 8333943"/>
              <a:gd name="connsiteY4" fmla="*/ 0 h 2363591"/>
              <a:gd name="connsiteX0" fmla="*/ 419100 w 8333943"/>
              <a:gd name="connsiteY0" fmla="*/ 0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419100 w 8333943"/>
              <a:gd name="connsiteY4" fmla="*/ 0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83339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333943"/>
              <a:gd name="connsiteY0" fmla="*/ 9525 h 2363591"/>
              <a:gd name="connsiteX1" fmla="*/ 8333943 w 8333943"/>
              <a:gd name="connsiteY1" fmla="*/ 0 h 2363591"/>
              <a:gd name="connsiteX2" fmla="*/ 7457643 w 8333943"/>
              <a:gd name="connsiteY2" fmla="*/ 2363591 h 2363591"/>
              <a:gd name="connsiteX3" fmla="*/ 0 w 8333943"/>
              <a:gd name="connsiteY3" fmla="*/ 2363591 h 2363591"/>
              <a:gd name="connsiteX4" fmla="*/ 590550 w 8333943"/>
              <a:gd name="connsiteY4" fmla="*/ 9525 h 2363591"/>
              <a:gd name="connsiteX0" fmla="*/ 590550 w 8057718"/>
              <a:gd name="connsiteY0" fmla="*/ 0 h 2354066"/>
              <a:gd name="connsiteX1" fmla="*/ 8057718 w 8057718"/>
              <a:gd name="connsiteY1" fmla="*/ 28575 h 2354066"/>
              <a:gd name="connsiteX2" fmla="*/ 7457643 w 8057718"/>
              <a:gd name="connsiteY2" fmla="*/ 2354066 h 2354066"/>
              <a:gd name="connsiteX3" fmla="*/ 0 w 8057718"/>
              <a:gd name="connsiteY3" fmla="*/ 2354066 h 2354066"/>
              <a:gd name="connsiteX4" fmla="*/ 590550 w 8057718"/>
              <a:gd name="connsiteY4" fmla="*/ 0 h 2354066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57643 w 8019618"/>
              <a:gd name="connsiteY2" fmla="*/ 23635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25491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  <a:gd name="connsiteX0" fmla="*/ 590550 w 8019618"/>
              <a:gd name="connsiteY0" fmla="*/ 9525 h 2363591"/>
              <a:gd name="connsiteX1" fmla="*/ 8019618 w 8019618"/>
              <a:gd name="connsiteY1" fmla="*/ 0 h 2363591"/>
              <a:gd name="connsiteX2" fmla="*/ 7400493 w 8019618"/>
              <a:gd name="connsiteY2" fmla="*/ 2354066 h 2363591"/>
              <a:gd name="connsiteX3" fmla="*/ 0 w 8019618"/>
              <a:gd name="connsiteY3" fmla="*/ 2363591 h 2363591"/>
              <a:gd name="connsiteX4" fmla="*/ 590550 w 8019618"/>
              <a:gd name="connsiteY4" fmla="*/ 9525 h 23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618" h="2363591">
                <a:moveTo>
                  <a:pt x="590550" y="9525"/>
                </a:moveTo>
                <a:lnTo>
                  <a:pt x="8019618" y="0"/>
                </a:lnTo>
                <a:lnTo>
                  <a:pt x="7400493" y="2354066"/>
                </a:lnTo>
                <a:lnTo>
                  <a:pt x="0" y="2363591"/>
                </a:lnTo>
                <a:lnTo>
                  <a:pt x="590550" y="9525"/>
                </a:lnTo>
                <a:close/>
              </a:path>
            </a:pathLst>
          </a:custGeom>
          <a:solidFill>
            <a:srgbClr val="80A6C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w Cen MT" panose="020B0602020104020603" pitchFamily="34" charset="0"/>
            </a:endParaRP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xmlns="" id="{4120867C-DB7D-43FE-A4F4-DF7FF3D31288}"/>
              </a:ext>
            </a:extLst>
          </p:cNvPr>
          <p:cNvCxnSpPr>
            <a:cxnSpLocks/>
          </p:cNvCxnSpPr>
          <p:nvPr/>
        </p:nvCxnSpPr>
        <p:spPr>
          <a:xfrm flipH="1">
            <a:off x="1930933" y="5472753"/>
            <a:ext cx="576648" cy="2313020"/>
          </a:xfrm>
          <a:prstGeom prst="line">
            <a:avLst/>
          </a:prstGeom>
          <a:ln w="44450" cap="rnd">
            <a:solidFill>
              <a:srgbClr val="80A6C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xmlns="" id="{EEAC3D85-BC72-48D7-8E69-80ACB5B7162C}"/>
              </a:ext>
            </a:extLst>
          </p:cNvPr>
          <p:cNvCxnSpPr>
            <a:cxnSpLocks/>
          </p:cNvCxnSpPr>
          <p:nvPr/>
        </p:nvCxnSpPr>
        <p:spPr>
          <a:xfrm flipV="1">
            <a:off x="4062261" y="5472753"/>
            <a:ext cx="576647" cy="2313020"/>
          </a:xfrm>
          <a:prstGeom prst="line">
            <a:avLst/>
          </a:prstGeom>
          <a:ln w="44450" cap="rnd">
            <a:solidFill>
              <a:srgbClr val="80A6C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xmlns="" id="{0A1F6308-CC97-4002-BBB8-FBF5B04DFB47}"/>
              </a:ext>
            </a:extLst>
          </p:cNvPr>
          <p:cNvCxnSpPr>
            <a:cxnSpLocks/>
          </p:cNvCxnSpPr>
          <p:nvPr/>
        </p:nvCxnSpPr>
        <p:spPr>
          <a:xfrm>
            <a:off x="2507581" y="5472753"/>
            <a:ext cx="1415772" cy="21"/>
          </a:xfrm>
          <a:prstGeom prst="line">
            <a:avLst/>
          </a:prstGeom>
          <a:ln w="44450" cap="rnd">
            <a:solidFill>
              <a:srgbClr val="80A6C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4681D5C4-A775-460F-9493-2F33DEF9CA35}"/>
              </a:ext>
            </a:extLst>
          </p:cNvPr>
          <p:cNvGrpSpPr/>
          <p:nvPr/>
        </p:nvGrpSpPr>
        <p:grpSpPr>
          <a:xfrm>
            <a:off x="1930934" y="5467936"/>
            <a:ext cx="2707975" cy="2313926"/>
            <a:chOff x="5212726" y="312993"/>
            <a:chExt cx="2789804" cy="2377221"/>
          </a:xfrm>
        </p:grpSpPr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xmlns="" id="{155EA086-9655-48B9-A242-CBDE7FF20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2726" y="313924"/>
              <a:ext cx="594073" cy="2376290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xmlns="" id="{938ACE43-BD49-418F-8827-D1C7456823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726" y="2687899"/>
              <a:ext cx="1492874" cy="2315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xmlns="" id="{E6EF4EB3-AD8E-430B-9F40-EE7504F47F33}"/>
                </a:ext>
              </a:extLst>
            </p:cNvPr>
            <p:cNvCxnSpPr>
              <a:cxnSpLocks/>
            </p:cNvCxnSpPr>
            <p:nvPr/>
          </p:nvCxnSpPr>
          <p:spPr>
            <a:xfrm>
              <a:off x="6996113" y="2686307"/>
              <a:ext cx="412345" cy="3907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xmlns="" id="{32528C09-09C5-4803-814D-E8278ED450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458" y="313924"/>
              <a:ext cx="594072" cy="2376290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xmlns="" id="{B887E17D-EA20-4C3C-B20B-954EDBC5A6D0}"/>
                </a:ext>
              </a:extLst>
            </p:cNvPr>
            <p:cNvCxnSpPr>
              <a:cxnSpLocks/>
            </p:cNvCxnSpPr>
            <p:nvPr/>
          </p:nvCxnSpPr>
          <p:spPr>
            <a:xfrm>
              <a:off x="5806799" y="313924"/>
              <a:ext cx="1458553" cy="22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xmlns="" id="{828914A8-5D8A-44CA-B945-0222107D3CCC}"/>
                </a:ext>
              </a:extLst>
            </p:cNvPr>
            <p:cNvCxnSpPr>
              <a:cxnSpLocks/>
            </p:cNvCxnSpPr>
            <p:nvPr/>
          </p:nvCxnSpPr>
          <p:spPr>
            <a:xfrm>
              <a:off x="7550150" y="312993"/>
              <a:ext cx="452380" cy="931"/>
            </a:xfrm>
            <a:prstGeom prst="line">
              <a:avLst/>
            </a:prstGeom>
            <a:ln w="44450" cap="rnd">
              <a:solidFill>
                <a:srgbClr val="ADB9CA">
                  <a:alpha val="7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629B114E-D0AE-4C9B-80AC-01E34A43E29F}"/>
              </a:ext>
            </a:extLst>
          </p:cNvPr>
          <p:cNvSpPr txBox="1"/>
          <p:nvPr/>
        </p:nvSpPr>
        <p:spPr>
          <a:xfrm>
            <a:off x="18561590" y="2257965"/>
            <a:ext cx="5363186" cy="5437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r">
              <a:defRPr/>
            </a:pPr>
            <a:r>
              <a:rPr lang="en-US" sz="4400" baseline="30000">
                <a:solidFill>
                  <a:prstClr val="white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  <a:endParaRPr lang="en-US" sz="4400" baseline="30000" dirty="0">
              <a:solidFill>
                <a:prstClr val="white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91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xmlns="" id="{A5ACC4BB-A5BE-47C0-9AB6-3C1D6FA19450}"/>
              </a:ext>
            </a:extLst>
          </p:cNvPr>
          <p:cNvSpPr txBox="1">
            <a:spLocks/>
          </p:cNvSpPr>
          <p:nvPr/>
        </p:nvSpPr>
        <p:spPr>
          <a:xfrm>
            <a:off x="23541795" y="13147818"/>
            <a:ext cx="725378" cy="5444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AEBB8B-65A8-4222-99B6-9433735EFA7C}" type="slidenum">
              <a:rPr lang="pt-BR" sz="2400" b="1" smtClean="0">
                <a:solidFill>
                  <a:schemeClr val="bg1"/>
                </a:solidFill>
                <a:latin typeface="Tw Cen MT" panose="020B0602020104020603" pitchFamily="34" charset="0"/>
              </a:rPr>
              <a:pPr algn="r"/>
              <a:t>5</a:t>
            </a:fld>
            <a:endParaRPr lang="pt-BR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67A1C400-84C7-424E-A350-92E5141E0128}"/>
              </a:ext>
            </a:extLst>
          </p:cNvPr>
          <p:cNvSpPr txBox="1">
            <a:spLocks/>
          </p:cNvSpPr>
          <p:nvPr/>
        </p:nvSpPr>
        <p:spPr>
          <a:xfrm>
            <a:off x="6142139" y="3147003"/>
            <a:ext cx="5777657" cy="9240416"/>
          </a:xfrm>
          <a:prstGeom prst="rect">
            <a:avLst/>
          </a:prstGeom>
        </p:spPr>
        <p:txBody>
          <a:bodyPr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F6921E"/>
              </a:buClr>
              <a:buNone/>
            </a:pPr>
            <a:r>
              <a:rPr lang="pt-BR" sz="60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Custeio</a:t>
            </a:r>
            <a:endParaRPr lang="pt-BR" sz="5400" b="1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6921E"/>
              </a:buClr>
              <a:buNone/>
            </a:pPr>
            <a: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Produtor, temos crédito certo para você custear, modernizar ou vender a sua produção.</a:t>
            </a:r>
            <a:b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/>
            </a:r>
            <a:b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r>
              <a:rPr lang="pt-BR" sz="3400" b="1" dirty="0">
                <a:solidFill>
                  <a:srgbClr val="F68F35"/>
                </a:solidFill>
                <a:latin typeface="Tw Cen MT" panose="020B0602020104020603" pitchFamily="34" charset="0"/>
                <a:cs typeface="Arial" pitchFamily="34" charset="0"/>
              </a:rPr>
              <a:t>Condições</a:t>
            </a:r>
            <a:r>
              <a:rPr lang="pt-BR" sz="3400" dirty="0">
                <a:solidFill>
                  <a:srgbClr val="F68F35"/>
                </a:solidFill>
                <a:latin typeface="Tw Cen MT" panose="020B0602020104020603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F6921E"/>
              </a:buClr>
            </a:pPr>
            <a: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Taxas a partir de 3,00% a.a.</a:t>
            </a:r>
          </a:p>
          <a:p>
            <a:pPr algn="just">
              <a:spcBef>
                <a:spcPts val="600"/>
              </a:spcBef>
              <a:buClr>
                <a:srgbClr val="F6921E"/>
              </a:buClr>
            </a:pPr>
            <a: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Prazo de até 12 meses. </a:t>
            </a:r>
          </a:p>
          <a:p>
            <a:pPr marL="0" indent="0" algn="just">
              <a:spcBef>
                <a:spcPts val="600"/>
              </a:spcBef>
              <a:buClr>
                <a:srgbClr val="F6921E"/>
              </a:buClr>
              <a:buNone/>
            </a:pPr>
            <a:endParaRPr lang="pt-BR" sz="3400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F6921E"/>
              </a:buClr>
              <a:buNone/>
            </a:pPr>
            <a:r>
              <a:rPr lang="pt-BR" sz="3400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Limite de crédito conforme capacidade produtiva e geração de renda do empreendimento.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ABF6095-AA17-4A18-8DB9-40D0E97F4A9E}"/>
              </a:ext>
            </a:extLst>
          </p:cNvPr>
          <p:cNvSpPr txBox="1"/>
          <p:nvPr/>
        </p:nvSpPr>
        <p:spPr>
          <a:xfrm>
            <a:off x="18561590" y="2257965"/>
            <a:ext cx="5363186" cy="5437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r">
              <a:defRPr/>
            </a:pPr>
            <a:r>
              <a:rPr lang="en-US" sz="4400" baseline="30000">
                <a:solidFill>
                  <a:prstClr val="white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  <a:endParaRPr lang="en-US" sz="4400" baseline="30000" dirty="0">
              <a:solidFill>
                <a:prstClr val="white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F5528C85-1C27-473C-A6F7-5253165F6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96" r="27470"/>
          <a:stretch/>
        </p:blipFill>
        <p:spPr>
          <a:xfrm>
            <a:off x="13040526" y="3147003"/>
            <a:ext cx="7669445" cy="804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09BB92D-0BE1-4C1B-AD0F-6504C0C6D732}"/>
              </a:ext>
            </a:extLst>
          </p:cNvPr>
          <p:cNvSpPr txBox="1">
            <a:spLocks/>
          </p:cNvSpPr>
          <p:nvPr/>
        </p:nvSpPr>
        <p:spPr>
          <a:xfrm>
            <a:off x="1760003" y="747663"/>
            <a:ext cx="18171516" cy="11650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 dirty="0"/>
              <a:t>Linhas disponíveis</a:t>
            </a:r>
          </a:p>
        </p:txBody>
      </p:sp>
    </p:spTree>
    <p:extLst>
      <p:ext uri="{BB962C8B-B14F-4D97-AF65-F5344CB8AC3E}">
        <p14:creationId xmlns:p14="http://schemas.microsoft.com/office/powerpoint/2010/main" xmlns="" val="21061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xmlns="" id="{A5ACC4BB-A5BE-47C0-9AB6-3C1D6FA19450}"/>
              </a:ext>
            </a:extLst>
          </p:cNvPr>
          <p:cNvSpPr txBox="1">
            <a:spLocks/>
          </p:cNvSpPr>
          <p:nvPr/>
        </p:nvSpPr>
        <p:spPr>
          <a:xfrm>
            <a:off x="23541795" y="13147818"/>
            <a:ext cx="725378" cy="5444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AEBB8B-65A8-4222-99B6-9433735EFA7C}" type="slidenum">
              <a:rPr lang="pt-BR" sz="2400" b="1" smtClean="0">
                <a:solidFill>
                  <a:schemeClr val="bg1"/>
                </a:solidFill>
                <a:latin typeface="Tw Cen MT" panose="020B0602020104020603" pitchFamily="34" charset="0"/>
              </a:rPr>
              <a:pPr algn="r"/>
              <a:t>6</a:t>
            </a:fld>
            <a:endParaRPr lang="pt-BR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3EC9AB-A6A1-4C36-93AF-21C7221F80FC}"/>
              </a:ext>
            </a:extLst>
          </p:cNvPr>
          <p:cNvSpPr txBox="1">
            <a:spLocks/>
          </p:cNvSpPr>
          <p:nvPr/>
        </p:nvSpPr>
        <p:spPr>
          <a:xfrm>
            <a:off x="1760003" y="747663"/>
            <a:ext cx="18171516" cy="11650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 dirty="0"/>
              <a:t>Linhas disponíveis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8FB0A4F8-29F7-4393-B9DC-605442EDAA9D}"/>
              </a:ext>
            </a:extLst>
          </p:cNvPr>
          <p:cNvSpPr txBox="1">
            <a:spLocks/>
          </p:cNvSpPr>
          <p:nvPr/>
        </p:nvSpPr>
        <p:spPr>
          <a:xfrm>
            <a:off x="1760003" y="2293023"/>
            <a:ext cx="6602646" cy="3813006"/>
          </a:xfrm>
          <a:prstGeom prst="rect">
            <a:avLst/>
          </a:prstGeom>
        </p:spPr>
        <p:txBody>
          <a:bodyPr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r>
              <a:rPr lang="pt-BR" sz="60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Investimento</a:t>
            </a:r>
          </a:p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r>
              <a:rPr lang="pt-BR" sz="4000" b="1" dirty="0" err="1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Inovagro</a:t>
            </a: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 </a:t>
            </a:r>
            <a:b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Itens financiáveis: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Implantação de sistemas de geração de energia renovável;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Automação, adequação e construção de instalações;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Aquisição integrada ou isolada de máquinas e equipamentos.</a:t>
            </a:r>
            <a:b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endParaRPr lang="pt-BR" sz="3400" b="1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r>
              <a:rPr lang="pt-BR" sz="3400" b="1" dirty="0">
                <a:solidFill>
                  <a:srgbClr val="F68F35"/>
                </a:solidFill>
                <a:latin typeface="Tw Cen MT" panose="020B0602020104020603" pitchFamily="34" charset="0"/>
                <a:cs typeface="Arial" pitchFamily="34" charset="0"/>
              </a:rPr>
              <a:t>Condições: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Taxa de 7,00% a.a.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Prazo de até 10 anos, com até 3 anos de carência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Limite de crédito de R$ 1,3 milhão por beneficiário</a:t>
            </a:r>
            <a:endParaRPr lang="pt-BR" sz="3400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49B746FF-E1FF-46CA-A37D-E0AF427E2ABE}"/>
              </a:ext>
            </a:extLst>
          </p:cNvPr>
          <p:cNvSpPr txBox="1">
            <a:spLocks/>
          </p:cNvSpPr>
          <p:nvPr/>
        </p:nvSpPr>
        <p:spPr>
          <a:xfrm>
            <a:off x="8805379" y="1984992"/>
            <a:ext cx="6602646" cy="3813006"/>
          </a:xfrm>
          <a:prstGeom prst="rect">
            <a:avLst/>
          </a:prstGeom>
        </p:spPr>
        <p:txBody>
          <a:bodyPr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endParaRPr lang="pt-BR" sz="6000" b="1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r>
              <a:rPr lang="pt-BR" sz="4000" b="1" dirty="0" err="1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Moderagro</a:t>
            </a: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 </a:t>
            </a:r>
            <a:b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Itens financiáveis: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Produção, beneficiamento, industrialização, acondicionamento e armazenamento de produtos.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Construção a ampliação das instalações para guarda de máquinas e insumos ;</a:t>
            </a:r>
            <a:b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</a:br>
            <a:endParaRPr lang="pt-BR" sz="3400" b="1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F6921E"/>
              </a:buClr>
              <a:buNone/>
            </a:pPr>
            <a:r>
              <a:rPr lang="pt-BR" sz="3400" b="1" dirty="0">
                <a:solidFill>
                  <a:srgbClr val="F68F35"/>
                </a:solidFill>
                <a:latin typeface="Tw Cen MT" panose="020B0602020104020603" pitchFamily="34" charset="0"/>
                <a:cs typeface="Arial" pitchFamily="34" charset="0"/>
              </a:rPr>
              <a:t>Condições: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Taxa de 7,50% a.a.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Prazo de até 10 anos, com até 3 anos de carência</a:t>
            </a:r>
          </a:p>
          <a:p>
            <a:pPr>
              <a:spcBef>
                <a:spcPts val="1200"/>
              </a:spcBef>
              <a:buClr>
                <a:srgbClr val="F6921E"/>
              </a:buClr>
            </a:pPr>
            <a:r>
              <a:rPr lang="pt-BR" sz="3400" b="1" dirty="0">
                <a:solidFill>
                  <a:schemeClr val="bg1"/>
                </a:solidFill>
                <a:latin typeface="Tw Cen MT" panose="020B0602020104020603" pitchFamily="34" charset="0"/>
                <a:cs typeface="Arial" pitchFamily="34" charset="0"/>
              </a:rPr>
              <a:t>Limite de crédito de R$ 880 mil por beneficiário</a:t>
            </a:r>
            <a:endParaRPr lang="pt-BR" sz="3400" dirty="0">
              <a:solidFill>
                <a:schemeClr val="bg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ABF6095-AA17-4A18-8DB9-40D0E97F4A9E}"/>
              </a:ext>
            </a:extLst>
          </p:cNvPr>
          <p:cNvSpPr txBox="1"/>
          <p:nvPr/>
        </p:nvSpPr>
        <p:spPr>
          <a:xfrm>
            <a:off x="18561590" y="2257965"/>
            <a:ext cx="5363186" cy="5437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r">
              <a:defRPr/>
            </a:pPr>
            <a:r>
              <a:rPr lang="en-US" sz="4400" baseline="30000">
                <a:solidFill>
                  <a:prstClr val="white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  <a:endParaRPr lang="en-US" sz="4400" baseline="30000" dirty="0">
              <a:solidFill>
                <a:prstClr val="white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  <p:pic>
        <p:nvPicPr>
          <p:cNvPr id="9" name="Espaço Reservado para Imagem 10">
            <a:extLst>
              <a:ext uri="{FF2B5EF4-FFF2-40B4-BE49-F238E27FC236}">
                <a16:creationId xmlns:a16="http://schemas.microsoft.com/office/drawing/2014/main" xmlns="" id="{A2AB3996-8C9A-4785-9C1B-D87443007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56" r="9549"/>
          <a:stretch/>
        </p:blipFill>
        <p:spPr>
          <a:xfrm>
            <a:off x="15850755" y="3562417"/>
            <a:ext cx="7169211" cy="836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958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16D1D82-ED9F-4145-8F27-95D4FAB9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53471" y="12624279"/>
            <a:ext cx="5486400" cy="730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EBB8B-65A8-4222-99B6-9433735EFA7C}" type="slidenum"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6B2819F-DAE1-4927-86D6-8BEEA9B1BAB6}"/>
              </a:ext>
            </a:extLst>
          </p:cNvPr>
          <p:cNvSpPr txBox="1">
            <a:spLocks/>
          </p:cNvSpPr>
          <p:nvPr/>
        </p:nvSpPr>
        <p:spPr>
          <a:xfrm>
            <a:off x="2540443" y="310059"/>
            <a:ext cx="7713168" cy="1164170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ts val="1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Benefícios</a:t>
            </a:r>
            <a:r>
              <a:rPr kumimoji="0" lang="en-US" sz="72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CAIXA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4A91416-DC6F-4316-9540-6205448F97D1}"/>
              </a:ext>
            </a:extLst>
          </p:cNvPr>
          <p:cNvSpPr txBox="1">
            <a:spLocks/>
          </p:cNvSpPr>
          <p:nvPr/>
        </p:nvSpPr>
        <p:spPr>
          <a:xfrm>
            <a:off x="2540443" y="1117279"/>
            <a:ext cx="17033884" cy="1164170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1828800" rtl="0" eaLnBrk="1" latinLnBrk="0" hangingPunct="1">
              <a:lnSpc>
                <a:spcPts val="12700"/>
              </a:lnSpc>
              <a:spcBef>
                <a:spcPct val="0"/>
              </a:spcBef>
              <a:buNone/>
              <a:defRPr sz="14400" b="1" kern="1200" spc="-15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ts val="1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Cliente </a:t>
            </a:r>
            <a:r>
              <a:rPr kumimoji="0" lang="en-US" sz="7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Carcinicultor</a:t>
            </a:r>
            <a:endParaRPr kumimoji="0" lang="en-US" sz="7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9" name="Forma Livre: Forma 17">
            <a:extLst>
              <a:ext uri="{FF2B5EF4-FFF2-40B4-BE49-F238E27FC236}">
                <a16:creationId xmlns:a16="http://schemas.microsoft.com/office/drawing/2014/main" xmlns="" id="{C30F7129-24A2-425E-A5CD-D55988063DC8}"/>
              </a:ext>
            </a:extLst>
          </p:cNvPr>
          <p:cNvSpPr/>
          <p:nvPr/>
        </p:nvSpPr>
        <p:spPr>
          <a:xfrm>
            <a:off x="12479614" y="6129147"/>
            <a:ext cx="5892886" cy="161234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Taxas diferenciadas para realização do sonho da casa própria</a:t>
            </a:r>
          </a:p>
        </p:txBody>
      </p:sp>
      <p:sp>
        <p:nvSpPr>
          <p:cNvPr id="11" name="Forma Livre: Forma 17">
            <a:extLst>
              <a:ext uri="{FF2B5EF4-FFF2-40B4-BE49-F238E27FC236}">
                <a16:creationId xmlns:a16="http://schemas.microsoft.com/office/drawing/2014/main" xmlns="" id="{4CD970BE-70D8-4BC9-B19D-DB7441573AE6}"/>
              </a:ext>
            </a:extLst>
          </p:cNvPr>
          <p:cNvSpPr/>
          <p:nvPr/>
        </p:nvSpPr>
        <p:spPr>
          <a:xfrm>
            <a:off x="621527" y="6129147"/>
            <a:ext cx="6514782" cy="1914999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Taxas promocionais a partir de 2,26%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a.m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198" b="1" i="0" u="none" strike="noStrike" kern="1200" cap="none" spc="0" normalizeH="0" baseline="0" noProof="0" dirty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46AC6EB-9DAA-4A91-969C-373ED2BD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3524" y="4632206"/>
            <a:ext cx="1124321" cy="822513"/>
          </a:xfrm>
          <a:prstGeom prst="rect">
            <a:avLst/>
          </a:prstGeom>
        </p:spPr>
      </p:pic>
      <p:sp>
        <p:nvSpPr>
          <p:cNvPr id="13" name="Forma Livre: Forma 21">
            <a:extLst>
              <a:ext uri="{FF2B5EF4-FFF2-40B4-BE49-F238E27FC236}">
                <a16:creationId xmlns:a16="http://schemas.microsoft.com/office/drawing/2014/main" xmlns="" id="{6C028F47-C5B1-4598-9F4F-E9512B674708}"/>
              </a:ext>
            </a:extLst>
          </p:cNvPr>
          <p:cNvSpPr/>
          <p:nvPr/>
        </p:nvSpPr>
        <p:spPr>
          <a:xfrm>
            <a:off x="274051" y="4964379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92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CDC – Crédito Direto Caixa 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" name="Forma Livre: Forma 21">
            <a:extLst>
              <a:ext uri="{FF2B5EF4-FFF2-40B4-BE49-F238E27FC236}">
                <a16:creationId xmlns:a16="http://schemas.microsoft.com/office/drawing/2014/main" xmlns="" id="{08E775C7-3C4E-4315-8FC4-99269FEEE870}"/>
              </a:ext>
            </a:extLst>
          </p:cNvPr>
          <p:cNvSpPr/>
          <p:nvPr/>
        </p:nvSpPr>
        <p:spPr>
          <a:xfrm>
            <a:off x="11721943" y="4964379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46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Crédito Habitacional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Forma Livre: Forma 17">
            <a:extLst>
              <a:ext uri="{FF2B5EF4-FFF2-40B4-BE49-F238E27FC236}">
                <a16:creationId xmlns:a16="http://schemas.microsoft.com/office/drawing/2014/main" xmlns="" id="{9A9A2E36-0EAC-4601-825C-19737C5BF709}"/>
              </a:ext>
            </a:extLst>
          </p:cNvPr>
          <p:cNvSpPr/>
          <p:nvPr/>
        </p:nvSpPr>
        <p:spPr>
          <a:xfrm>
            <a:off x="18001679" y="6129147"/>
            <a:ext cx="5778256" cy="1193525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Taxas a partir de 0,6 a.m.*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6F45891-7473-46F4-89A0-B0125404BB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8839" y="4649014"/>
            <a:ext cx="972000" cy="839607"/>
          </a:xfrm>
          <a:prstGeom prst="rect">
            <a:avLst/>
          </a:prstGeom>
        </p:spPr>
      </p:pic>
      <p:sp>
        <p:nvSpPr>
          <p:cNvPr id="18" name="Forma Livre: Forma 21">
            <a:extLst>
              <a:ext uri="{FF2B5EF4-FFF2-40B4-BE49-F238E27FC236}">
                <a16:creationId xmlns:a16="http://schemas.microsoft.com/office/drawing/2014/main" xmlns="" id="{C1D933DB-606D-4503-BB59-744D5ABE57DC}"/>
              </a:ext>
            </a:extLst>
          </p:cNvPr>
          <p:cNvSpPr/>
          <p:nvPr/>
        </p:nvSpPr>
        <p:spPr>
          <a:xfrm>
            <a:off x="17010207" y="4964379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46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Crédito Real Fácil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9" name="Gráfico 18" descr="Home1 com preenchimento sólido">
            <a:extLst>
              <a:ext uri="{FF2B5EF4-FFF2-40B4-BE49-F238E27FC236}">
                <a16:creationId xmlns:a16="http://schemas.microsoft.com/office/drawing/2014/main" xmlns="" id="{AAEBDC25-6E96-4D3E-B39D-29281A2ED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920829" y="4419112"/>
            <a:ext cx="1093948" cy="1093948"/>
          </a:xfrm>
          <a:prstGeom prst="rect">
            <a:avLst/>
          </a:prstGeom>
        </p:spPr>
      </p:pic>
      <p:sp>
        <p:nvSpPr>
          <p:cNvPr id="20" name="Forma Livre: Forma 17">
            <a:extLst>
              <a:ext uri="{FF2B5EF4-FFF2-40B4-BE49-F238E27FC236}">
                <a16:creationId xmlns:a16="http://schemas.microsoft.com/office/drawing/2014/main" xmlns="" id="{477A0CD4-443D-4512-9C10-EA5D6BE13005}"/>
              </a:ext>
            </a:extLst>
          </p:cNvPr>
          <p:cNvSpPr/>
          <p:nvPr/>
        </p:nvSpPr>
        <p:spPr>
          <a:xfrm>
            <a:off x="6966709" y="6129147"/>
            <a:ext cx="5503744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Condições especiais com taxa a partir de 1,19%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a.m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25" name="Forma Livre: Forma 21">
            <a:extLst>
              <a:ext uri="{FF2B5EF4-FFF2-40B4-BE49-F238E27FC236}">
                <a16:creationId xmlns:a16="http://schemas.microsoft.com/office/drawing/2014/main" xmlns="" id="{19660817-3BF8-422A-9B01-2099C935CCD0}"/>
              </a:ext>
            </a:extLst>
          </p:cNvPr>
          <p:cNvSpPr/>
          <p:nvPr/>
        </p:nvSpPr>
        <p:spPr>
          <a:xfrm>
            <a:off x="5997997" y="4964379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92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Crédito AUTO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26" name="Gráfico 25" descr="Carro com preenchimento sólido">
            <a:extLst>
              <a:ext uri="{FF2B5EF4-FFF2-40B4-BE49-F238E27FC236}">
                <a16:creationId xmlns:a16="http://schemas.microsoft.com/office/drawing/2014/main" xmlns="" id="{0DC37637-1883-44D2-B885-9E7D3D69B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61416" y="4330703"/>
            <a:ext cx="1374006" cy="1374006"/>
          </a:xfrm>
          <a:prstGeom prst="rect">
            <a:avLst/>
          </a:prstGeom>
        </p:spPr>
      </p:pic>
      <p:sp>
        <p:nvSpPr>
          <p:cNvPr id="27" name="Forma Livre: Forma 17">
            <a:extLst>
              <a:ext uri="{FF2B5EF4-FFF2-40B4-BE49-F238E27FC236}">
                <a16:creationId xmlns:a16="http://schemas.microsoft.com/office/drawing/2014/main" xmlns="" id="{7D4E09C1-2106-423A-8C3B-379F2628578E}"/>
              </a:ext>
            </a:extLst>
          </p:cNvPr>
          <p:cNvSpPr/>
          <p:nvPr/>
        </p:nvSpPr>
        <p:spPr>
          <a:xfrm>
            <a:off x="12214962" y="10720821"/>
            <a:ext cx="5318358" cy="119352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Condições especiais e personalizadas</a:t>
            </a:r>
          </a:p>
        </p:txBody>
      </p:sp>
      <p:sp>
        <p:nvSpPr>
          <p:cNvPr id="29" name="Forma Livre: Forma 17">
            <a:extLst>
              <a:ext uri="{FF2B5EF4-FFF2-40B4-BE49-F238E27FC236}">
                <a16:creationId xmlns:a16="http://schemas.microsoft.com/office/drawing/2014/main" xmlns="" id="{B8A41B76-0B91-410C-BD91-72520E0579EA}"/>
              </a:ext>
            </a:extLst>
          </p:cNvPr>
          <p:cNvSpPr/>
          <p:nvPr/>
        </p:nvSpPr>
        <p:spPr>
          <a:xfrm>
            <a:off x="1232851" y="10720821"/>
            <a:ext cx="573385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Taxas promocionais a partir de 2,26%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a.m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198" b="1" i="0" u="none" strike="noStrike" kern="1200" cap="none" spc="0" normalizeH="0" baseline="0" noProof="0" dirty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1" name="Forma Livre: Forma 21">
            <a:extLst>
              <a:ext uri="{FF2B5EF4-FFF2-40B4-BE49-F238E27FC236}">
                <a16:creationId xmlns:a16="http://schemas.microsoft.com/office/drawing/2014/main" xmlns="" id="{FFEB8AE3-F742-47EC-A54F-3076E250CE84}"/>
              </a:ext>
            </a:extLst>
          </p:cNvPr>
          <p:cNvSpPr/>
          <p:nvPr/>
        </p:nvSpPr>
        <p:spPr>
          <a:xfrm>
            <a:off x="174805" y="9494397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92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Cheque Especial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Forma Livre: Forma 21">
            <a:extLst>
              <a:ext uri="{FF2B5EF4-FFF2-40B4-BE49-F238E27FC236}">
                <a16:creationId xmlns:a16="http://schemas.microsoft.com/office/drawing/2014/main" xmlns="" id="{FABF555E-6051-4161-947B-60263A42DCAF}"/>
              </a:ext>
            </a:extLst>
          </p:cNvPr>
          <p:cNvSpPr/>
          <p:nvPr/>
        </p:nvSpPr>
        <p:spPr>
          <a:xfrm>
            <a:off x="11218655" y="9536537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46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CDB e LCI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4" name="Forma Livre: Forma 17">
            <a:extLst>
              <a:ext uri="{FF2B5EF4-FFF2-40B4-BE49-F238E27FC236}">
                <a16:creationId xmlns:a16="http://schemas.microsoft.com/office/drawing/2014/main" xmlns="" id="{BBCFE495-C93A-44E2-A04F-544EFA90C31B}"/>
              </a:ext>
            </a:extLst>
          </p:cNvPr>
          <p:cNvSpPr/>
          <p:nvPr/>
        </p:nvSpPr>
        <p:spPr>
          <a:xfrm>
            <a:off x="17675962" y="10720821"/>
            <a:ext cx="6000646" cy="1193526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Portfólio completo, com produtos aderentes aos diferentes perfis</a:t>
            </a:r>
          </a:p>
        </p:txBody>
      </p:sp>
      <p:sp>
        <p:nvSpPr>
          <p:cNvPr id="36" name="Forma Livre: Forma 21">
            <a:extLst>
              <a:ext uri="{FF2B5EF4-FFF2-40B4-BE49-F238E27FC236}">
                <a16:creationId xmlns:a16="http://schemas.microsoft.com/office/drawing/2014/main" xmlns="" id="{1A7A011F-C0A1-4F12-A4C2-CAEC11558F88}"/>
              </a:ext>
            </a:extLst>
          </p:cNvPr>
          <p:cNvSpPr/>
          <p:nvPr/>
        </p:nvSpPr>
        <p:spPr>
          <a:xfrm>
            <a:off x="16910961" y="9554125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46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Fundos de Investimentos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8" name="Forma Livre: Forma 17">
            <a:extLst>
              <a:ext uri="{FF2B5EF4-FFF2-40B4-BE49-F238E27FC236}">
                <a16:creationId xmlns:a16="http://schemas.microsoft.com/office/drawing/2014/main" xmlns="" id="{43E42EE6-575B-4A8E-A278-54620373D7F1}"/>
              </a:ext>
            </a:extLst>
          </p:cNvPr>
          <p:cNvSpPr/>
          <p:nvPr/>
        </p:nvSpPr>
        <p:spPr>
          <a:xfrm>
            <a:off x="6904529" y="10720821"/>
            <a:ext cx="5503744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Isenção da primeira anuidade</a:t>
            </a:r>
          </a:p>
        </p:txBody>
      </p:sp>
      <p:sp>
        <p:nvSpPr>
          <p:cNvPr id="39" name="Forma Livre: Forma 21">
            <a:extLst>
              <a:ext uri="{FF2B5EF4-FFF2-40B4-BE49-F238E27FC236}">
                <a16:creationId xmlns:a16="http://schemas.microsoft.com/office/drawing/2014/main" xmlns="" id="{D6C5858F-3CB9-47A4-9D64-DC91929008E3}"/>
              </a:ext>
            </a:extLst>
          </p:cNvPr>
          <p:cNvSpPr/>
          <p:nvPr/>
        </p:nvSpPr>
        <p:spPr>
          <a:xfrm>
            <a:off x="5898751" y="9514913"/>
            <a:ext cx="7408228" cy="191499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8846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92" b="1" i="0" u="none" strike="noStrike" kern="1200" cap="none" spc="0" normalizeH="0" baseline="0" noProof="0" dirty="0">
                <a:ln>
                  <a:noFill/>
                </a:ln>
                <a:solidFill>
                  <a:srgbClr val="F68F3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Cartão de Crédito</a:t>
            </a:r>
            <a:endParaRPr kumimoji="0" lang="pt-BR" sz="4392" b="0" i="0" u="none" strike="noStrike" kern="1200" cap="none" spc="0" normalizeH="0" baseline="0" noProof="0" dirty="0">
              <a:ln>
                <a:noFill/>
              </a:ln>
              <a:solidFill>
                <a:srgbClr val="F68F3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2" name="Gráfico 41" descr="Empréstimo estrutura de tópicos">
            <a:extLst>
              <a:ext uri="{FF2B5EF4-FFF2-40B4-BE49-F238E27FC236}">
                <a16:creationId xmlns:a16="http://schemas.microsoft.com/office/drawing/2014/main" xmlns="" id="{17C292B7-3A64-46B2-AD2A-3A2C036B2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5215" y="8998822"/>
            <a:ext cx="1190348" cy="1190348"/>
          </a:xfrm>
          <a:prstGeom prst="rect">
            <a:avLst/>
          </a:prstGeom>
        </p:spPr>
      </p:pic>
      <p:pic>
        <p:nvPicPr>
          <p:cNvPr id="44" name="Gráfico 43" descr="Cartão de crédito com preenchimento sólido">
            <a:extLst>
              <a:ext uri="{FF2B5EF4-FFF2-40B4-BE49-F238E27FC236}">
                <a16:creationId xmlns:a16="http://schemas.microsoft.com/office/drawing/2014/main" xmlns="" id="{FDD288C2-9FEB-412D-AE7D-70EB067805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07691" y="9125766"/>
            <a:ext cx="1190348" cy="1190348"/>
          </a:xfrm>
          <a:prstGeom prst="rect">
            <a:avLst/>
          </a:prstGeom>
        </p:spPr>
      </p:pic>
      <p:sp>
        <p:nvSpPr>
          <p:cNvPr id="45" name="Freeform 79">
            <a:extLst>
              <a:ext uri="{FF2B5EF4-FFF2-40B4-BE49-F238E27FC236}">
                <a16:creationId xmlns:a16="http://schemas.microsoft.com/office/drawing/2014/main" xmlns="" id="{1E4C3009-AA7C-48FF-872F-CCFBFFBD42C7}"/>
              </a:ext>
            </a:extLst>
          </p:cNvPr>
          <p:cNvSpPr>
            <a:spLocks noEditPoints="1"/>
          </p:cNvSpPr>
          <p:nvPr/>
        </p:nvSpPr>
        <p:spPr bwMode="auto">
          <a:xfrm>
            <a:off x="14429523" y="9372012"/>
            <a:ext cx="972000" cy="608848"/>
          </a:xfrm>
          <a:custGeom>
            <a:avLst/>
            <a:gdLst>
              <a:gd name="T0" fmla="*/ 56 w 353"/>
              <a:gd name="T1" fmla="*/ 176 h 289"/>
              <a:gd name="T2" fmla="*/ 8 w 353"/>
              <a:gd name="T3" fmla="*/ 176 h 289"/>
              <a:gd name="T4" fmla="*/ 0 w 353"/>
              <a:gd name="T5" fmla="*/ 184 h 289"/>
              <a:gd name="T6" fmla="*/ 0 w 353"/>
              <a:gd name="T7" fmla="*/ 281 h 289"/>
              <a:gd name="T8" fmla="*/ 8 w 353"/>
              <a:gd name="T9" fmla="*/ 289 h 289"/>
              <a:gd name="T10" fmla="*/ 56 w 353"/>
              <a:gd name="T11" fmla="*/ 289 h 289"/>
              <a:gd name="T12" fmla="*/ 64 w 353"/>
              <a:gd name="T13" fmla="*/ 281 h 289"/>
              <a:gd name="T14" fmla="*/ 64 w 353"/>
              <a:gd name="T15" fmla="*/ 184 h 289"/>
              <a:gd name="T16" fmla="*/ 56 w 353"/>
              <a:gd name="T17" fmla="*/ 176 h 289"/>
              <a:gd name="T18" fmla="*/ 48 w 353"/>
              <a:gd name="T19" fmla="*/ 272 h 289"/>
              <a:gd name="T20" fmla="*/ 16 w 353"/>
              <a:gd name="T21" fmla="*/ 272 h 289"/>
              <a:gd name="T22" fmla="*/ 16 w 353"/>
              <a:gd name="T23" fmla="*/ 192 h 289"/>
              <a:gd name="T24" fmla="*/ 48 w 353"/>
              <a:gd name="T25" fmla="*/ 192 h 289"/>
              <a:gd name="T26" fmla="*/ 48 w 353"/>
              <a:gd name="T27" fmla="*/ 272 h 289"/>
              <a:gd name="T28" fmla="*/ 249 w 353"/>
              <a:gd name="T29" fmla="*/ 128 h 289"/>
              <a:gd name="T30" fmla="*/ 201 w 353"/>
              <a:gd name="T31" fmla="*/ 128 h 289"/>
              <a:gd name="T32" fmla="*/ 193 w 353"/>
              <a:gd name="T33" fmla="*/ 136 h 289"/>
              <a:gd name="T34" fmla="*/ 193 w 353"/>
              <a:gd name="T35" fmla="*/ 281 h 289"/>
              <a:gd name="T36" fmla="*/ 201 w 353"/>
              <a:gd name="T37" fmla="*/ 289 h 289"/>
              <a:gd name="T38" fmla="*/ 249 w 353"/>
              <a:gd name="T39" fmla="*/ 289 h 289"/>
              <a:gd name="T40" fmla="*/ 257 w 353"/>
              <a:gd name="T41" fmla="*/ 281 h 289"/>
              <a:gd name="T42" fmla="*/ 257 w 353"/>
              <a:gd name="T43" fmla="*/ 136 h 289"/>
              <a:gd name="T44" fmla="*/ 249 w 353"/>
              <a:gd name="T45" fmla="*/ 128 h 289"/>
              <a:gd name="T46" fmla="*/ 241 w 353"/>
              <a:gd name="T47" fmla="*/ 272 h 289"/>
              <a:gd name="T48" fmla="*/ 209 w 353"/>
              <a:gd name="T49" fmla="*/ 272 h 289"/>
              <a:gd name="T50" fmla="*/ 209 w 353"/>
              <a:gd name="T51" fmla="*/ 144 h 289"/>
              <a:gd name="T52" fmla="*/ 241 w 353"/>
              <a:gd name="T53" fmla="*/ 144 h 289"/>
              <a:gd name="T54" fmla="*/ 241 w 353"/>
              <a:gd name="T55" fmla="*/ 272 h 289"/>
              <a:gd name="T56" fmla="*/ 153 w 353"/>
              <a:gd name="T57" fmla="*/ 32 h 289"/>
              <a:gd name="T58" fmla="*/ 105 w 353"/>
              <a:gd name="T59" fmla="*/ 32 h 289"/>
              <a:gd name="T60" fmla="*/ 97 w 353"/>
              <a:gd name="T61" fmla="*/ 40 h 289"/>
              <a:gd name="T62" fmla="*/ 97 w 353"/>
              <a:gd name="T63" fmla="*/ 281 h 289"/>
              <a:gd name="T64" fmla="*/ 105 w 353"/>
              <a:gd name="T65" fmla="*/ 289 h 289"/>
              <a:gd name="T66" fmla="*/ 153 w 353"/>
              <a:gd name="T67" fmla="*/ 289 h 289"/>
              <a:gd name="T68" fmla="*/ 161 w 353"/>
              <a:gd name="T69" fmla="*/ 281 h 289"/>
              <a:gd name="T70" fmla="*/ 161 w 353"/>
              <a:gd name="T71" fmla="*/ 40 h 289"/>
              <a:gd name="T72" fmla="*/ 153 w 353"/>
              <a:gd name="T73" fmla="*/ 32 h 289"/>
              <a:gd name="T74" fmla="*/ 145 w 353"/>
              <a:gd name="T75" fmla="*/ 272 h 289"/>
              <a:gd name="T76" fmla="*/ 113 w 353"/>
              <a:gd name="T77" fmla="*/ 272 h 289"/>
              <a:gd name="T78" fmla="*/ 113 w 353"/>
              <a:gd name="T79" fmla="*/ 48 h 289"/>
              <a:gd name="T80" fmla="*/ 145 w 353"/>
              <a:gd name="T81" fmla="*/ 48 h 289"/>
              <a:gd name="T82" fmla="*/ 145 w 353"/>
              <a:gd name="T83" fmla="*/ 272 h 289"/>
              <a:gd name="T84" fmla="*/ 345 w 353"/>
              <a:gd name="T85" fmla="*/ 0 h 289"/>
              <a:gd name="T86" fmla="*/ 297 w 353"/>
              <a:gd name="T87" fmla="*/ 0 h 289"/>
              <a:gd name="T88" fmla="*/ 289 w 353"/>
              <a:gd name="T89" fmla="*/ 8 h 289"/>
              <a:gd name="T90" fmla="*/ 289 w 353"/>
              <a:gd name="T91" fmla="*/ 281 h 289"/>
              <a:gd name="T92" fmla="*/ 297 w 353"/>
              <a:gd name="T93" fmla="*/ 289 h 289"/>
              <a:gd name="T94" fmla="*/ 345 w 353"/>
              <a:gd name="T95" fmla="*/ 289 h 289"/>
              <a:gd name="T96" fmla="*/ 353 w 353"/>
              <a:gd name="T97" fmla="*/ 281 h 289"/>
              <a:gd name="T98" fmla="*/ 353 w 353"/>
              <a:gd name="T99" fmla="*/ 8 h 289"/>
              <a:gd name="T100" fmla="*/ 345 w 353"/>
              <a:gd name="T101" fmla="*/ 0 h 289"/>
              <a:gd name="T102" fmla="*/ 337 w 353"/>
              <a:gd name="T103" fmla="*/ 272 h 289"/>
              <a:gd name="T104" fmla="*/ 305 w 353"/>
              <a:gd name="T105" fmla="*/ 272 h 289"/>
              <a:gd name="T106" fmla="*/ 305 w 353"/>
              <a:gd name="T107" fmla="*/ 16 h 289"/>
              <a:gd name="T108" fmla="*/ 337 w 353"/>
              <a:gd name="T109" fmla="*/ 16 h 289"/>
              <a:gd name="T110" fmla="*/ 337 w 353"/>
              <a:gd name="T111" fmla="*/ 2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3" h="289">
                <a:moveTo>
                  <a:pt x="56" y="176"/>
                </a:moveTo>
                <a:cubicBezTo>
                  <a:pt x="8" y="176"/>
                  <a:pt x="8" y="176"/>
                  <a:pt x="8" y="176"/>
                </a:cubicBezTo>
                <a:cubicBezTo>
                  <a:pt x="4" y="176"/>
                  <a:pt x="0" y="180"/>
                  <a:pt x="0" y="184"/>
                </a:cubicBezTo>
                <a:cubicBezTo>
                  <a:pt x="0" y="281"/>
                  <a:pt x="0" y="281"/>
                  <a:pt x="0" y="281"/>
                </a:cubicBezTo>
                <a:cubicBezTo>
                  <a:pt x="0" y="285"/>
                  <a:pt x="4" y="289"/>
                  <a:pt x="8" y="289"/>
                </a:cubicBezTo>
                <a:cubicBezTo>
                  <a:pt x="56" y="289"/>
                  <a:pt x="56" y="289"/>
                  <a:pt x="56" y="289"/>
                </a:cubicBezTo>
                <a:cubicBezTo>
                  <a:pt x="61" y="289"/>
                  <a:pt x="64" y="285"/>
                  <a:pt x="64" y="281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0"/>
                  <a:pt x="61" y="176"/>
                  <a:pt x="56" y="176"/>
                </a:cubicBezTo>
                <a:moveTo>
                  <a:pt x="48" y="272"/>
                </a:moveTo>
                <a:cubicBezTo>
                  <a:pt x="16" y="272"/>
                  <a:pt x="16" y="272"/>
                  <a:pt x="16" y="27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48" y="192"/>
                  <a:pt x="48" y="192"/>
                  <a:pt x="48" y="192"/>
                </a:cubicBezTo>
                <a:lnTo>
                  <a:pt x="48" y="272"/>
                </a:lnTo>
                <a:close/>
                <a:moveTo>
                  <a:pt x="249" y="128"/>
                </a:moveTo>
                <a:cubicBezTo>
                  <a:pt x="201" y="128"/>
                  <a:pt x="201" y="128"/>
                  <a:pt x="201" y="128"/>
                </a:cubicBezTo>
                <a:cubicBezTo>
                  <a:pt x="196" y="128"/>
                  <a:pt x="193" y="132"/>
                  <a:pt x="193" y="136"/>
                </a:cubicBezTo>
                <a:cubicBezTo>
                  <a:pt x="193" y="281"/>
                  <a:pt x="193" y="281"/>
                  <a:pt x="193" y="281"/>
                </a:cubicBezTo>
                <a:cubicBezTo>
                  <a:pt x="193" y="285"/>
                  <a:pt x="196" y="289"/>
                  <a:pt x="201" y="289"/>
                </a:cubicBezTo>
                <a:cubicBezTo>
                  <a:pt x="249" y="289"/>
                  <a:pt x="249" y="289"/>
                  <a:pt x="249" y="289"/>
                </a:cubicBezTo>
                <a:cubicBezTo>
                  <a:pt x="254" y="289"/>
                  <a:pt x="257" y="285"/>
                  <a:pt x="257" y="281"/>
                </a:cubicBezTo>
                <a:cubicBezTo>
                  <a:pt x="257" y="136"/>
                  <a:pt x="257" y="136"/>
                  <a:pt x="257" y="136"/>
                </a:cubicBezTo>
                <a:cubicBezTo>
                  <a:pt x="257" y="132"/>
                  <a:pt x="254" y="128"/>
                  <a:pt x="249" y="128"/>
                </a:cubicBezTo>
                <a:moveTo>
                  <a:pt x="241" y="272"/>
                </a:moveTo>
                <a:cubicBezTo>
                  <a:pt x="209" y="272"/>
                  <a:pt x="209" y="272"/>
                  <a:pt x="209" y="272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41" y="144"/>
                  <a:pt x="241" y="144"/>
                  <a:pt x="241" y="144"/>
                </a:cubicBezTo>
                <a:lnTo>
                  <a:pt x="241" y="272"/>
                </a:lnTo>
                <a:close/>
                <a:moveTo>
                  <a:pt x="153" y="32"/>
                </a:moveTo>
                <a:cubicBezTo>
                  <a:pt x="105" y="32"/>
                  <a:pt x="105" y="32"/>
                  <a:pt x="105" y="32"/>
                </a:cubicBezTo>
                <a:cubicBezTo>
                  <a:pt x="100" y="32"/>
                  <a:pt x="97" y="35"/>
                  <a:pt x="97" y="40"/>
                </a:cubicBezTo>
                <a:cubicBezTo>
                  <a:pt x="97" y="281"/>
                  <a:pt x="97" y="281"/>
                  <a:pt x="97" y="281"/>
                </a:cubicBezTo>
                <a:cubicBezTo>
                  <a:pt x="97" y="285"/>
                  <a:pt x="100" y="289"/>
                  <a:pt x="105" y="289"/>
                </a:cubicBezTo>
                <a:cubicBezTo>
                  <a:pt x="153" y="289"/>
                  <a:pt x="153" y="289"/>
                  <a:pt x="153" y="289"/>
                </a:cubicBezTo>
                <a:cubicBezTo>
                  <a:pt x="157" y="289"/>
                  <a:pt x="161" y="285"/>
                  <a:pt x="161" y="281"/>
                </a:cubicBezTo>
                <a:cubicBezTo>
                  <a:pt x="161" y="40"/>
                  <a:pt x="161" y="40"/>
                  <a:pt x="161" y="40"/>
                </a:cubicBezTo>
                <a:cubicBezTo>
                  <a:pt x="161" y="35"/>
                  <a:pt x="157" y="32"/>
                  <a:pt x="153" y="32"/>
                </a:cubicBezTo>
                <a:moveTo>
                  <a:pt x="145" y="272"/>
                </a:moveTo>
                <a:cubicBezTo>
                  <a:pt x="113" y="272"/>
                  <a:pt x="113" y="272"/>
                  <a:pt x="113" y="272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45" y="48"/>
                  <a:pt x="145" y="48"/>
                  <a:pt x="145" y="48"/>
                </a:cubicBezTo>
                <a:lnTo>
                  <a:pt x="145" y="272"/>
                </a:lnTo>
                <a:close/>
                <a:moveTo>
                  <a:pt x="345" y="0"/>
                </a:moveTo>
                <a:cubicBezTo>
                  <a:pt x="297" y="0"/>
                  <a:pt x="297" y="0"/>
                  <a:pt x="297" y="0"/>
                </a:cubicBezTo>
                <a:cubicBezTo>
                  <a:pt x="293" y="0"/>
                  <a:pt x="289" y="3"/>
                  <a:pt x="289" y="8"/>
                </a:cubicBezTo>
                <a:cubicBezTo>
                  <a:pt x="289" y="281"/>
                  <a:pt x="289" y="281"/>
                  <a:pt x="289" y="281"/>
                </a:cubicBezTo>
                <a:cubicBezTo>
                  <a:pt x="289" y="285"/>
                  <a:pt x="293" y="289"/>
                  <a:pt x="297" y="289"/>
                </a:cubicBezTo>
                <a:cubicBezTo>
                  <a:pt x="345" y="289"/>
                  <a:pt x="345" y="289"/>
                  <a:pt x="345" y="289"/>
                </a:cubicBezTo>
                <a:cubicBezTo>
                  <a:pt x="350" y="289"/>
                  <a:pt x="353" y="285"/>
                  <a:pt x="353" y="281"/>
                </a:cubicBezTo>
                <a:cubicBezTo>
                  <a:pt x="353" y="8"/>
                  <a:pt x="353" y="8"/>
                  <a:pt x="353" y="8"/>
                </a:cubicBezTo>
                <a:cubicBezTo>
                  <a:pt x="353" y="3"/>
                  <a:pt x="350" y="0"/>
                  <a:pt x="345" y="0"/>
                </a:cubicBezTo>
                <a:moveTo>
                  <a:pt x="337" y="272"/>
                </a:moveTo>
                <a:cubicBezTo>
                  <a:pt x="305" y="272"/>
                  <a:pt x="305" y="272"/>
                  <a:pt x="305" y="272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37" y="16"/>
                  <a:pt x="337" y="16"/>
                  <a:pt x="337" y="16"/>
                </a:cubicBezTo>
                <a:lnTo>
                  <a:pt x="337" y="2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áfico 46" descr="Rosto com estrelas com preenchimento sólido com preenchimento sólido">
            <a:extLst>
              <a:ext uri="{FF2B5EF4-FFF2-40B4-BE49-F238E27FC236}">
                <a16:creationId xmlns:a16="http://schemas.microsoft.com/office/drawing/2014/main" xmlns="" id="{77E5DF34-695C-4E95-B29D-4CCBF2060E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0081111" y="9080064"/>
            <a:ext cx="1076804" cy="1076804"/>
          </a:xfrm>
          <a:prstGeom prst="rect">
            <a:avLst/>
          </a:prstGeom>
        </p:spPr>
      </p:pic>
      <p:sp>
        <p:nvSpPr>
          <p:cNvPr id="49" name="Forma Livre: Forma 17">
            <a:extLst>
              <a:ext uri="{FF2B5EF4-FFF2-40B4-BE49-F238E27FC236}">
                <a16:creationId xmlns:a16="http://schemas.microsoft.com/office/drawing/2014/main" xmlns="" id="{FA2B37C5-31F8-4485-88B7-B9B0A1122223}"/>
              </a:ext>
            </a:extLst>
          </p:cNvPr>
          <p:cNvSpPr/>
          <p:nvPr/>
        </p:nvSpPr>
        <p:spPr>
          <a:xfrm>
            <a:off x="-43377" y="12151667"/>
            <a:ext cx="13623692" cy="2662158"/>
          </a:xfrm>
          <a:custGeom>
            <a:avLst/>
            <a:gdLst>
              <a:gd name="connsiteX0" fmla="*/ 0 w 4254190"/>
              <a:gd name="connsiteY0" fmla="*/ 0 h 2552514"/>
              <a:gd name="connsiteX1" fmla="*/ 4254190 w 4254190"/>
              <a:gd name="connsiteY1" fmla="*/ 0 h 2552514"/>
              <a:gd name="connsiteX2" fmla="*/ 4254190 w 4254190"/>
              <a:gd name="connsiteY2" fmla="*/ 2552514 h 2552514"/>
              <a:gd name="connsiteX3" fmla="*/ 0 w 4254190"/>
              <a:gd name="connsiteY3" fmla="*/ 2552514 h 2552514"/>
              <a:gd name="connsiteX4" fmla="*/ 0 w 4254190"/>
              <a:gd name="connsiteY4" fmla="*/ 0 h 255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190" h="2552514">
                <a:moveTo>
                  <a:pt x="0" y="0"/>
                </a:moveTo>
                <a:lnTo>
                  <a:pt x="4254190" y="0"/>
                </a:lnTo>
                <a:lnTo>
                  <a:pt x="4254190" y="2552514"/>
                </a:lnTo>
                <a:lnTo>
                  <a:pt x="0" y="25525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294" tIns="247294" rIns="247294" bIns="24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884628" rtl="0" eaLnBrk="1" fontAlgn="auto" latinLnBrk="0" hangingPunct="1">
              <a:lnSpc>
                <a:spcPts val="2498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8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* Taxas vigentes em 10/11/2021.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7453DD9E-C904-4B36-9F9D-47B391E8F82A}"/>
              </a:ext>
            </a:extLst>
          </p:cNvPr>
          <p:cNvSpPr txBox="1"/>
          <p:nvPr/>
        </p:nvSpPr>
        <p:spPr>
          <a:xfrm>
            <a:off x="837740" y="2847211"/>
            <a:ext cx="207618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Condições especiais nas linhas de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financiamento do seu agronegócio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 tudo mais que você precisa! Conte com a CAIXA para seguir realizando seus sonhos!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98094C8C-1CFE-4443-808A-62E8BFF297C2}"/>
              </a:ext>
            </a:extLst>
          </p:cNvPr>
          <p:cNvSpPr txBox="1"/>
          <p:nvPr/>
        </p:nvSpPr>
        <p:spPr>
          <a:xfrm>
            <a:off x="18688733" y="2901134"/>
            <a:ext cx="5363186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4400" baseline="30000" dirty="0">
                <a:solidFill>
                  <a:srgbClr val="005CA9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</a:p>
          <a:p>
            <a:pPr algn="r"/>
            <a:endParaRPr lang="en-US" sz="4000" b="1" baseline="30000" dirty="0">
              <a:solidFill>
                <a:srgbClr val="005CA9"/>
              </a:solidFill>
              <a:latin typeface="Tw Cen MT" panose="020B0602020104020603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8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AFE2CDF-8AA8-4961-993F-02511212D737}"/>
              </a:ext>
            </a:extLst>
          </p:cNvPr>
          <p:cNvSpPr txBox="1"/>
          <p:nvPr/>
        </p:nvSpPr>
        <p:spPr>
          <a:xfrm>
            <a:off x="18561590" y="593288"/>
            <a:ext cx="5363186" cy="5437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r">
              <a:defRPr/>
            </a:pPr>
            <a:r>
              <a:rPr lang="en-US" sz="4400" baseline="30000" dirty="0">
                <a:solidFill>
                  <a:prstClr val="white"/>
                </a:solidFill>
                <a:latin typeface="Tw Cen MT" panose="020B0602020104020603" pitchFamily="34" charset="0"/>
                <a:ea typeface="Arial" charset="0"/>
                <a:cs typeface="Arial" charset="0"/>
              </a:rPr>
              <a:t>#PÚBLICO</a:t>
            </a:r>
          </a:p>
        </p:txBody>
      </p:sp>
    </p:spTree>
    <p:extLst>
      <p:ext uri="{BB962C8B-B14F-4D97-AF65-F5344CB8AC3E}">
        <p14:creationId xmlns:p14="http://schemas.microsoft.com/office/powerpoint/2010/main" xmlns="" val="42565917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685BC9B52787489D7B1DEA0FA15046" ma:contentTypeVersion="14" ma:contentTypeDescription="Crie um novo documento." ma:contentTypeScope="" ma:versionID="079d7966eb5aceb759f75e389912fd94">
  <xsd:schema xmlns:xsd="http://www.w3.org/2001/XMLSchema" xmlns:xs="http://www.w3.org/2001/XMLSchema" xmlns:p="http://schemas.microsoft.com/office/2006/metadata/properties" xmlns:ns1="http://schemas.microsoft.com/sharepoint/v3" xmlns:ns3="2f6be3da-c4bd-4543-ad33-47a1fbbeb6cd" xmlns:ns4="b3a7f596-82a8-49d8-adf5-377cb2d8db13" targetNamespace="http://schemas.microsoft.com/office/2006/metadata/properties" ma:root="true" ma:fieldsID="2fc2c1ecbed54cd933468c1101a26b5f" ns1:_="" ns3:_="" ns4:_="">
    <xsd:import namespace="http://schemas.microsoft.com/sharepoint/v3"/>
    <xsd:import namespace="2f6be3da-c4bd-4543-ad33-47a1fbbeb6cd"/>
    <xsd:import namespace="b3a7f596-82a8-49d8-adf5-377cb2d8db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be3da-c4bd-4543-ad33-47a1fbbeb6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7f596-82a8-49d8-adf5-377cb2d8d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96E293-07A6-484F-9CBC-8DA2FADFA4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C3F29-5E8B-49B5-AEAA-7803ADF7E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6be3da-c4bd-4543-ad33-47a1fbbeb6cd"/>
    <ds:schemaRef ds:uri="b3a7f596-82a8-49d8-adf5-377cb2d8d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2706EA-CCDB-4FE1-B6C1-916ABD3FE7DF}">
  <ds:schemaRefs>
    <ds:schemaRef ds:uri="http://schemas.microsoft.com/office/2006/documentManagement/types"/>
    <ds:schemaRef ds:uri="http://schemas.microsoft.com/office/infopath/2007/PartnerControls"/>
    <ds:schemaRef ds:uri="b3a7f596-82a8-49d8-adf5-377cb2d8db13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f6be3da-c4bd-4543-ad33-47a1fbbeb6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modelom</Template>
  <TotalTime>650</TotalTime>
  <Words>206</Words>
  <Application>Microsoft Office PowerPoint</Application>
  <PresentationFormat>Personalizar</PresentationFormat>
  <Paragraphs>87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Andre Scholz</dc:creator>
  <cp:lastModifiedBy>Ana Paula</cp:lastModifiedBy>
  <cp:revision>10</cp:revision>
  <cp:lastPrinted>2021-11-11T20:06:45Z</cp:lastPrinted>
  <dcterms:created xsi:type="dcterms:W3CDTF">2021-10-18T23:19:27Z</dcterms:created>
  <dcterms:modified xsi:type="dcterms:W3CDTF">2021-11-22T11:32:09Z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0x01010033685BC9B52787489D7B1DEA0FA15046</vt:lpwstr>
  </property>
  <property fmtid="{D5CDD505-2E9C-101B-9397-08002B2CF9AE}" pid="3" name="MSIP_Label_752c4e12-c83b-458b-874f-4903c74d145e_Enabled">
    <vt:lpwstr>true</vt:lpwstr>
  </property>
  <property fmtid="{D5CDD505-2E9C-101B-9397-08002B2CF9AE}" pid="4" name="MSIP_Label_752c4e12-c83b-458b-874f-4903c74d145e_SetDate">
    <vt:lpwstr>2021-11-08T19:08:46Z</vt:lpwstr>
  </property>
  <property fmtid="{D5CDD505-2E9C-101B-9397-08002B2CF9AE}" pid="5" name="MSIP_Label_752c4e12-c83b-458b-874f-4903c74d145e_Method">
    <vt:lpwstr>Privileged</vt:lpwstr>
  </property>
  <property fmtid="{D5CDD505-2E9C-101B-9397-08002B2CF9AE}" pid="6" name="MSIP_Label_752c4e12-c83b-458b-874f-4903c74d145e_Name">
    <vt:lpwstr>#INTERNO.CAIXA</vt:lpwstr>
  </property>
  <property fmtid="{D5CDD505-2E9C-101B-9397-08002B2CF9AE}" pid="7" name="MSIP_Label_752c4e12-c83b-458b-874f-4903c74d145e_SiteId">
    <vt:lpwstr>ab9bba98-684a-43fb-add8-9c2bebede229</vt:lpwstr>
  </property>
  <property fmtid="{D5CDD505-2E9C-101B-9397-08002B2CF9AE}" pid="8" name="MSIP_Label_752c4e12-c83b-458b-874f-4903c74d145e_ActionId">
    <vt:lpwstr>51bc265a-91a9-4567-ae81-3e6fa33c792d</vt:lpwstr>
  </property>
  <property fmtid="{D5CDD505-2E9C-101B-9397-08002B2CF9AE}" pid="9" name="MSIP_Label_752c4e12-c83b-458b-874f-4903c74d145e_ContentBits">
    <vt:lpwstr>1</vt:lpwstr>
  </property>
</Properties>
</file>