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71" r:id="rId8"/>
    <p:sldId id="269" r:id="rId9"/>
    <p:sldId id="270" r:id="rId10"/>
    <p:sldId id="273" r:id="rId11"/>
    <p:sldId id="294" r:id="rId12"/>
    <p:sldId id="274" r:id="rId13"/>
    <p:sldId id="295" r:id="rId14"/>
    <p:sldId id="299" r:id="rId15"/>
    <p:sldId id="303" r:id="rId16"/>
    <p:sldId id="305" r:id="rId17"/>
    <p:sldId id="297" r:id="rId18"/>
    <p:sldId id="304" r:id="rId19"/>
    <p:sldId id="298" r:id="rId20"/>
    <p:sldId id="301" r:id="rId21"/>
    <p:sldId id="302" r:id="rId22"/>
    <p:sldId id="293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003300"/>
    <a:srgbClr val="00FFFF"/>
    <a:srgbClr val="333300"/>
    <a:srgbClr val="6600CC"/>
    <a:srgbClr val="FF0000"/>
    <a:srgbClr val="FFFF00"/>
    <a:srgbClr val="CCCC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2018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dLbl>
              <c:idx val="2"/>
              <c:layout>
                <c:manualLayout>
                  <c:x val="-2.9922009671952978E-3"/>
                  <c:y val="-5.57502424257599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97-4A2E-813F-C1133F648A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t" anchorCtr="0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Planilha1!$A$2:$A$14</c:f>
              <c:strCache>
                <c:ptCount val="13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  <c:pt idx="12">
                  <c:v>TOTAL</c:v>
                </c:pt>
              </c:strCache>
            </c:strRef>
          </c:cat>
          <c:val>
            <c:numRef>
              <c:f>Planilha1!$B$2:$B$14</c:f>
              <c:numCache>
                <c:formatCode>#,##0</c:formatCode>
                <c:ptCount val="13"/>
                <c:pt idx="0">
                  <c:v>2474.6750000000002</c:v>
                </c:pt>
                <c:pt idx="1">
                  <c:v>2504.6869999999999</c:v>
                </c:pt>
                <c:pt idx="2">
                  <c:v>3416.6460000000002</c:v>
                </c:pt>
                <c:pt idx="3">
                  <c:v>1989.914</c:v>
                </c:pt>
                <c:pt idx="4">
                  <c:v>2542</c:v>
                </c:pt>
                <c:pt idx="5">
                  <c:v>3542</c:v>
                </c:pt>
                <c:pt idx="6">
                  <c:v>2950</c:v>
                </c:pt>
                <c:pt idx="7">
                  <c:v>4389</c:v>
                </c:pt>
                <c:pt idx="8">
                  <c:v>3064</c:v>
                </c:pt>
                <c:pt idx="9">
                  <c:v>4665</c:v>
                </c:pt>
                <c:pt idx="10">
                  <c:v>4347</c:v>
                </c:pt>
                <c:pt idx="11">
                  <c:v>5494</c:v>
                </c:pt>
                <c:pt idx="12">
                  <c:v>41378.921999999999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97-4A2E-813F-C1133F648AA6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2019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1.1150048485151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A97-4A2E-813F-C1133F648A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Planilha1!$A$2:$A$14</c:f>
              <c:strCache>
                <c:ptCount val="13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  <c:pt idx="12">
                  <c:v>TOTAL</c:v>
                </c:pt>
              </c:strCache>
            </c:strRef>
          </c:cat>
          <c:val>
            <c:numRef>
              <c:f>Planilha1!$C$2:$C$14</c:f>
              <c:numCache>
                <c:formatCode>#,##0</c:formatCode>
                <c:ptCount val="13"/>
                <c:pt idx="0">
                  <c:v>3892.0830000000001</c:v>
                </c:pt>
                <c:pt idx="1">
                  <c:v>4318.5069999999996</c:v>
                </c:pt>
                <c:pt idx="2">
                  <c:v>3510.819</c:v>
                </c:pt>
                <c:pt idx="3">
                  <c:v>3199.8069999999998</c:v>
                </c:pt>
                <c:pt idx="4">
                  <c:v>2775</c:v>
                </c:pt>
                <c:pt idx="5">
                  <c:v>2983</c:v>
                </c:pt>
                <c:pt idx="6">
                  <c:v>4580</c:v>
                </c:pt>
                <c:pt idx="7">
                  <c:v>4342</c:v>
                </c:pt>
                <c:pt idx="8">
                  <c:v>4727</c:v>
                </c:pt>
                <c:pt idx="9">
                  <c:v>4809.4539999999997</c:v>
                </c:pt>
                <c:pt idx="10">
                  <c:v>4641.4110000000001</c:v>
                </c:pt>
                <c:pt idx="11">
                  <c:v>4789</c:v>
                </c:pt>
                <c:pt idx="12">
                  <c:v>48569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A97-4A2E-813F-C1133F648AA6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2020</c:v>
                </c:pt>
              </c:strCache>
            </c:strRef>
          </c:tx>
          <c:spPr>
            <a:noFill/>
            <a:ln w="25400" cap="flat" cmpd="sng" algn="ctr">
              <a:solidFill>
                <a:schemeClr val="accent3"/>
              </a:solidFill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5.7793195018016677E-3"/>
                  <c:y val="1.5116217306543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97-4A2E-813F-C1133F648AA6}"/>
                </c:ext>
              </c:extLst>
            </c:dLbl>
            <c:dLbl>
              <c:idx val="1"/>
              <c:layout>
                <c:manualLayout>
                  <c:x val="2.0985636541361718E-3"/>
                  <c:y val="-5.57502424257599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A97-4A2E-813F-C1133F648AA6}"/>
                </c:ext>
              </c:extLst>
            </c:dLbl>
            <c:dLbl>
              <c:idx val="2"/>
              <c:layout>
                <c:manualLayout>
                  <c:x val="8.3944034446135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97-4A2E-813F-C1133F648AA6}"/>
                </c:ext>
              </c:extLst>
            </c:dLbl>
            <c:dLbl>
              <c:idx val="12"/>
              <c:layout>
                <c:manualLayout>
                  <c:x val="-1.8936600205296992E-3"/>
                  <c:y val="1.7261504194218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3F-487A-B9E8-0E35016E01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Planilha1!$A$2:$A$14</c:f>
              <c:strCache>
                <c:ptCount val="13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  <c:pt idx="12">
                  <c:v>TOTAL</c:v>
                </c:pt>
              </c:strCache>
            </c:strRef>
          </c:cat>
          <c:val>
            <c:numRef>
              <c:f>Planilha1!$D$2:$D$14</c:f>
              <c:numCache>
                <c:formatCode>#,##0</c:formatCode>
                <c:ptCount val="13"/>
                <c:pt idx="0">
                  <c:v>4358.6120000000001</c:v>
                </c:pt>
                <c:pt idx="1">
                  <c:v>3855.84</c:v>
                </c:pt>
                <c:pt idx="2">
                  <c:v>2783.83</c:v>
                </c:pt>
                <c:pt idx="3">
                  <c:v>3527.7330000000002</c:v>
                </c:pt>
                <c:pt idx="4">
                  <c:v>3864.45</c:v>
                </c:pt>
                <c:pt idx="5">
                  <c:v>4139.616</c:v>
                </c:pt>
                <c:pt idx="6">
                  <c:v>4887.3280000000004</c:v>
                </c:pt>
                <c:pt idx="7">
                  <c:v>4760.518</c:v>
                </c:pt>
                <c:pt idx="8">
                  <c:v>3957.5540000000001</c:v>
                </c:pt>
                <c:pt idx="9">
                  <c:v>4002.66</c:v>
                </c:pt>
                <c:pt idx="10">
                  <c:v>4142.5749999999998</c:v>
                </c:pt>
                <c:pt idx="11">
                  <c:v>4254</c:v>
                </c:pt>
                <c:pt idx="12">
                  <c:v>48534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A97-4A2E-813F-C1133F648A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176328192"/>
        <c:axId val="147655488"/>
      </c:barChart>
      <c:catAx>
        <c:axId val="17632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7655488"/>
        <c:crosses val="autoZero"/>
        <c:auto val="1"/>
        <c:lblAlgn val="ctr"/>
        <c:lblOffset val="100"/>
        <c:noMultiLvlLbl val="0"/>
      </c:catAx>
      <c:valAx>
        <c:axId val="14765548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6328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2.54102504950497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98-4902-8A84-AE2A230762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Planilha1!$A$2:$A$14</c:f>
              <c:strCache>
                <c:ptCount val="13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  <c:pt idx="12">
                  <c:v>TOTAL</c:v>
                </c:pt>
              </c:strCache>
            </c:strRef>
          </c:cat>
          <c:val>
            <c:numRef>
              <c:f>Planilha1!$B$2:$B$14</c:f>
              <c:numCache>
                <c:formatCode>#,##0</c:formatCode>
                <c:ptCount val="13"/>
                <c:pt idx="0">
                  <c:v>66346</c:v>
                </c:pt>
                <c:pt idx="1">
                  <c:v>24457</c:v>
                </c:pt>
                <c:pt idx="2">
                  <c:v>30021</c:v>
                </c:pt>
                <c:pt idx="3">
                  <c:v>39783</c:v>
                </c:pt>
                <c:pt idx="4">
                  <c:v>46570</c:v>
                </c:pt>
                <c:pt idx="5">
                  <c:v>46697</c:v>
                </c:pt>
                <c:pt idx="6">
                  <c:v>61247</c:v>
                </c:pt>
                <c:pt idx="7">
                  <c:v>63400</c:v>
                </c:pt>
                <c:pt idx="8">
                  <c:v>53465</c:v>
                </c:pt>
                <c:pt idx="9">
                  <c:v>61623</c:v>
                </c:pt>
                <c:pt idx="10">
                  <c:v>67854</c:v>
                </c:pt>
                <c:pt idx="11">
                  <c:v>87861</c:v>
                </c:pt>
                <c:pt idx="12">
                  <c:v>649324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52-4314-841B-525B40C6B9F8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5.082050099009940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DF-4F3F-8CAE-CE537D4554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Planilha1!$A$2:$A$14</c:f>
              <c:strCache>
                <c:ptCount val="13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  <c:pt idx="12">
                  <c:v>TOTAL</c:v>
                </c:pt>
              </c:strCache>
            </c:strRef>
          </c:cat>
          <c:val>
            <c:numRef>
              <c:f>Planilha1!$C$2:$C$14</c:f>
              <c:numCache>
                <c:formatCode>#,##0</c:formatCode>
                <c:ptCount val="13"/>
                <c:pt idx="0">
                  <c:v>51594</c:v>
                </c:pt>
                <c:pt idx="1">
                  <c:v>51594</c:v>
                </c:pt>
                <c:pt idx="2">
                  <c:v>52186</c:v>
                </c:pt>
                <c:pt idx="3">
                  <c:v>53798</c:v>
                </c:pt>
                <c:pt idx="4">
                  <c:v>54804</c:v>
                </c:pt>
                <c:pt idx="5">
                  <c:v>74573</c:v>
                </c:pt>
                <c:pt idx="6">
                  <c:v>56773</c:v>
                </c:pt>
                <c:pt idx="7">
                  <c:v>28914</c:v>
                </c:pt>
                <c:pt idx="8">
                  <c:v>19539</c:v>
                </c:pt>
                <c:pt idx="9">
                  <c:v>24122</c:v>
                </c:pt>
                <c:pt idx="10">
                  <c:v>32210</c:v>
                </c:pt>
                <c:pt idx="11">
                  <c:v>43741</c:v>
                </c:pt>
                <c:pt idx="12">
                  <c:v>543848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952-4314-841B-525B40C6B9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2610816"/>
        <c:axId val="156454848"/>
      </c:barChart>
      <c:catAx>
        <c:axId val="35261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6454848"/>
        <c:crosses val="autoZero"/>
        <c:auto val="1"/>
        <c:lblAlgn val="ctr"/>
        <c:lblOffset val="100"/>
        <c:noMultiLvlLbl val="0"/>
      </c:catAx>
      <c:valAx>
        <c:axId val="156454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2610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122337810860432"/>
          <c:y val="4.9990845972932248E-2"/>
          <c:w val="0.22813843104308279"/>
          <c:h val="0.117873405780011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72517594592711E-2"/>
          <c:y val="0.24886700783101667"/>
          <c:w val="0.88251671195967762"/>
          <c:h val="0.59796746365511244"/>
        </c:manualLayout>
      </c:layout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59882005899705E-3"/>
                  <c:y val="-9.5330852479258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31-4716-BEE5-5ABB954675BC}"/>
                </c:ext>
              </c:extLst>
            </c:dLbl>
            <c:dLbl>
              <c:idx val="1"/>
              <c:layout>
                <c:manualLayout>
                  <c:x val="-7.0796460176991149E-3"/>
                  <c:y val="-9.0138792713570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31-4716-BEE5-5ABB954675BC}"/>
                </c:ext>
              </c:extLst>
            </c:dLbl>
            <c:dLbl>
              <c:idx val="2"/>
              <c:layout>
                <c:manualLayout>
                  <c:x val="-1.4159292035398317E-2"/>
                  <c:y val="-5.3623604519583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31-4716-BEE5-5ABB954675BC}"/>
                </c:ext>
              </c:extLst>
            </c:dLbl>
            <c:dLbl>
              <c:idx val="3"/>
              <c:layout>
                <c:manualLayout>
                  <c:x val="0"/>
                  <c:y val="-4.7665426239629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31-4716-BEE5-5ABB954675BC}"/>
                </c:ext>
              </c:extLst>
            </c:dLbl>
            <c:dLbl>
              <c:idx val="4"/>
              <c:layout>
                <c:manualLayout>
                  <c:x val="-1.7305601460813016E-16"/>
                  <c:y val="-5.3623604519583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731-4716-BEE5-5ABB954675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Planilha1!$B$2:$B$13</c:f>
              <c:numCache>
                <c:formatCode>0.00</c:formatCode>
                <c:ptCount val="12"/>
                <c:pt idx="0">
                  <c:v>6.35</c:v>
                </c:pt>
                <c:pt idx="1">
                  <c:v>6.15</c:v>
                </c:pt>
                <c:pt idx="2">
                  <c:v>6.23</c:v>
                </c:pt>
                <c:pt idx="3">
                  <c:v>6.15</c:v>
                </c:pt>
                <c:pt idx="4" formatCode="#,##0.00">
                  <c:v>5.95</c:v>
                </c:pt>
                <c:pt idx="5" formatCode="General">
                  <c:v>5.88</c:v>
                </c:pt>
                <c:pt idx="6" formatCode="General">
                  <c:v>5.89</c:v>
                </c:pt>
                <c:pt idx="7" formatCode="General">
                  <c:v>5.87</c:v>
                </c:pt>
                <c:pt idx="8" formatCode="General">
                  <c:v>6.1</c:v>
                </c:pt>
                <c:pt idx="9" formatCode="General">
                  <c:v>6.2</c:v>
                </c:pt>
                <c:pt idx="10" formatCode="General">
                  <c:v>6.18</c:v>
                </c:pt>
                <c:pt idx="11" formatCode="General">
                  <c:v>6.35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6731-4716-BEE5-5ABB954675BC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4724084268227534E-2"/>
                  <c:y val="5.6823193170707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731-4716-BEE5-5ABB954675BC}"/>
                </c:ext>
              </c:extLst>
            </c:dLbl>
            <c:dLbl>
              <c:idx val="1"/>
              <c:layout>
                <c:manualLayout>
                  <c:x val="-3.1474508164355604E-2"/>
                  <c:y val="6.592325491057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731-4716-BEE5-5ABB954675BC}"/>
                </c:ext>
              </c:extLst>
            </c:dLbl>
            <c:dLbl>
              <c:idx val="2"/>
              <c:layout>
                <c:manualLayout>
                  <c:x val="-3.4049195178036808E-3"/>
                  <c:y val="7.1498139359444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731-4716-BEE5-5ABB954675BC}"/>
                </c:ext>
              </c:extLst>
            </c:dLbl>
            <c:dLbl>
              <c:idx val="3"/>
              <c:layout>
                <c:manualLayout>
                  <c:x val="-2.831858407079646E-2"/>
                  <c:y val="6.5539961079490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731-4716-BEE5-5ABB954675BC}"/>
                </c:ext>
              </c:extLst>
            </c:dLbl>
            <c:dLbl>
              <c:idx val="4"/>
              <c:layout>
                <c:manualLayout>
                  <c:x val="2.359882005899705E-3"/>
                  <c:y val="8.34144959193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731-4716-BEE5-5ABB954675BC}"/>
                </c:ext>
              </c:extLst>
            </c:dLbl>
            <c:dLbl>
              <c:idx val="5"/>
              <c:layout>
                <c:manualLayout>
                  <c:x val="-8.6528007304065082E-17"/>
                  <c:y val="8.34144959193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67-4FF5-BE20-C1F503F3A043}"/>
                </c:ext>
              </c:extLst>
            </c:dLbl>
            <c:dLbl>
              <c:idx val="6"/>
              <c:layout>
                <c:manualLayout>
                  <c:x val="-4.71976401179941E-3"/>
                  <c:y val="0.107247209039166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67-4FF5-BE20-C1F503F3A0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Planilha1!$C$2:$C$13</c:f>
              <c:numCache>
                <c:formatCode>0.00</c:formatCode>
                <c:ptCount val="12"/>
                <c:pt idx="0">
                  <c:v>6.18</c:v>
                </c:pt>
                <c:pt idx="1">
                  <c:v>6.18</c:v>
                </c:pt>
                <c:pt idx="2">
                  <c:v>5.87</c:v>
                </c:pt>
                <c:pt idx="3">
                  <c:v>5.63</c:v>
                </c:pt>
                <c:pt idx="4" formatCode="#,##0.00">
                  <c:v>5.71</c:v>
                </c:pt>
                <c:pt idx="5" formatCode="General">
                  <c:v>5.64</c:v>
                </c:pt>
                <c:pt idx="6" formatCode="General">
                  <c:v>5.48</c:v>
                </c:pt>
                <c:pt idx="7" formatCode="General">
                  <c:v>5.28</c:v>
                </c:pt>
                <c:pt idx="8" formatCode="General">
                  <c:v>5.39</c:v>
                </c:pt>
                <c:pt idx="9" formatCode="General">
                  <c:v>5.3</c:v>
                </c:pt>
                <c:pt idx="10" formatCode="General">
                  <c:v>5.57</c:v>
                </c:pt>
                <c:pt idx="11" formatCode="General">
                  <c:v>5.66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6731-4716-BEE5-5ABB954675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2611840"/>
        <c:axId val="156454272"/>
      </c:lineChart>
      <c:catAx>
        <c:axId val="35261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6454272"/>
        <c:crosses val="autoZero"/>
        <c:auto val="1"/>
        <c:lblAlgn val="ctr"/>
        <c:lblOffset val="100"/>
        <c:noMultiLvlLbl val="0"/>
      </c:catAx>
      <c:valAx>
        <c:axId val="156454272"/>
        <c:scaling>
          <c:orientation val="minMax"/>
          <c:min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261184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513353308712516"/>
          <c:y val="0.72911775799850242"/>
          <c:w val="0.27333175388474673"/>
          <c:h val="0.121927785002655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2018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dLbl>
              <c:idx val="2"/>
              <c:layout>
                <c:manualLayout>
                  <c:x val="-1.888740775038092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B8-47F0-8B24-C194B5EBA9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Planilha1!$A$2:$A$14</c:f>
              <c:strCache>
                <c:ptCount val="13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  <c:pt idx="12">
                  <c:v>TOTAL</c:v>
                </c:pt>
              </c:strCache>
            </c:strRef>
          </c:cat>
          <c:val>
            <c:numRef>
              <c:f>Planilha1!$B$2:$B$14</c:f>
              <c:numCache>
                <c:formatCode>0.0</c:formatCode>
                <c:ptCount val="13"/>
                <c:pt idx="0">
                  <c:v>14.836926999999999</c:v>
                </c:pt>
                <c:pt idx="1">
                  <c:v>15.785973</c:v>
                </c:pt>
                <c:pt idx="2">
                  <c:v>18.61514</c:v>
                </c:pt>
                <c:pt idx="3">
                  <c:v>13.266541</c:v>
                </c:pt>
                <c:pt idx="4">
                  <c:v>12.734984000000001</c:v>
                </c:pt>
                <c:pt idx="5">
                  <c:v>26.527027</c:v>
                </c:pt>
                <c:pt idx="6">
                  <c:v>27.228438000000001</c:v>
                </c:pt>
                <c:pt idx="7">
                  <c:v>38.826681999999998</c:v>
                </c:pt>
                <c:pt idx="8">
                  <c:v>23.977530000000002</c:v>
                </c:pt>
                <c:pt idx="9">
                  <c:v>32.543723999999997</c:v>
                </c:pt>
                <c:pt idx="10">
                  <c:v>29.996842000000001</c:v>
                </c:pt>
                <c:pt idx="11">
                  <c:v>32.700000000000003</c:v>
                </c:pt>
                <c:pt idx="12" formatCode="0.00">
                  <c:v>287.03980799999999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CB8-47F0-8B24-C194B5EBA943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2019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1.1150048485151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B8-47F0-8B24-C194B5EBA9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Planilha1!$A$2:$A$14</c:f>
              <c:strCache>
                <c:ptCount val="13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  <c:pt idx="12">
                  <c:v>TOTAL</c:v>
                </c:pt>
              </c:strCache>
            </c:strRef>
          </c:cat>
          <c:val>
            <c:numRef>
              <c:f>Planilha1!$C$2:$C$14</c:f>
              <c:numCache>
                <c:formatCode>0.0</c:formatCode>
                <c:ptCount val="13"/>
                <c:pt idx="0">
                  <c:v>20.163461999999999</c:v>
                </c:pt>
                <c:pt idx="1">
                  <c:v>20.489032999999999</c:v>
                </c:pt>
                <c:pt idx="2">
                  <c:v>17.740031999999999</c:v>
                </c:pt>
                <c:pt idx="3">
                  <c:v>16.544445</c:v>
                </c:pt>
                <c:pt idx="4">
                  <c:v>15.859669999999999</c:v>
                </c:pt>
                <c:pt idx="5">
                  <c:v>20.560784999999999</c:v>
                </c:pt>
                <c:pt idx="6">
                  <c:v>41.136949000000001</c:v>
                </c:pt>
                <c:pt idx="7">
                  <c:v>38.942872000000001</c:v>
                </c:pt>
                <c:pt idx="8">
                  <c:v>35.895516999999998</c:v>
                </c:pt>
                <c:pt idx="9">
                  <c:v>35.231271</c:v>
                </c:pt>
                <c:pt idx="10">
                  <c:v>31.682708999999999</c:v>
                </c:pt>
                <c:pt idx="11">
                  <c:v>39.630000000000003</c:v>
                </c:pt>
                <c:pt idx="12" formatCode="0.00">
                  <c:v>333.87674499999997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CB8-47F0-8B24-C194B5EBA943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2020</c:v>
                </c:pt>
              </c:strCache>
            </c:strRef>
          </c:tx>
          <c:spPr>
            <a:noFill/>
            <a:ln w="25400" cap="flat" cmpd="sng" algn="ctr">
              <a:solidFill>
                <a:schemeClr val="accent3"/>
              </a:solidFill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5.5119039323624367E-3"/>
                  <c:y val="3.19958865112468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B8-47F0-8B24-C194B5EBA943}"/>
                </c:ext>
              </c:extLst>
            </c:dLbl>
            <c:dLbl>
              <c:idx val="1"/>
              <c:layout>
                <c:manualLayout>
                  <c:x val="-5.5158060994588498E-3"/>
                  <c:y val="-2.3449419288734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B8-47F0-8B24-C194B5EBA943}"/>
                </c:ext>
              </c:extLst>
            </c:dLbl>
            <c:dLbl>
              <c:idx val="2"/>
              <c:layout>
                <c:manualLayout>
                  <c:x val="8.3944034446135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CB8-47F0-8B24-C194B5EBA943}"/>
                </c:ext>
              </c:extLst>
            </c:dLbl>
            <c:dLbl>
              <c:idx val="10"/>
              <c:layout>
                <c:manualLayout>
                  <c:x val="1.8457250365828165E-3"/>
                  <c:y val="-1.6955004963584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3E-4585-9C91-FCC425E6A4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Planilha1!$A$2:$A$14</c:f>
              <c:strCache>
                <c:ptCount val="13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  <c:pt idx="12">
                  <c:v>TOTAL</c:v>
                </c:pt>
              </c:strCache>
            </c:strRef>
          </c:cat>
          <c:val>
            <c:numRef>
              <c:f>Planilha1!$D$2:$D$14</c:f>
              <c:numCache>
                <c:formatCode>#,##0.0</c:formatCode>
                <c:ptCount val="13"/>
                <c:pt idx="0">
                  <c:v>22.329201999999999</c:v>
                </c:pt>
                <c:pt idx="1">
                  <c:v>16.171672000000001</c:v>
                </c:pt>
                <c:pt idx="2">
                  <c:v>13.058975</c:v>
                </c:pt>
                <c:pt idx="3">
                  <c:v>14.117388999999999</c:v>
                </c:pt>
                <c:pt idx="4">
                  <c:v>15.002039999999999</c:v>
                </c:pt>
                <c:pt idx="5">
                  <c:v>21.343086</c:v>
                </c:pt>
                <c:pt idx="6">
                  <c:v>32.087586000000002</c:v>
                </c:pt>
                <c:pt idx="7">
                  <c:v>36.257514</c:v>
                </c:pt>
                <c:pt idx="8">
                  <c:v>30.887533000000001</c:v>
                </c:pt>
                <c:pt idx="9">
                  <c:v>30.004228000000001</c:v>
                </c:pt>
                <c:pt idx="10">
                  <c:v>27.808508</c:v>
                </c:pt>
                <c:pt idx="11">
                  <c:v>28.45</c:v>
                </c:pt>
                <c:pt idx="12" formatCode="0.00">
                  <c:v>287.51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CB8-47F0-8B24-C194B5EBA9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172717568"/>
        <c:axId val="147660096"/>
      </c:barChart>
      <c:catAx>
        <c:axId val="17271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7660096"/>
        <c:crosses val="autoZero"/>
        <c:auto val="1"/>
        <c:lblAlgn val="ctr"/>
        <c:lblOffset val="100"/>
        <c:noMultiLvlLbl val="0"/>
      </c:catAx>
      <c:valAx>
        <c:axId val="147660096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2717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72517594592711E-2"/>
          <c:y val="0.24886700783101667"/>
          <c:w val="0.88251671195967762"/>
          <c:h val="0.59796746365511244"/>
        </c:manualLayout>
      </c:layout>
      <c:lineChart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noFill/>
              <a:ln w="19050" cap="rnd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4.71976401179941E-3"/>
                  <c:y val="-7.745631763939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6F5-4169-9734-BE51A9ECF1F9}"/>
                </c:ext>
              </c:extLst>
            </c:dLbl>
            <c:dLbl>
              <c:idx val="1"/>
              <c:layout>
                <c:manualLayout>
                  <c:x val="-7.0796460176991149E-3"/>
                  <c:y val="-5.958178279953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6F5-4169-9734-BE51A9ECF1F9}"/>
                </c:ext>
              </c:extLst>
            </c:dLbl>
            <c:dLbl>
              <c:idx val="2"/>
              <c:layout>
                <c:manualLayout>
                  <c:x val="-4.7281257984344875E-3"/>
                  <c:y val="-6.5539961079490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F5-4169-9734-BE51A9ECF1F9}"/>
                </c:ext>
              </c:extLst>
            </c:dLbl>
            <c:dLbl>
              <c:idx val="3"/>
              <c:layout>
                <c:manualLayout>
                  <c:x val="-2.359882005899705E-3"/>
                  <c:y val="-5.958178279953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85D-46B0-ABA6-E1DD2A5D423D}"/>
                </c:ext>
              </c:extLst>
            </c:dLbl>
            <c:dLbl>
              <c:idx val="4"/>
              <c:layout>
                <c:manualLayout>
                  <c:x val="-9.4395280235989067E-3"/>
                  <c:y val="-4.7665426239629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5D-46B0-ABA6-E1DD2A5D42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Planilha1!$A$2:$A$14</c:f>
              <c:strCache>
                <c:ptCount val="13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  <c:pt idx="12">
                  <c:v>TOTAL</c:v>
                </c:pt>
              </c:strCache>
            </c:strRef>
          </c:cat>
          <c:val>
            <c:numRef>
              <c:f>Planilha1!$B$2:$B$14</c:f>
              <c:numCache>
                <c:formatCode>0.00</c:formatCode>
                <c:ptCount val="13"/>
                <c:pt idx="0">
                  <c:v>5.9955052683685732</c:v>
                </c:pt>
                <c:pt idx="1">
                  <c:v>6.3025731358848427</c:v>
                </c:pt>
                <c:pt idx="2">
                  <c:v>5.4483666145102534</c:v>
                </c:pt>
                <c:pt idx="3">
                  <c:v>6.67</c:v>
                </c:pt>
                <c:pt idx="4">
                  <c:v>5.01</c:v>
                </c:pt>
                <c:pt idx="5">
                  <c:v>7.49</c:v>
                </c:pt>
                <c:pt idx="6">
                  <c:v>9.23</c:v>
                </c:pt>
                <c:pt idx="7">
                  <c:v>8.84</c:v>
                </c:pt>
                <c:pt idx="8">
                  <c:v>7.82</c:v>
                </c:pt>
                <c:pt idx="9">
                  <c:v>6.98</c:v>
                </c:pt>
                <c:pt idx="10">
                  <c:v>6.9</c:v>
                </c:pt>
                <c:pt idx="11">
                  <c:v>5.95</c:v>
                </c:pt>
                <c:pt idx="12">
                  <c:v>6.94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6F5-4169-9734-BE51A9ECF1F9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noFill/>
              <a:ln w="19050" cap="rnd">
                <a:solidFill>
                  <a:schemeClr val="accent2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2.359882005899705E-3"/>
                  <c:y val="-9.5330852479258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6F5-4169-9734-BE51A9ECF1F9}"/>
                </c:ext>
              </c:extLst>
            </c:dLbl>
            <c:dLbl>
              <c:idx val="1"/>
              <c:layout>
                <c:manualLayout>
                  <c:x val="-7.0796460176991149E-3"/>
                  <c:y val="-9.0138792713570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F5-4169-9734-BE51A9ECF1F9}"/>
                </c:ext>
              </c:extLst>
            </c:dLbl>
            <c:dLbl>
              <c:idx val="2"/>
              <c:layout>
                <c:manualLayout>
                  <c:x val="-1.4159292035398317E-2"/>
                  <c:y val="-5.3623604519583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6F5-4169-9734-BE51A9ECF1F9}"/>
                </c:ext>
              </c:extLst>
            </c:dLbl>
            <c:dLbl>
              <c:idx val="3"/>
              <c:layout>
                <c:manualLayout>
                  <c:x val="0"/>
                  <c:y val="-4.7665426239629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5D-46B0-ABA6-E1DD2A5D423D}"/>
                </c:ext>
              </c:extLst>
            </c:dLbl>
            <c:dLbl>
              <c:idx val="4"/>
              <c:layout>
                <c:manualLayout>
                  <c:x val="-1.7305601460813016E-16"/>
                  <c:y val="-5.3623604519583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5D-46B0-ABA6-E1DD2A5D42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Planilha1!$A$2:$A$14</c:f>
              <c:strCache>
                <c:ptCount val="13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  <c:pt idx="12">
                  <c:v>TOTAL</c:v>
                </c:pt>
              </c:strCache>
            </c:strRef>
          </c:cat>
          <c:val>
            <c:numRef>
              <c:f>Planilha1!$C$2:$C$14</c:f>
              <c:numCache>
                <c:formatCode>0.00</c:formatCode>
                <c:ptCount val="13"/>
                <c:pt idx="0">
                  <c:v>5.1806351508947781</c:v>
                </c:pt>
                <c:pt idx="1">
                  <c:v>4.7444714110686865</c:v>
                </c:pt>
                <c:pt idx="2">
                  <c:v>5.0529611466726143</c:v>
                </c:pt>
                <c:pt idx="3">
                  <c:v>5.17</c:v>
                </c:pt>
                <c:pt idx="4" formatCode="#,##0.00">
                  <c:v>5.7142038752187911</c:v>
                </c:pt>
                <c:pt idx="5" formatCode="#,##0.00">
                  <c:v>6.89</c:v>
                </c:pt>
                <c:pt idx="6" formatCode="#,##0.00">
                  <c:v>8.98</c:v>
                </c:pt>
                <c:pt idx="7" formatCode="#,##0.00">
                  <c:v>8.9600000000000009</c:v>
                </c:pt>
                <c:pt idx="8" formatCode="#,##0.00">
                  <c:v>7.59</c:v>
                </c:pt>
                <c:pt idx="9" formatCode="#,##0.00">
                  <c:v>7.33</c:v>
                </c:pt>
                <c:pt idx="10" formatCode="#,##0.00">
                  <c:v>6.83</c:v>
                </c:pt>
                <c:pt idx="11" formatCode="#,##0.00">
                  <c:v>8.2799999999999994</c:v>
                </c:pt>
                <c:pt idx="12" formatCode="#,##0.00">
                  <c:v>6.87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6F5-4169-9734-BE51A9ECF1F9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6"/>
            <c:spPr>
              <a:noFill/>
              <a:ln w="19050" cap="rnd">
                <a:solidFill>
                  <a:schemeClr val="accent3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3.9276240912364266E-3"/>
                  <c:y val="-0.11000579866799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6F5-4169-9734-BE51A9ECF1F9}"/>
                </c:ext>
              </c:extLst>
            </c:dLbl>
            <c:dLbl>
              <c:idx val="1"/>
              <c:layout>
                <c:manualLayout>
                  <c:x val="-5.5158060994588065E-3"/>
                  <c:y val="-9.4947558648178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F5-4169-9734-BE51A9ECF1F9}"/>
                </c:ext>
              </c:extLst>
            </c:dLbl>
            <c:dLbl>
              <c:idx val="2"/>
              <c:layout>
                <c:manualLayout>
                  <c:x val="1.3148444939957726E-3"/>
                  <c:y val="-8.34144959193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6F5-4169-9734-BE51A9ECF1F9}"/>
                </c:ext>
              </c:extLst>
            </c:dLbl>
            <c:dLbl>
              <c:idx val="3"/>
              <c:layout>
                <c:manualLayout>
                  <c:x val="-1.6519174041297935E-2"/>
                  <c:y val="-7.1498139359444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5D-46B0-ABA6-E1DD2A5D423D}"/>
                </c:ext>
              </c:extLst>
            </c:dLbl>
            <c:dLbl>
              <c:idx val="4"/>
              <c:layout>
                <c:manualLayout>
                  <c:x val="-1.8879056047197727E-2"/>
                  <c:y val="-0.10724720903916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1E-44EE-BB61-1324E6DBA715}"/>
                </c:ext>
              </c:extLst>
            </c:dLbl>
            <c:dLbl>
              <c:idx val="12"/>
              <c:layout>
                <c:manualLayout>
                  <c:x val="-5.1415696931688846E-4"/>
                  <c:y val="-7.6536787763121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FB-4A18-B1F0-64E795DF78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Planilha1!$A$2:$A$14</c:f>
              <c:strCache>
                <c:ptCount val="13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  <c:pt idx="12">
                  <c:v>TOTAL</c:v>
                </c:pt>
              </c:strCache>
            </c:strRef>
          </c:cat>
          <c:val>
            <c:numRef>
              <c:f>Planilha1!$D$2:$D$14</c:f>
              <c:numCache>
                <c:formatCode>0.00</c:formatCode>
                <c:ptCount val="13"/>
                <c:pt idx="0">
                  <c:v>5.123007507894715</c:v>
                </c:pt>
                <c:pt idx="1">
                  <c:v>4.1908955899500508</c:v>
                </c:pt>
                <c:pt idx="2">
                  <c:v>4.6896154974924844</c:v>
                </c:pt>
                <c:pt idx="3">
                  <c:v>4</c:v>
                </c:pt>
                <c:pt idx="4" formatCode="#,##0.00">
                  <c:v>3.88</c:v>
                </c:pt>
                <c:pt idx="5" formatCode="#,##0.00">
                  <c:v>5.12</c:v>
                </c:pt>
                <c:pt idx="6" formatCode="#,##0.00">
                  <c:v>6.48</c:v>
                </c:pt>
                <c:pt idx="7" formatCode="#,##0.00">
                  <c:v>7.52</c:v>
                </c:pt>
                <c:pt idx="8" formatCode="#,##0.00">
                  <c:v>7.74</c:v>
                </c:pt>
                <c:pt idx="9" formatCode="#,##0.00">
                  <c:v>7.49</c:v>
                </c:pt>
                <c:pt idx="10" formatCode="#,##0.00">
                  <c:v>6.71</c:v>
                </c:pt>
                <c:pt idx="11" formatCode="#,##0.00">
                  <c:v>6.69</c:v>
                </c:pt>
                <c:pt idx="12" formatCode="#,##0.00">
                  <c:v>5.92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F6F5-4169-9734-BE51A9ECF1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718080"/>
        <c:axId val="150557184"/>
      </c:lineChart>
      <c:catAx>
        <c:axId val="17271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0557184"/>
        <c:crosses val="autoZero"/>
        <c:auto val="1"/>
        <c:lblAlgn val="ctr"/>
        <c:lblOffset val="100"/>
        <c:noMultiLvlLbl val="0"/>
      </c:catAx>
      <c:valAx>
        <c:axId val="150557184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2718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2018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dLbl>
              <c:idx val="2"/>
              <c:layout>
                <c:manualLayout>
                  <c:x val="-2.9922009671952145E-3"/>
                  <c:y val="-1.1150048485151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97-4A2E-813F-C1133F648A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b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Planilha1!$A$2:$A$14</c:f>
              <c:strCache>
                <c:ptCount val="13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  <c:pt idx="12">
                  <c:v>TOTAL</c:v>
                </c:pt>
              </c:strCache>
            </c:strRef>
          </c:cat>
          <c:val>
            <c:numRef>
              <c:f>Planilha1!$B$2:$B$14</c:f>
              <c:numCache>
                <c:formatCode>#,##0</c:formatCode>
                <c:ptCount val="13"/>
                <c:pt idx="0">
                  <c:v>41014.553</c:v>
                </c:pt>
                <c:pt idx="1">
                  <c:v>35305.707999999999</c:v>
                </c:pt>
                <c:pt idx="2">
                  <c:v>36008.139000000003</c:v>
                </c:pt>
                <c:pt idx="3">
                  <c:v>26760.187999999998</c:v>
                </c:pt>
                <c:pt idx="4">
                  <c:v>23114</c:v>
                </c:pt>
                <c:pt idx="5">
                  <c:v>24010</c:v>
                </c:pt>
                <c:pt idx="6">
                  <c:v>24507</c:v>
                </c:pt>
                <c:pt idx="7">
                  <c:v>24533</c:v>
                </c:pt>
                <c:pt idx="8">
                  <c:v>25164</c:v>
                </c:pt>
                <c:pt idx="9">
                  <c:v>29330</c:v>
                </c:pt>
                <c:pt idx="10">
                  <c:v>31741</c:v>
                </c:pt>
                <c:pt idx="11">
                  <c:v>36803</c:v>
                </c:pt>
                <c:pt idx="12">
                  <c:v>358290.58799999999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97-4A2E-813F-C1133F648AA6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2019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1.1150048485151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A97-4A2E-813F-C1133F648A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Planilha1!$A$2:$A$14</c:f>
              <c:strCache>
                <c:ptCount val="13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  <c:pt idx="12">
                  <c:v>TOTAL</c:v>
                </c:pt>
              </c:strCache>
            </c:strRef>
          </c:cat>
          <c:val>
            <c:numRef>
              <c:f>Planilha1!$C$2:$C$14</c:f>
              <c:numCache>
                <c:formatCode>#,##0</c:formatCode>
                <c:ptCount val="13"/>
                <c:pt idx="0">
                  <c:v>35612.889000000003</c:v>
                </c:pt>
                <c:pt idx="1">
                  <c:v>39783.366000000002</c:v>
                </c:pt>
                <c:pt idx="2">
                  <c:v>33468.120999999999</c:v>
                </c:pt>
                <c:pt idx="3">
                  <c:v>29476.011999999999</c:v>
                </c:pt>
                <c:pt idx="4">
                  <c:v>24189</c:v>
                </c:pt>
                <c:pt idx="5">
                  <c:v>19950</c:v>
                </c:pt>
                <c:pt idx="6">
                  <c:v>21974</c:v>
                </c:pt>
                <c:pt idx="7">
                  <c:v>19356</c:v>
                </c:pt>
                <c:pt idx="8">
                  <c:v>23738</c:v>
                </c:pt>
                <c:pt idx="9">
                  <c:v>23313</c:v>
                </c:pt>
                <c:pt idx="10">
                  <c:v>27281</c:v>
                </c:pt>
                <c:pt idx="11">
                  <c:v>35655</c:v>
                </c:pt>
                <c:pt idx="12">
                  <c:v>333796.38800000004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A97-4A2E-813F-C1133F648AA6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2020</c:v>
                </c:pt>
              </c:strCache>
            </c:strRef>
          </c:tx>
          <c:spPr>
            <a:noFill/>
            <a:ln w="25400" cap="flat" cmpd="sng" algn="ctr">
              <a:solidFill>
                <a:schemeClr val="accent3"/>
              </a:solidFill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1.2591605166920527E-2"/>
                  <c:y val="1.5116030411390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97-4A2E-813F-C1133F648AA6}"/>
                </c:ext>
              </c:extLst>
            </c:dLbl>
            <c:dLbl>
              <c:idx val="1"/>
              <c:layout>
                <c:manualLayout>
                  <c:x val="1.5723046098132392E-2"/>
                  <c:y val="-5.57502424257588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A97-4A2E-813F-C1133F648AA6}"/>
                </c:ext>
              </c:extLst>
            </c:dLbl>
            <c:dLbl>
              <c:idx val="2"/>
              <c:layout>
                <c:manualLayout>
                  <c:x val="8.3944034446135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97-4A2E-813F-C1133F648AA6}"/>
                </c:ext>
              </c:extLst>
            </c:dLbl>
            <c:dLbl>
              <c:idx val="10"/>
              <c:layout>
                <c:manualLayout>
                  <c:x val="7.1893282754677251E-3"/>
                  <c:y val="1.1686479951642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A4-485B-854A-D17B6A0ADD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Planilha1!$A$2:$A$14</c:f>
              <c:strCache>
                <c:ptCount val="13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  <c:pt idx="12">
                  <c:v>TOTAL</c:v>
                </c:pt>
              </c:strCache>
            </c:strRef>
          </c:cat>
          <c:val>
            <c:numRef>
              <c:f>Planilha1!$D$2:$D$14</c:f>
              <c:numCache>
                <c:formatCode>#,##0</c:formatCode>
                <c:ptCount val="13"/>
                <c:pt idx="0">
                  <c:v>35467</c:v>
                </c:pt>
                <c:pt idx="1">
                  <c:v>35509.974000000002</c:v>
                </c:pt>
                <c:pt idx="2">
                  <c:v>35631.891000000003</c:v>
                </c:pt>
                <c:pt idx="3">
                  <c:v>15959.475</c:v>
                </c:pt>
                <c:pt idx="4">
                  <c:v>13797.013000000001</c:v>
                </c:pt>
                <c:pt idx="5">
                  <c:v>12689</c:v>
                </c:pt>
                <c:pt idx="6">
                  <c:v>12571.101000000001</c:v>
                </c:pt>
                <c:pt idx="7">
                  <c:v>17940</c:v>
                </c:pt>
                <c:pt idx="8">
                  <c:v>21002</c:v>
                </c:pt>
                <c:pt idx="9">
                  <c:v>24853</c:v>
                </c:pt>
                <c:pt idx="10">
                  <c:v>30832</c:v>
                </c:pt>
                <c:pt idx="11">
                  <c:v>40696</c:v>
                </c:pt>
                <c:pt idx="12">
                  <c:v>296948.45400000003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A97-4A2E-813F-C1133F648A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174003712"/>
        <c:axId val="234722368"/>
      </c:barChart>
      <c:catAx>
        <c:axId val="17400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4722368"/>
        <c:crosses val="autoZero"/>
        <c:auto val="1"/>
        <c:lblAlgn val="ctr"/>
        <c:lblOffset val="100"/>
        <c:noMultiLvlLbl val="0"/>
      </c:catAx>
      <c:valAx>
        <c:axId val="23472236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400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2018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dLbl>
              <c:idx val="2"/>
              <c:layout>
                <c:manualLayout>
                  <c:x val="-1.888740775038092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B8-47F0-8B24-C194B5EBA9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Planilha1!$A$2:$A$14</c:f>
              <c:strCache>
                <c:ptCount val="13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  <c:pt idx="12">
                  <c:v>TOTAL</c:v>
                </c:pt>
              </c:strCache>
            </c:strRef>
          </c:cat>
          <c:val>
            <c:numRef>
              <c:f>Planilha1!$B$2:$B$14</c:f>
              <c:numCache>
                <c:formatCode>0.0</c:formatCode>
                <c:ptCount val="13"/>
                <c:pt idx="0">
                  <c:v>140.64322799999999</c:v>
                </c:pt>
                <c:pt idx="1">
                  <c:v>139.961478</c:v>
                </c:pt>
                <c:pt idx="2">
                  <c:v>142.72285099999999</c:v>
                </c:pt>
                <c:pt idx="3">
                  <c:v>98.3</c:v>
                </c:pt>
                <c:pt idx="4">
                  <c:v>85.3</c:v>
                </c:pt>
                <c:pt idx="5">
                  <c:v>90.58</c:v>
                </c:pt>
                <c:pt idx="6">
                  <c:v>93.7</c:v>
                </c:pt>
                <c:pt idx="7">
                  <c:v>89.5</c:v>
                </c:pt>
                <c:pt idx="8">
                  <c:v>83.59</c:v>
                </c:pt>
                <c:pt idx="9">
                  <c:v>124.5</c:v>
                </c:pt>
                <c:pt idx="10">
                  <c:v>123.5</c:v>
                </c:pt>
                <c:pt idx="11">
                  <c:v>121.22</c:v>
                </c:pt>
                <c:pt idx="12">
                  <c:v>1333.5175569999999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CB8-47F0-8B24-C194B5EBA943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2019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1.1150048485151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B8-47F0-8B24-C194B5EBA9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Planilha1!$A$2:$A$14</c:f>
              <c:strCache>
                <c:ptCount val="13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  <c:pt idx="12">
                  <c:v>TOTAL</c:v>
                </c:pt>
              </c:strCache>
            </c:strRef>
          </c:cat>
          <c:val>
            <c:numRef>
              <c:f>Planilha1!$C$2:$C$14</c:f>
              <c:numCache>
                <c:formatCode>0.0</c:formatCode>
                <c:ptCount val="13"/>
                <c:pt idx="0">
                  <c:v>127.17499100000001</c:v>
                </c:pt>
                <c:pt idx="1">
                  <c:v>144.67542599999999</c:v>
                </c:pt>
                <c:pt idx="2">
                  <c:v>136.174297</c:v>
                </c:pt>
                <c:pt idx="3">
                  <c:v>112.97939700000001</c:v>
                </c:pt>
                <c:pt idx="4">
                  <c:v>97.6</c:v>
                </c:pt>
                <c:pt idx="5">
                  <c:v>77.209999999999994</c:v>
                </c:pt>
                <c:pt idx="6">
                  <c:v>85.3</c:v>
                </c:pt>
                <c:pt idx="7">
                  <c:v>78.2</c:v>
                </c:pt>
                <c:pt idx="8">
                  <c:v>83.57</c:v>
                </c:pt>
                <c:pt idx="9">
                  <c:v>97.8</c:v>
                </c:pt>
                <c:pt idx="10">
                  <c:v>108.1</c:v>
                </c:pt>
                <c:pt idx="11">
                  <c:v>118.87</c:v>
                </c:pt>
                <c:pt idx="12">
                  <c:v>1267.6541109999998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CB8-47F0-8B24-C194B5EBA943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2020</c:v>
                </c:pt>
              </c:strCache>
            </c:strRef>
          </c:tx>
          <c:spPr>
            <a:noFill/>
            <a:ln w="25400" cap="flat" cmpd="sng" algn="ctr">
              <a:solidFill>
                <a:schemeClr val="accent3"/>
              </a:solidFill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1.2591605166920527E-2"/>
                  <c:y val="1.5116030411390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B8-47F0-8B24-C194B5EBA943}"/>
                </c:ext>
              </c:extLst>
            </c:dLbl>
            <c:dLbl>
              <c:idx val="1"/>
              <c:layout>
                <c:manualLayout>
                  <c:x val="1.5723046098132392E-2"/>
                  <c:y val="-5.57502424257588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B8-47F0-8B24-C194B5EBA943}"/>
                </c:ext>
              </c:extLst>
            </c:dLbl>
            <c:dLbl>
              <c:idx val="2"/>
              <c:layout>
                <c:manualLayout>
                  <c:x val="8.3944034446135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CB8-47F0-8B24-C194B5EBA943}"/>
                </c:ext>
              </c:extLst>
            </c:dLbl>
            <c:dLbl>
              <c:idx val="12"/>
              <c:layout>
                <c:manualLayout>
                  <c:x val="1.8457250365828165E-3"/>
                  <c:y val="-2.2913183243538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82-4EDB-9350-7DDCE7E21E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Planilha1!$A$2:$A$14</c:f>
              <c:strCache>
                <c:ptCount val="13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  <c:pt idx="12">
                  <c:v>TOTAL</c:v>
                </c:pt>
              </c:strCache>
            </c:strRef>
          </c:cat>
          <c:val>
            <c:numRef>
              <c:f>Planilha1!$D$2:$D$14</c:f>
              <c:numCache>
                <c:formatCode>0.0</c:formatCode>
                <c:ptCount val="13"/>
                <c:pt idx="0">
                  <c:v>123.798512</c:v>
                </c:pt>
                <c:pt idx="1">
                  <c:v>118.54756500000001</c:v>
                </c:pt>
                <c:pt idx="2">
                  <c:v>126.693245</c:v>
                </c:pt>
                <c:pt idx="3">
                  <c:v>44.101461</c:v>
                </c:pt>
                <c:pt idx="4">
                  <c:v>40.6</c:v>
                </c:pt>
                <c:pt idx="5">
                  <c:v>37.340000000000003</c:v>
                </c:pt>
                <c:pt idx="6">
                  <c:v>41.7</c:v>
                </c:pt>
                <c:pt idx="7">
                  <c:v>51</c:v>
                </c:pt>
                <c:pt idx="8">
                  <c:v>54.47</c:v>
                </c:pt>
                <c:pt idx="9">
                  <c:v>66.8</c:v>
                </c:pt>
                <c:pt idx="10">
                  <c:v>78.099999999999994</c:v>
                </c:pt>
                <c:pt idx="11">
                  <c:v>113.36</c:v>
                </c:pt>
                <c:pt idx="12">
                  <c:v>896.6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CB8-47F0-8B24-C194B5EBA9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174004224"/>
        <c:axId val="234724096"/>
      </c:barChart>
      <c:catAx>
        <c:axId val="17400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4724096"/>
        <c:crosses val="autoZero"/>
        <c:auto val="1"/>
        <c:lblAlgn val="ctr"/>
        <c:lblOffset val="100"/>
        <c:noMultiLvlLbl val="0"/>
      </c:catAx>
      <c:valAx>
        <c:axId val="234724096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4004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72517594592711E-2"/>
          <c:y val="0.24886700783101667"/>
          <c:w val="0.88251671195967762"/>
          <c:h val="0.59796746365511244"/>
        </c:manualLayout>
      </c:layout>
      <c:lineChart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noFill/>
              <a:ln w="19050" cap="rnd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4.71976401179941E-3"/>
                  <c:y val="-7.745631763939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6F5-4169-9734-BE51A9ECF1F9}"/>
                </c:ext>
              </c:extLst>
            </c:dLbl>
            <c:dLbl>
              <c:idx val="1"/>
              <c:layout>
                <c:manualLayout>
                  <c:x val="-7.0796460176991149E-3"/>
                  <c:y val="-5.958178279953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6F5-4169-9734-BE51A9ECF1F9}"/>
                </c:ext>
              </c:extLst>
            </c:dLbl>
            <c:dLbl>
              <c:idx val="2"/>
              <c:layout>
                <c:manualLayout>
                  <c:x val="-4.7281257984344875E-3"/>
                  <c:y val="-4.7665426239629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F5-4169-9734-BE51A9ECF1F9}"/>
                </c:ext>
              </c:extLst>
            </c:dLbl>
            <c:dLbl>
              <c:idx val="3"/>
              <c:layout>
                <c:manualLayout>
                  <c:x val="2.359882005899705E-3"/>
                  <c:y val="-7.1498139359444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2FC-4CF1-A649-8602303C2CDF}"/>
                </c:ext>
              </c:extLst>
            </c:dLbl>
            <c:dLbl>
              <c:idx val="4"/>
              <c:layout>
                <c:manualLayout>
                  <c:x val="0"/>
                  <c:y val="-6.5539961079490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2FC-4CF1-A649-8602303C2CDF}"/>
                </c:ext>
              </c:extLst>
            </c:dLbl>
            <c:dLbl>
              <c:idx val="5"/>
              <c:layout>
                <c:manualLayout>
                  <c:x val="7.0796460176989423E-3"/>
                  <c:y val="-7.1498139359444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2FC-4CF1-A649-8602303C2C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Planilha1!$A$2:$A$14</c:f>
              <c:strCache>
                <c:ptCount val="13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  <c:pt idx="12">
                  <c:v>TOTAL</c:v>
                </c:pt>
              </c:strCache>
            </c:strRef>
          </c:cat>
          <c:val>
            <c:numRef>
              <c:f>Planilha1!$B$2:$B$14</c:f>
              <c:numCache>
                <c:formatCode>0.00</c:formatCode>
                <c:ptCount val="13"/>
                <c:pt idx="0">
                  <c:v>3.4291054689782916</c:v>
                </c:pt>
                <c:pt idx="1">
                  <c:v>3.9642733690540917</c:v>
                </c:pt>
                <c:pt idx="2">
                  <c:v>3.9636275287650937</c:v>
                </c:pt>
                <c:pt idx="3">
                  <c:v>3.67</c:v>
                </c:pt>
                <c:pt idx="4">
                  <c:v>3.69</c:v>
                </c:pt>
                <c:pt idx="5">
                  <c:v>3.77</c:v>
                </c:pt>
                <c:pt idx="6">
                  <c:v>3.83</c:v>
                </c:pt>
                <c:pt idx="7">
                  <c:v>3.6478907565327043</c:v>
                </c:pt>
                <c:pt idx="8">
                  <c:v>3.32</c:v>
                </c:pt>
                <c:pt idx="9">
                  <c:v>4.25</c:v>
                </c:pt>
                <c:pt idx="10">
                  <c:v>3.8923027910000001</c:v>
                </c:pt>
                <c:pt idx="11">
                  <c:v>3.29</c:v>
                </c:pt>
                <c:pt idx="12">
                  <c:v>3.72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6F5-4169-9734-BE51A9ECF1F9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noFill/>
              <a:ln w="19050" cap="rnd">
                <a:solidFill>
                  <a:schemeClr val="accent2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2.359882005899705E-3"/>
                  <c:y val="-9.5330852479258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6F5-4169-9734-BE51A9ECF1F9}"/>
                </c:ext>
              </c:extLst>
            </c:dLbl>
            <c:dLbl>
              <c:idx val="1"/>
              <c:layout>
                <c:manualLayout>
                  <c:x val="-7.0796460176991149E-3"/>
                  <c:y val="-9.0138792713570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F5-4169-9734-BE51A9ECF1F9}"/>
                </c:ext>
              </c:extLst>
            </c:dLbl>
            <c:dLbl>
              <c:idx val="2"/>
              <c:layout>
                <c:manualLayout>
                  <c:x val="-1.4159292035398317E-2"/>
                  <c:y val="-5.3623604519583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6F5-4169-9734-BE51A9ECF1F9}"/>
                </c:ext>
              </c:extLst>
            </c:dLbl>
            <c:dLbl>
              <c:idx val="3"/>
              <c:layout>
                <c:manualLayout>
                  <c:x val="4.71976401179941E-3"/>
                  <c:y val="-5.9581782799536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FC-4CF1-A649-8602303C2CDF}"/>
                </c:ext>
              </c:extLst>
            </c:dLbl>
            <c:dLbl>
              <c:idx val="4"/>
              <c:layout>
                <c:manualLayout>
                  <c:x val="0"/>
                  <c:y val="-5.3623604519583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FC-4CF1-A649-8602303C2CDF}"/>
                </c:ext>
              </c:extLst>
            </c:dLbl>
            <c:dLbl>
              <c:idx val="5"/>
              <c:layout>
                <c:manualLayout>
                  <c:x val="4.71976401179941E-3"/>
                  <c:y val="-5.9581782799536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FC-4CF1-A649-8602303C2C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Planilha1!$A$2:$A$14</c:f>
              <c:strCache>
                <c:ptCount val="13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  <c:pt idx="12">
                  <c:v>TOTAL</c:v>
                </c:pt>
              </c:strCache>
            </c:strRef>
          </c:cat>
          <c:val>
            <c:numRef>
              <c:f>Planilha1!$C$2:$C$14</c:f>
              <c:numCache>
                <c:formatCode>0.00</c:formatCode>
                <c:ptCount val="13"/>
                <c:pt idx="0">
                  <c:v>3.5710383114383109</c:v>
                </c:pt>
                <c:pt idx="1">
                  <c:v>3.6365808262679433</c:v>
                </c:pt>
                <c:pt idx="2">
                  <c:v>4.0687762841541062</c:v>
                </c:pt>
                <c:pt idx="3">
                  <c:v>3.83</c:v>
                </c:pt>
                <c:pt idx="4">
                  <c:v>4.03</c:v>
                </c:pt>
                <c:pt idx="5">
                  <c:v>3.87</c:v>
                </c:pt>
                <c:pt idx="6">
                  <c:v>3.89</c:v>
                </c:pt>
                <c:pt idx="7">
                  <c:v>4.0395297353538169</c:v>
                </c:pt>
                <c:pt idx="8">
                  <c:v>3.52</c:v>
                </c:pt>
                <c:pt idx="9">
                  <c:v>4.1900000000000004</c:v>
                </c:pt>
                <c:pt idx="10">
                  <c:v>3.9642786449196068</c:v>
                </c:pt>
                <c:pt idx="11">
                  <c:v>3.33</c:v>
                </c:pt>
                <c:pt idx="12">
                  <c:v>3.8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6F5-4169-9734-BE51A9ECF1F9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6"/>
            <c:spPr>
              <a:noFill/>
              <a:ln w="19050" cap="rnd">
                <a:solidFill>
                  <a:schemeClr val="accent3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3.9276240912364266E-3"/>
                  <c:y val="-0.11000579866799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6F5-4169-9734-BE51A9ECF1F9}"/>
                </c:ext>
              </c:extLst>
            </c:dLbl>
            <c:dLbl>
              <c:idx val="1"/>
              <c:layout>
                <c:manualLayout>
                  <c:x val="-5.5158060994588065E-3"/>
                  <c:y val="-9.4947558648178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F5-4169-9734-BE51A9ECF1F9}"/>
                </c:ext>
              </c:extLst>
            </c:dLbl>
            <c:dLbl>
              <c:idx val="2"/>
              <c:layout>
                <c:manualLayout>
                  <c:x val="1.3148444939957726E-3"/>
                  <c:y val="-8.34144959193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6F5-4169-9734-BE51A9ECF1F9}"/>
                </c:ext>
              </c:extLst>
            </c:dLbl>
            <c:dLbl>
              <c:idx val="3"/>
              <c:layout>
                <c:manualLayout>
                  <c:x val="-7.0796460176991149E-3"/>
                  <c:y val="-8.34144959193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FC-4CF1-A649-8602303C2CDF}"/>
                </c:ext>
              </c:extLst>
            </c:dLbl>
            <c:dLbl>
              <c:idx val="4"/>
              <c:layout>
                <c:manualLayout>
                  <c:x val="0"/>
                  <c:y val="-0.113205387319120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FC-4CF1-A649-8602303C2CDF}"/>
                </c:ext>
              </c:extLst>
            </c:dLbl>
            <c:dLbl>
              <c:idx val="5"/>
              <c:layout>
                <c:manualLayout>
                  <c:x val="7.0797389264393319E-3"/>
                  <c:y val="-0.1072469744652183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4377581120943939E-2"/>
                      <c:h val="0.194296193709289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D85-4155-BA0C-02B5296429F5}"/>
                </c:ext>
              </c:extLst>
            </c:dLbl>
            <c:dLbl>
              <c:idx val="12"/>
              <c:layout>
                <c:manualLayout>
                  <c:x val="-5.1415696931688846E-4"/>
                  <c:y val="-7.6536787763121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0B-489E-A4FC-EB82B06E70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Planilha1!$A$2:$A$14</c:f>
              <c:strCache>
                <c:ptCount val="13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  <c:pt idx="12">
                  <c:v>TOTAL</c:v>
                </c:pt>
              </c:strCache>
            </c:strRef>
          </c:cat>
          <c:val>
            <c:numRef>
              <c:f>Planilha1!$D$2:$D$14</c:f>
              <c:numCache>
                <c:formatCode>0.00</c:formatCode>
                <c:ptCount val="13"/>
                <c:pt idx="0">
                  <c:v>3.4885938377222465</c:v>
                </c:pt>
                <c:pt idx="1">
                  <c:v>3.3384300703796628</c:v>
                </c:pt>
                <c:pt idx="2">
                  <c:v>3.5537707307449899</c:v>
                </c:pt>
                <c:pt idx="3">
                  <c:v>2.76</c:v>
                </c:pt>
                <c:pt idx="4">
                  <c:v>2.95</c:v>
                </c:pt>
                <c:pt idx="5">
                  <c:v>2.94</c:v>
                </c:pt>
                <c:pt idx="6">
                  <c:v>3.32</c:v>
                </c:pt>
                <c:pt idx="7">
                  <c:v>2.8429230288689267</c:v>
                </c:pt>
                <c:pt idx="8">
                  <c:v>2.59</c:v>
                </c:pt>
                <c:pt idx="9">
                  <c:v>2.69</c:v>
                </c:pt>
                <c:pt idx="10">
                  <c:v>2.5357471349999998</c:v>
                </c:pt>
                <c:pt idx="11">
                  <c:v>2.79</c:v>
                </c:pt>
                <c:pt idx="12">
                  <c:v>3.02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F6F5-4169-9734-BE51A9ECF1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005760"/>
        <c:axId val="229458496"/>
      </c:lineChart>
      <c:catAx>
        <c:axId val="17400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9458496"/>
        <c:crosses val="autoZero"/>
        <c:auto val="1"/>
        <c:lblAlgn val="ctr"/>
        <c:lblOffset val="100"/>
        <c:noMultiLvlLbl val="0"/>
      </c:catAx>
      <c:valAx>
        <c:axId val="229458496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4005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2018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dLbl>
              <c:idx val="2"/>
              <c:layout>
                <c:manualLayout>
                  <c:x val="-2.9922009671952978E-3"/>
                  <c:y val="-5.57502424257599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9C-4E50-8F8D-9B807A402F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t" anchorCtr="0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Planilha1!$A$2:$A$14</c:f>
              <c:strCache>
                <c:ptCount val="13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  <c:pt idx="12">
                  <c:v>TOTAL</c:v>
                </c:pt>
              </c:strCache>
            </c:strRef>
          </c:cat>
          <c:val>
            <c:numRef>
              <c:f>Planilha1!$B$2:$B$14</c:f>
              <c:numCache>
                <c:formatCode>0.0</c:formatCode>
                <c:ptCount val="13"/>
                <c:pt idx="0">
                  <c:v>5.3040000000000003</c:v>
                </c:pt>
                <c:pt idx="1">
                  <c:v>0</c:v>
                </c:pt>
                <c:pt idx="2">
                  <c:v>0</c:v>
                </c:pt>
                <c:pt idx="3">
                  <c:v>15.6</c:v>
                </c:pt>
                <c:pt idx="4">
                  <c:v>15.6</c:v>
                </c:pt>
                <c:pt idx="5">
                  <c:v>31.2</c:v>
                </c:pt>
                <c:pt idx="6">
                  <c:v>15.6</c:v>
                </c:pt>
                <c:pt idx="7">
                  <c:v>46.887</c:v>
                </c:pt>
                <c:pt idx="8">
                  <c:v>15.87</c:v>
                </c:pt>
                <c:pt idx="9">
                  <c:v>1.056</c:v>
                </c:pt>
                <c:pt idx="10">
                  <c:v>17.577999999999999</c:v>
                </c:pt>
                <c:pt idx="11">
                  <c:v>3.09</c:v>
                </c:pt>
                <c:pt idx="12" formatCode="0">
                  <c:v>167.785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C9C-4E50-8F8D-9B807A402F27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2019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1.1150048485151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9C-4E50-8F8D-9B807A402F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Planilha1!$A$2:$A$14</c:f>
              <c:strCache>
                <c:ptCount val="13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  <c:pt idx="12">
                  <c:v>TOTAL</c:v>
                </c:pt>
              </c:strCache>
            </c:strRef>
          </c:cat>
          <c:val>
            <c:numRef>
              <c:f>Planilha1!$C$2:$C$14</c:f>
              <c:numCache>
                <c:formatCode>0.0</c:formatCode>
                <c:ptCount val="13"/>
                <c:pt idx="0">
                  <c:v>2.4649999999999999</c:v>
                </c:pt>
                <c:pt idx="1">
                  <c:v>1.355</c:v>
                </c:pt>
                <c:pt idx="2">
                  <c:v>2.0680000000000001</c:v>
                </c:pt>
                <c:pt idx="3">
                  <c:v>2.5129999999999999</c:v>
                </c:pt>
                <c:pt idx="4">
                  <c:v>33.866999999999997</c:v>
                </c:pt>
                <c:pt idx="5">
                  <c:v>34.04</c:v>
                </c:pt>
                <c:pt idx="6">
                  <c:v>35.701999999999998</c:v>
                </c:pt>
                <c:pt idx="7">
                  <c:v>18.175999999999998</c:v>
                </c:pt>
                <c:pt idx="8">
                  <c:v>18.079999999999998</c:v>
                </c:pt>
                <c:pt idx="9">
                  <c:v>19.728999999999999</c:v>
                </c:pt>
                <c:pt idx="10">
                  <c:v>20.042999999999999</c:v>
                </c:pt>
                <c:pt idx="11">
                  <c:v>17.927</c:v>
                </c:pt>
                <c:pt idx="12">
                  <c:v>205.9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C9C-4E50-8F8D-9B807A402F27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2020</c:v>
                </c:pt>
              </c:strCache>
            </c:strRef>
          </c:tx>
          <c:spPr>
            <a:noFill/>
            <a:ln w="25400" cap="flat" cmpd="sng" algn="ctr">
              <a:solidFill>
                <a:schemeClr val="accent3"/>
              </a:solidFill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5.7793195018016677E-3"/>
                  <c:y val="1.5116217306543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C9C-4E50-8F8D-9B807A402F27}"/>
                </c:ext>
              </c:extLst>
            </c:dLbl>
            <c:dLbl>
              <c:idx val="1"/>
              <c:layout>
                <c:manualLayout>
                  <c:x val="2.0985636541361718E-3"/>
                  <c:y val="-5.57502424257599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C9C-4E50-8F8D-9B807A402F27}"/>
                </c:ext>
              </c:extLst>
            </c:dLbl>
            <c:dLbl>
              <c:idx val="2"/>
              <c:layout>
                <c:manualLayout>
                  <c:x val="8.3944034446135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C9C-4E50-8F8D-9B807A402F27}"/>
                </c:ext>
              </c:extLst>
            </c:dLbl>
            <c:dLbl>
              <c:idx val="12"/>
              <c:layout>
                <c:manualLayout>
                  <c:x val="-1.8936600205296992E-3"/>
                  <c:y val="1.7261504194218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AE-41E7-9D41-28BE688F10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Planilha1!$A$2:$A$14</c:f>
              <c:strCache>
                <c:ptCount val="13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  <c:pt idx="12">
                  <c:v>TOTAL</c:v>
                </c:pt>
              </c:strCache>
            </c:strRef>
          </c:cat>
          <c:val>
            <c:numRef>
              <c:f>Planilha1!$D$2:$D$14</c:f>
              <c:numCache>
                <c:formatCode>0.0</c:formatCode>
                <c:ptCount val="13"/>
                <c:pt idx="0">
                  <c:v>4.976</c:v>
                </c:pt>
                <c:pt idx="1">
                  <c:v>2.7730000000000001</c:v>
                </c:pt>
                <c:pt idx="2">
                  <c:v>2.7410000000000001</c:v>
                </c:pt>
                <c:pt idx="3">
                  <c:v>3.5129999999999999</c:v>
                </c:pt>
                <c:pt idx="4">
                  <c:v>3.4009999999999998</c:v>
                </c:pt>
                <c:pt idx="5">
                  <c:v>26.468</c:v>
                </c:pt>
                <c:pt idx="6">
                  <c:v>95.566000000000003</c:v>
                </c:pt>
                <c:pt idx="7">
                  <c:v>3.677</c:v>
                </c:pt>
                <c:pt idx="8">
                  <c:v>34.759</c:v>
                </c:pt>
                <c:pt idx="9">
                  <c:v>3.3839999999999999</c:v>
                </c:pt>
                <c:pt idx="10">
                  <c:v>19.073</c:v>
                </c:pt>
                <c:pt idx="11">
                  <c:v>20.079999999999998</c:v>
                </c:pt>
                <c:pt idx="12" formatCode="0">
                  <c:v>220.41099999999994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C9C-4E50-8F8D-9B807A402F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319107584"/>
        <c:axId val="156487040"/>
      </c:barChart>
      <c:catAx>
        <c:axId val="31910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6487040"/>
        <c:crosses val="autoZero"/>
        <c:auto val="1"/>
        <c:lblAlgn val="ctr"/>
        <c:lblOffset val="100"/>
        <c:noMultiLvlLbl val="0"/>
      </c:catAx>
      <c:valAx>
        <c:axId val="15648704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9107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2018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b" anchorCtr="0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Planilha1!$A$2:$A$14</c:f>
              <c:strCache>
                <c:ptCount val="13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  <c:pt idx="12">
                  <c:v>TOTAL</c:v>
                </c:pt>
              </c:strCache>
            </c:strRef>
          </c:cat>
          <c:val>
            <c:numRef>
              <c:f>Planilha1!$B$2:$B$14</c:f>
              <c:numCache>
                <c:formatCode>#,##0</c:formatCode>
                <c:ptCount val="13"/>
                <c:pt idx="0">
                  <c:v>200</c:v>
                </c:pt>
                <c:pt idx="1">
                  <c:v>10300</c:v>
                </c:pt>
                <c:pt idx="2">
                  <c:v>22160</c:v>
                </c:pt>
                <c:pt idx="3">
                  <c:v>10000</c:v>
                </c:pt>
                <c:pt idx="4">
                  <c:v>100</c:v>
                </c:pt>
                <c:pt idx="5">
                  <c:v>21620</c:v>
                </c:pt>
                <c:pt idx="6">
                  <c:v>20000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84380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8A-42FC-B8F0-5AEF802A263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2019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Planilha1!$A$2:$A$14</c:f>
              <c:strCache>
                <c:ptCount val="13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  <c:pt idx="12">
                  <c:v>TOTAL</c:v>
                </c:pt>
              </c:strCache>
            </c:strRef>
          </c:cat>
          <c:val>
            <c:numRef>
              <c:f>Planilha1!$C$2:$C$14</c:f>
              <c:numCache>
                <c:formatCode>#,##0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18000</c:v>
                </c:pt>
                <c:pt idx="4">
                  <c:v>22240</c:v>
                </c:pt>
                <c:pt idx="5">
                  <c:v>17078</c:v>
                </c:pt>
                <c:pt idx="6">
                  <c:v>22050</c:v>
                </c:pt>
                <c:pt idx="7">
                  <c:v>0</c:v>
                </c:pt>
                <c:pt idx="8">
                  <c:v>20040</c:v>
                </c:pt>
                <c:pt idx="9">
                  <c:v>19000</c:v>
                </c:pt>
                <c:pt idx="10" formatCode="General">
                  <c:v>22280</c:v>
                </c:pt>
                <c:pt idx="11" formatCode="General">
                  <c:v>46640</c:v>
                </c:pt>
                <c:pt idx="12">
                  <c:v>187328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A3-4969-94C7-7FD8AB259422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2020</c:v>
                </c:pt>
              </c:strCache>
            </c:strRef>
          </c:tx>
          <c:spPr>
            <a:noFill/>
            <a:ln w="25400" cap="flat" cmpd="sng" algn="ctr">
              <a:solidFill>
                <a:srgbClr val="C00000"/>
              </a:solidFill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7.6991219137107396E-3"/>
                  <c:y val="-1.0247845580819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D2-4040-A742-2416E3CA2B7C}"/>
                </c:ext>
              </c:extLst>
            </c:dLbl>
            <c:dLbl>
              <c:idx val="1"/>
              <c:layout>
                <c:manualLayout>
                  <c:x val="1.045528852108326E-3"/>
                  <c:y val="-2.4597825110092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D2-4040-A742-2416E3CA2B7C}"/>
                </c:ext>
              </c:extLst>
            </c:dLbl>
            <c:dLbl>
              <c:idx val="2"/>
              <c:layout>
                <c:manualLayout>
                  <c:x val="8.3944034446135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CD2-4040-A742-2416E3CA2B7C}"/>
                </c:ext>
              </c:extLst>
            </c:dLbl>
            <c:dLbl>
              <c:idx val="12"/>
              <c:layout>
                <c:manualLayout>
                  <c:x val="-3.0710299983859441E-3"/>
                  <c:y val="1.8027107618732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11-4C35-A9E7-4A4A47EDF5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Planilha1!$A$2:$A$14</c:f>
              <c:strCache>
                <c:ptCount val="13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  <c:pt idx="12">
                  <c:v>TOTAL</c:v>
                </c:pt>
              </c:strCache>
            </c:strRef>
          </c:cat>
          <c:val>
            <c:numRef>
              <c:f>Planilha1!$D$2:$D$14</c:f>
              <c:numCache>
                <c:formatCode>#,##0</c:formatCode>
                <c:ptCount val="13"/>
                <c:pt idx="0">
                  <c:v>87300</c:v>
                </c:pt>
                <c:pt idx="1">
                  <c:v>28500</c:v>
                </c:pt>
                <c:pt idx="2">
                  <c:v>0</c:v>
                </c:pt>
                <c:pt idx="3">
                  <c:v>64940</c:v>
                </c:pt>
                <c:pt idx="4">
                  <c:v>43300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12000</c:v>
                </c:pt>
                <c:pt idx="10">
                  <c:v>0</c:v>
                </c:pt>
                <c:pt idx="11">
                  <c:v>40340</c:v>
                </c:pt>
                <c:pt idx="12">
                  <c:v>276380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0A3-4969-94C7-7FD8AB2594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351043584"/>
        <c:axId val="150574720"/>
      </c:barChart>
      <c:catAx>
        <c:axId val="35104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0574720"/>
        <c:crosses val="autoZero"/>
        <c:auto val="1"/>
        <c:lblAlgn val="ctr"/>
        <c:lblOffset val="100"/>
        <c:noMultiLvlLbl val="0"/>
      </c:catAx>
      <c:valAx>
        <c:axId val="15057472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1043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2"/>
              <c:layout>
                <c:manualLayout>
                  <c:x val="-1.1867076996775238E-3"/>
                  <c:y val="0.143258354880837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B9-495F-AD73-E70B8BF618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Planilha1!$A$2:$A$14</c:f>
              <c:strCache>
                <c:ptCount val="13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  <c:pt idx="12">
                  <c:v>TOTAL</c:v>
                </c:pt>
              </c:strCache>
            </c:strRef>
          </c:cat>
          <c:val>
            <c:numRef>
              <c:f>Planilha1!$B$2:$B$14</c:f>
              <c:numCache>
                <c:formatCode>#,##0</c:formatCode>
                <c:ptCount val="13"/>
                <c:pt idx="0">
                  <c:v>54504</c:v>
                </c:pt>
                <c:pt idx="1">
                  <c:v>42905</c:v>
                </c:pt>
                <c:pt idx="2">
                  <c:v>48929</c:v>
                </c:pt>
                <c:pt idx="3">
                  <c:v>48803</c:v>
                </c:pt>
                <c:pt idx="4">
                  <c:v>53726</c:v>
                </c:pt>
                <c:pt idx="5">
                  <c:v>52625</c:v>
                </c:pt>
                <c:pt idx="6">
                  <c:v>60471</c:v>
                </c:pt>
                <c:pt idx="7">
                  <c:v>70371</c:v>
                </c:pt>
                <c:pt idx="8">
                  <c:v>63900</c:v>
                </c:pt>
                <c:pt idx="9">
                  <c:v>74487</c:v>
                </c:pt>
                <c:pt idx="10">
                  <c:v>67645</c:v>
                </c:pt>
                <c:pt idx="11">
                  <c:v>62423</c:v>
                </c:pt>
                <c:pt idx="12">
                  <c:v>700789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52-4314-841B-525B40C6B9F8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2"/>
              <c:layout>
                <c:manualLayout>
                  <c:x val="-2.3734153993548654E-3"/>
                  <c:y val="0.100280848416586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B9-495F-AD73-E70B8BF618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Planilha1!$A$2:$A$14</c:f>
              <c:strCache>
                <c:ptCount val="13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  <c:pt idx="12">
                  <c:v>TOTAL</c:v>
                </c:pt>
              </c:strCache>
            </c:strRef>
          </c:cat>
          <c:val>
            <c:numRef>
              <c:f>Planilha1!$C$2:$C$14</c:f>
              <c:numCache>
                <c:formatCode>#,##0</c:formatCode>
                <c:ptCount val="13"/>
                <c:pt idx="0">
                  <c:v>65109.114000000001</c:v>
                </c:pt>
                <c:pt idx="1">
                  <c:v>51564.101999999999</c:v>
                </c:pt>
                <c:pt idx="2">
                  <c:v>51908</c:v>
                </c:pt>
                <c:pt idx="3">
                  <c:v>51733</c:v>
                </c:pt>
                <c:pt idx="4">
                  <c:v>37961</c:v>
                </c:pt>
                <c:pt idx="5">
                  <c:v>51042</c:v>
                </c:pt>
                <c:pt idx="6">
                  <c:v>68340</c:v>
                </c:pt>
                <c:pt idx="7">
                  <c:v>82411</c:v>
                </c:pt>
                <c:pt idx="8">
                  <c:v>75095</c:v>
                </c:pt>
                <c:pt idx="9">
                  <c:v>78830</c:v>
                </c:pt>
                <c:pt idx="10">
                  <c:v>67447</c:v>
                </c:pt>
                <c:pt idx="11">
                  <c:v>66334</c:v>
                </c:pt>
                <c:pt idx="12">
                  <c:v>747774.21600000001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952-4314-841B-525B40C6B9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1444992"/>
        <c:axId val="156444352"/>
      </c:barChart>
      <c:catAx>
        <c:axId val="35144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6444352"/>
        <c:crosses val="autoZero"/>
        <c:auto val="1"/>
        <c:lblAlgn val="ctr"/>
        <c:lblOffset val="100"/>
        <c:noMultiLvlLbl val="0"/>
      </c:catAx>
      <c:valAx>
        <c:axId val="156444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1444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122337810860432"/>
          <c:y val="4.9990845972932248E-2"/>
          <c:w val="0.22813843104308279"/>
          <c:h val="0.117873405780011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E084EF-095F-4037-AC8D-961908921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1666E89-C894-4753-B677-ECFD994F7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62B6E5E-8E40-444D-B049-47C9AA99E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C626-E8A7-4865-B6BA-932378BAB3D7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52540F1-0403-4BB1-BA64-CC1FA7916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C50D0D41-7AD8-4BB6-BD39-9F584E11A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1D29-3C7F-4663-A0C3-165FE66E6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0696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BBA8A6D-2048-4762-B502-6D3111E48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3F1EA4E2-E652-4632-B384-AA4F5043FB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8909DA9-A65E-49D0-8D1A-C52A4758A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C626-E8A7-4865-B6BA-932378BAB3D7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0D99B1B-194F-4155-97E7-B84D29933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51E2686-D99D-4655-A2BF-74813FC19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1D29-3C7F-4663-A0C3-165FE66E6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4340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DB0B115-A973-42C6-87BC-5A4B755A00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EBB74C29-0C97-4EFE-B352-F94C4DB1E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231501E-8C42-4CAC-A1E8-3372B51A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C626-E8A7-4865-B6BA-932378BAB3D7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1A32F78-C585-488A-A334-4781AABB1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E8DD414-98F9-4FF2-8564-A06DA59E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1D29-3C7F-4663-A0C3-165FE66E6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2211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3606F9-B1A9-4E12-8EC9-B31C1CC71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3C0E59B-32DB-4298-8CDB-D7F534285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1E5EEF5-853D-4C0E-ABDB-3C6CA9819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C626-E8A7-4865-B6BA-932378BAB3D7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F3C58E6-242F-42CF-B3B5-77F838DA1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9802A37-0DAF-4AA6-B272-40E8F1234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1D29-3C7F-4663-A0C3-165FE66E6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4955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DE964F0-8223-47DB-903F-6D8524A28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0B557F62-5A5E-4577-B5CC-E533C6C09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14B10E2-FE58-4945-B719-5A5548C8B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C626-E8A7-4865-B6BA-932378BAB3D7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476D2A5-38DB-4781-9B84-0DEB53041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884223B-01B1-4E80-9E0F-FA9D4E66B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1D29-3C7F-4663-A0C3-165FE66E6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131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FDEB15C-A0ED-457C-ADB9-FDFF6864A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3FC5175-72FC-4242-9AB8-4C97747164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86DE6C42-7BC1-48F9-8F54-EAB7675F28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CF9DB514-30CB-4CE4-B67F-97584FBFD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C626-E8A7-4865-B6BA-932378BAB3D7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6F038C37-47BC-48D8-A457-337012F67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3FB0F121-3DAA-4AFB-99A7-77A93DB55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1D29-3C7F-4663-A0C3-165FE66E6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971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888F1CD-F008-4397-A4D0-4A6B430F1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45ABDEF6-FD20-4F3E-A5D6-F9788434D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C97F27E1-0AD5-4DFD-8798-9F13664BF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BC9DAA3D-D007-4B83-B0F2-7C4E0A21F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4B88AB18-0F87-4EAA-8443-195FF612ED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8B12E3B6-836E-4CFF-91DE-7BF920915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C626-E8A7-4865-B6BA-932378BAB3D7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06D5679A-F9DF-4A17-9A1C-482D049E4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9D8E4407-4473-4C69-B165-D2E6D8FC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1D29-3C7F-4663-A0C3-165FE66E6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7370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D4E34C0-6211-4523-B154-FB0D14295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51F37B4-2336-4CEE-9F5B-D156BAF91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C626-E8A7-4865-B6BA-932378BAB3D7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638050B3-01BC-4215-93DB-F04E1E158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735FF767-D1FD-47F8-8D53-5C628D9A4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1D29-3C7F-4663-A0C3-165FE66E6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658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9C5226E1-E9A9-461D-80BF-A0C65CC94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C626-E8A7-4865-B6BA-932378BAB3D7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4FF1E5E4-0EFA-444E-93A6-E1473BC79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B12CE2E2-B727-4229-AE43-3234A9F6F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1D29-3C7F-4663-A0C3-165FE66E6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652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E4893E3-4809-4634-8316-9B4B56B96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7316318-D965-4C05-BFCB-8ACD779F5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0218651C-B7A0-47F9-A292-29681C4BB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8E439D70-773D-491E-9847-CC23305F7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C626-E8A7-4865-B6BA-932378BAB3D7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B665B3DA-097A-41EF-BA94-F30CC778A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21E3AAFB-FEE7-45F4-985A-DEF5CE68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1D29-3C7F-4663-A0C3-165FE66E6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488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D1AAC6A-027C-4979-8182-1036B6CE1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9C38D92B-0225-41DC-A480-7CDC7E9E9D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2716AC95-0CFB-428A-8F48-0ABACC5E09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549C8B42-5412-468E-B32B-3D3A328F1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C626-E8A7-4865-B6BA-932378BAB3D7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8B057829-6439-4550-86BA-02D8BAAFE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EAEABE5D-1B27-49E7-A464-E465ABE71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1D29-3C7F-4663-A0C3-165FE66E6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7159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0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95CD09AC-6B98-4364-B203-AAEFBE4DD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7FFD5F92-C87E-4152-8315-0704A1273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1B0E9C9-9C7B-4E79-9CED-4B09CEDCEF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BC626-E8A7-4865-B6BA-932378BAB3D7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B8498ED-A2A9-4996-9CFD-0E37AB2114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D246C98-2397-4EF3-801B-4F71FEC67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81D29-3C7F-4663-A0C3-165FE66E6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697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cam.com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cam.com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4.png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cam.com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cam.com.br/" TargetMode="External"/><Relationship Id="rId7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www.abccam.com.br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cam.com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cam.com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cam.com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chart" Target="../charts/chart11.xml"/><Relationship Id="rId4" Type="http://schemas.openxmlformats.org/officeDocument/2006/relationships/hyperlink" Target="http://www.abccam.com.br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cam.com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abccam.com.br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bccam.com.br/" TargetMode="Externa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abccam.com.br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hyperlink" Target="http://www.abccam.com.br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abccam.com.br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cam.com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cam.com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cam.com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bccam.com.br/" TargetMode="Externa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cam.com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cam.com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cam.com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FA06041-5971-4333-990B-358C72F25E42}"/>
              </a:ext>
            </a:extLst>
          </p:cNvPr>
          <p:cNvSpPr/>
          <p:nvPr/>
        </p:nvSpPr>
        <p:spPr>
          <a:xfrm>
            <a:off x="231518" y="230400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xmlns="" id="{C2011178-0ACC-4DD6-B210-B29FBA41F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775" y="421629"/>
            <a:ext cx="7112010" cy="111017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66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B</a:t>
            </a:r>
            <a:r>
              <a:rPr lang="en-GB" altLang="pt-BR" sz="32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ALANÇA </a:t>
            </a:r>
            <a:r>
              <a:rPr lang="en-GB" altLang="pt-BR" sz="66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C</a:t>
            </a:r>
            <a:r>
              <a:rPr lang="en-GB" altLang="pt-BR" sz="32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OMERCIAL DE </a:t>
            </a:r>
            <a:r>
              <a:rPr lang="en-GB" altLang="pt-BR" sz="66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P</a:t>
            </a:r>
            <a:r>
              <a:rPr lang="en-GB" altLang="pt-BR" sz="32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ESCADO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10782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4C3B5431-6E59-4602-9DCA-02419B74C2DE}"/>
              </a:ext>
            </a:extLst>
          </p:cNvPr>
          <p:cNvCxnSpPr/>
          <p:nvPr/>
        </p:nvCxnSpPr>
        <p:spPr>
          <a:xfrm>
            <a:off x="8477250" y="615982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xmlns="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79989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5">
            <a:extLst>
              <a:ext uri="{FF2B5EF4-FFF2-40B4-BE49-F238E27FC236}">
                <a16:creationId xmlns:a16="http://schemas.microsoft.com/office/drawing/2014/main" xmlns="" id="{F9BAF6FA-52EF-4CE5-B06B-A37120F61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7075" y="5733623"/>
            <a:ext cx="2832115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JANEIRO -2021 - Nº 01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A2AD1B94-B9B2-48CC-8E89-982FF0A6355F}"/>
              </a:ext>
            </a:extLst>
          </p:cNvPr>
          <p:cNvSpPr txBox="1"/>
          <p:nvPr/>
        </p:nvSpPr>
        <p:spPr>
          <a:xfrm>
            <a:off x="112456" y="6218301"/>
            <a:ext cx="11967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0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www.abccam.com.br</a:t>
            </a:r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442F591C-18E0-4A21-88CB-93E9F5E60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5535" y="1701696"/>
            <a:ext cx="3371429" cy="3000219"/>
          </a:xfrm>
          <a:prstGeom prst="flowChartConnector">
            <a:avLst/>
          </a:prstGeom>
        </p:spPr>
      </p:pic>
      <p:pic>
        <p:nvPicPr>
          <p:cNvPr id="1026" name="Picture 2" descr="C:\Users\Administrador.DESKTOP-7HBGFEJ\Downloads\Marca ABCC_ vertical_20.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034" y="272735"/>
            <a:ext cx="1382182" cy="242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822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FA06041-5971-4333-990B-358C72F25E42}"/>
              </a:ext>
            </a:extLst>
          </p:cNvPr>
          <p:cNvSpPr/>
          <p:nvPr/>
        </p:nvSpPr>
        <p:spPr>
          <a:xfrm>
            <a:off x="214542" y="295060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xmlns="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5">
            <a:extLst>
              <a:ext uri="{FF2B5EF4-FFF2-40B4-BE49-F238E27FC236}">
                <a16:creationId xmlns:a16="http://schemas.microsoft.com/office/drawing/2014/main" xmlns="" id="{DCC8A0CA-B40D-4239-AD6E-8E546A99C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15" y="673924"/>
            <a:ext cx="6539514" cy="71006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BRASIL – VOLUME E VALOR DAS EXPORTAÇÕES DE CAMARÃO 2019-2020 (JAN-DEZ)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A7C32272-1C60-41B0-BD35-4D08FE56FE1E}"/>
              </a:ext>
            </a:extLst>
          </p:cNvPr>
          <p:cNvSpPr txBox="1"/>
          <p:nvPr/>
        </p:nvSpPr>
        <p:spPr>
          <a:xfrm>
            <a:off x="6376962" y="1986380"/>
            <a:ext cx="529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tx2">
                    <a:lumMod val="75000"/>
                  </a:schemeClr>
                </a:solidFill>
                <a:latin typeface="Abadi" panose="020B0604020104020204" pitchFamily="34" charset="0"/>
              </a:rPr>
              <a:t>BRASIL – VOLUME, VALOR E PREÇOS MÉDIO DAS EXPORTAÇÕES DE CAMARÃO (JAN-DEZ) POR ESTADO 2019-2020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B7C05C1F-84AC-419F-9D1B-2DA6D3DF1E5F}"/>
              </a:ext>
            </a:extLst>
          </p:cNvPr>
          <p:cNvSpPr txBox="1"/>
          <p:nvPr/>
        </p:nvSpPr>
        <p:spPr>
          <a:xfrm>
            <a:off x="112456" y="6275451"/>
            <a:ext cx="1196708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5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www.abccam.com.br</a:t>
            </a:r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xmlns="" id="{F4E8AEDB-80EF-43EC-921B-72D9497042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175828"/>
              </p:ext>
            </p:extLst>
          </p:nvPr>
        </p:nvGraphicFramePr>
        <p:xfrm>
          <a:off x="461639" y="1458353"/>
          <a:ext cx="5592873" cy="2278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21BE5F64-0A16-450E-A300-A00F29130A97}"/>
              </a:ext>
            </a:extLst>
          </p:cNvPr>
          <p:cNvSpPr txBox="1"/>
          <p:nvPr/>
        </p:nvSpPr>
        <p:spPr>
          <a:xfrm rot="16200000">
            <a:off x="-638024" y="2281886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2">
                    <a:lumMod val="75000"/>
                  </a:schemeClr>
                </a:solidFill>
                <a:latin typeface="Abadi" panose="020B0604020104020204" pitchFamily="34" charset="0"/>
              </a:rPr>
              <a:t>TONELADAS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AB39F401-3769-41BC-96CA-F04E02C60544}"/>
              </a:ext>
            </a:extLst>
          </p:cNvPr>
          <p:cNvSpPr/>
          <p:nvPr/>
        </p:nvSpPr>
        <p:spPr>
          <a:xfrm>
            <a:off x="410600" y="3693740"/>
            <a:ext cx="14782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FF0000"/>
                </a:solidFill>
                <a:cs typeface="Calibri" panose="020F0502020204030204" pitchFamily="34" charset="0"/>
              </a:rPr>
              <a:t>*INCL CAMARÃO DE CAPTURA</a:t>
            </a:r>
            <a:endParaRPr lang="pt-BR" sz="800" dirty="0">
              <a:solidFill>
                <a:srgbClr val="FF0000"/>
              </a:solidFill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113D7E88-1DFC-4B1F-A402-A8C78B91CEFC}"/>
              </a:ext>
            </a:extLst>
          </p:cNvPr>
          <p:cNvSpPr/>
          <p:nvPr/>
        </p:nvSpPr>
        <p:spPr>
          <a:xfrm rot="16200000">
            <a:off x="5455097" y="4446215"/>
            <a:ext cx="14782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FF0000"/>
                </a:solidFill>
                <a:cs typeface="Calibri" panose="020F0502020204030204" pitchFamily="34" charset="0"/>
              </a:rPr>
              <a:t>*INCL CAMARÃO DE CAPTURA</a:t>
            </a:r>
            <a:endParaRPr lang="pt-BR" sz="800" dirty="0">
              <a:solidFill>
                <a:srgbClr val="FF0000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6DE644FE-90DB-468E-99BE-F183387EF1F9}"/>
              </a:ext>
            </a:extLst>
          </p:cNvPr>
          <p:cNvSpPr/>
          <p:nvPr/>
        </p:nvSpPr>
        <p:spPr>
          <a:xfrm>
            <a:off x="6204619" y="5422166"/>
            <a:ext cx="2948254" cy="281123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B67208A8-026E-4F26-9F25-2A0A90438E0B}"/>
              </a:ext>
            </a:extLst>
          </p:cNvPr>
          <p:cNvSpPr txBox="1"/>
          <p:nvPr/>
        </p:nvSpPr>
        <p:spPr>
          <a:xfrm>
            <a:off x="6193989" y="5412678"/>
            <a:ext cx="32441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tx2">
                    <a:lumMod val="75000"/>
                  </a:schemeClr>
                </a:solidFill>
                <a:latin typeface="Abadi" panose="020B0604020104020204" pitchFamily="34" charset="0"/>
              </a:rPr>
              <a:t>Pernambuco/Paraíba – Camarão de cultivo; </a:t>
            </a:r>
            <a:endParaRPr lang="pt-BR" sz="1200" dirty="0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xmlns="" id="{D86482BD-948D-48D0-8D87-0953142EE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920040"/>
            <a:ext cx="28744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JANEIRO - 2021 - Nº 01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xmlns="" id="{5F8DA564-D017-4318-B792-54D888FDAE7B}"/>
              </a:ext>
            </a:extLst>
          </p:cNvPr>
          <p:cNvSpPr/>
          <p:nvPr/>
        </p:nvSpPr>
        <p:spPr>
          <a:xfrm>
            <a:off x="521481" y="6174222"/>
            <a:ext cx="23967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ALICEWEB, JANEIRO, 2021.</a:t>
            </a:r>
            <a:endParaRPr lang="pt-BR" sz="1200" dirty="0"/>
          </a:p>
        </p:txBody>
      </p:sp>
      <p:pic>
        <p:nvPicPr>
          <p:cNvPr id="21" name="Picture 2" descr="C:\Users\Administrador.DESKTOP-7HBGFEJ\Downloads\Marca ABCC_ horizontal_20.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733" y="344179"/>
            <a:ext cx="2088098" cy="101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B42B7DE2-7D64-424B-B08A-8FF396CE06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5970" y="2509600"/>
            <a:ext cx="5292199" cy="2941320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720A79F9-47F3-40CA-BBA3-DF4F99C640FC}"/>
              </a:ext>
            </a:extLst>
          </p:cNvPr>
          <p:cNvSpPr/>
          <p:nvPr/>
        </p:nvSpPr>
        <p:spPr>
          <a:xfrm>
            <a:off x="6239441" y="3213830"/>
            <a:ext cx="5300079" cy="211037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9E0712A3-3D21-4DA5-942A-2788A1CB8D4C}"/>
              </a:ext>
            </a:extLst>
          </p:cNvPr>
          <p:cNvSpPr/>
          <p:nvPr/>
        </p:nvSpPr>
        <p:spPr>
          <a:xfrm>
            <a:off x="6254544" y="3580415"/>
            <a:ext cx="5263625" cy="189091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485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FA06041-5971-4333-990B-358C72F25E42}"/>
              </a:ext>
            </a:extLst>
          </p:cNvPr>
          <p:cNvSpPr/>
          <p:nvPr/>
        </p:nvSpPr>
        <p:spPr>
          <a:xfrm>
            <a:off x="187560" y="305605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xmlns="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5">
            <a:extLst>
              <a:ext uri="{FF2B5EF4-FFF2-40B4-BE49-F238E27FC236}">
                <a16:creationId xmlns:a16="http://schemas.microsoft.com/office/drawing/2014/main" xmlns="" id="{DCC8A0CA-B40D-4239-AD6E-8E546A99C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560" y="673924"/>
            <a:ext cx="6539514" cy="71006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BRASIL – VOLUME E VALOR DAS EXPORTAÇÕES DE CAMARÃO POR DESTINO 2019-2020 (JAN-DEZ)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B7C05C1F-84AC-419F-9D1B-2DA6D3DF1E5F}"/>
              </a:ext>
            </a:extLst>
          </p:cNvPr>
          <p:cNvSpPr txBox="1"/>
          <p:nvPr/>
        </p:nvSpPr>
        <p:spPr>
          <a:xfrm>
            <a:off x="112456" y="6304026"/>
            <a:ext cx="11967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0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www.abccam.com.br</a:t>
            </a:r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B1043817-EC9C-42CB-807C-88DC720432B7}"/>
              </a:ext>
            </a:extLst>
          </p:cNvPr>
          <p:cNvSpPr/>
          <p:nvPr/>
        </p:nvSpPr>
        <p:spPr>
          <a:xfrm>
            <a:off x="2749207" y="4569004"/>
            <a:ext cx="14782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FF0000"/>
                </a:solidFill>
                <a:cs typeface="Calibri" panose="020F0502020204030204" pitchFamily="34" charset="0"/>
              </a:rPr>
              <a:t>*INCL CAMARÃO DE CAPTURA</a:t>
            </a:r>
            <a:endParaRPr lang="pt-BR" sz="800" dirty="0">
              <a:solidFill>
                <a:srgbClr val="FF0000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DEFEB425-79CB-4CB6-A577-73E1D4E17934}"/>
              </a:ext>
            </a:extLst>
          </p:cNvPr>
          <p:cNvSpPr txBox="1"/>
          <p:nvPr/>
        </p:nvSpPr>
        <p:spPr>
          <a:xfrm>
            <a:off x="4696235" y="4645948"/>
            <a:ext cx="26840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tx2">
                    <a:lumMod val="75000"/>
                  </a:schemeClr>
                </a:solidFill>
                <a:latin typeface="Abadi" panose="020B0604020104020204" pitchFamily="34" charset="0"/>
              </a:rPr>
              <a:t>Camarão de cultivo; </a:t>
            </a:r>
            <a:endParaRPr lang="pt-BR" sz="1200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8D6B4BEB-7DF1-4925-9AA0-0D42CBC18D25}"/>
              </a:ext>
            </a:extLst>
          </p:cNvPr>
          <p:cNvSpPr/>
          <p:nvPr/>
        </p:nvSpPr>
        <p:spPr>
          <a:xfrm>
            <a:off x="4683184" y="4645947"/>
            <a:ext cx="1682106" cy="276999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xmlns="" id="{D1074241-8F4A-4FE5-B809-BC3E3567E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979309"/>
            <a:ext cx="28744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JANEIRO -2021 - Nº 01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CB5BB0F6-8939-41FF-9E9A-9AF201523EDF}"/>
              </a:ext>
            </a:extLst>
          </p:cNvPr>
          <p:cNvSpPr/>
          <p:nvPr/>
        </p:nvSpPr>
        <p:spPr>
          <a:xfrm>
            <a:off x="521481" y="6174222"/>
            <a:ext cx="23967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ALICEWEB, JANEIRO, 2021.</a:t>
            </a:r>
            <a:endParaRPr lang="pt-BR" sz="12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7BAE075F-53AA-48E4-8D31-7579AC2AF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64" y="1434748"/>
            <a:ext cx="6934200" cy="3068458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832DE40E-73F9-4F99-8B2B-77513D578256}"/>
              </a:ext>
            </a:extLst>
          </p:cNvPr>
          <p:cNvSpPr/>
          <p:nvPr/>
        </p:nvSpPr>
        <p:spPr>
          <a:xfrm>
            <a:off x="290189" y="1963021"/>
            <a:ext cx="6962775" cy="550112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pic>
        <p:nvPicPr>
          <p:cNvPr id="16" name="Picture 2" descr="C:\Users\Administrador.DESKTOP-7HBGFEJ\Downloads\Marca ABCC_ horizontal_20.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733" y="344179"/>
            <a:ext cx="2088098" cy="101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307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FA06041-5971-4333-990B-358C72F25E42}"/>
              </a:ext>
            </a:extLst>
          </p:cNvPr>
          <p:cNvSpPr/>
          <p:nvPr/>
        </p:nvSpPr>
        <p:spPr>
          <a:xfrm>
            <a:off x="204185" y="286027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xmlns="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05F2A149-2AFF-4472-806E-DF053A92669F}"/>
              </a:ext>
            </a:extLst>
          </p:cNvPr>
          <p:cNvSpPr/>
          <p:nvPr/>
        </p:nvSpPr>
        <p:spPr>
          <a:xfrm>
            <a:off x="521481" y="6174222"/>
            <a:ext cx="25805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ALICEWEB, DEZEMBRO, 2020.</a:t>
            </a:r>
            <a:endParaRPr lang="pt-BR" sz="1200" dirty="0"/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xmlns="" id="{DCC8A0CA-B40D-4239-AD6E-8E546A99C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110" y="550221"/>
            <a:ext cx="6539514" cy="71006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BRASIL – VOLUME E VALOR DAS IMPORTAÇÕES DE CAMARÃO POR UF 2019-2020 (JAN-DEZ)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FD3E1F30-E717-4B61-ACEA-B117F66EB6DB}"/>
              </a:ext>
            </a:extLst>
          </p:cNvPr>
          <p:cNvSpPr txBox="1"/>
          <p:nvPr/>
        </p:nvSpPr>
        <p:spPr>
          <a:xfrm>
            <a:off x="6342457" y="3709941"/>
            <a:ext cx="5201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tx2">
                    <a:lumMod val="75000"/>
                  </a:schemeClr>
                </a:solidFill>
                <a:latin typeface="Abadi" panose="020B0604020104020204" pitchFamily="34" charset="0"/>
              </a:rPr>
              <a:t>BRASIL – VOLUME, VALOR E PREÇOS MÉDIO DAS IMPORTAÇÕES DE CAMARÃO(JAN-DEZ) POR ORIGEM 2019-2020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292B6777-B444-43CB-85BB-FF5D831910AB}"/>
              </a:ext>
            </a:extLst>
          </p:cNvPr>
          <p:cNvSpPr txBox="1"/>
          <p:nvPr/>
        </p:nvSpPr>
        <p:spPr>
          <a:xfrm>
            <a:off x="112456" y="6323076"/>
            <a:ext cx="11967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0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www.abccam.com.br</a:t>
            </a:r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xmlns="" id="{53F8359F-D6DD-4659-958F-BBBB3D2F50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2575655"/>
              </p:ext>
            </p:extLst>
          </p:nvPr>
        </p:nvGraphicFramePr>
        <p:xfrm>
          <a:off x="6379161" y="1291436"/>
          <a:ext cx="5551232" cy="2180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8E863500-A279-4B97-81A5-5A62471D2CD3}"/>
              </a:ext>
            </a:extLst>
          </p:cNvPr>
          <p:cNvSpPr txBox="1"/>
          <p:nvPr/>
        </p:nvSpPr>
        <p:spPr>
          <a:xfrm rot="16200000">
            <a:off x="6382925" y="2166123"/>
            <a:ext cx="710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Abadi" panose="020B0604020104020204" pitchFamily="34" charset="0"/>
              </a:rPr>
              <a:t>Kg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xmlns="" id="{01F96967-245E-449C-B7ED-FA2820A11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979309"/>
            <a:ext cx="28744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JANEIRO -2021 - Nº 01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569025F8-B06E-4F42-8EA1-8F893935B0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902" y="1386507"/>
            <a:ext cx="6045254" cy="1832943"/>
          </a:xfrm>
          <a:prstGeom prst="rect">
            <a:avLst/>
          </a:prstGeom>
        </p:spPr>
      </p:pic>
      <p:pic>
        <p:nvPicPr>
          <p:cNvPr id="17" name="Picture 2" descr="C:\Users\Administrador.DESKTOP-7HBGFEJ\Downloads\Marca ABCC_ horizontal_20.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733" y="344179"/>
            <a:ext cx="2088098" cy="101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1EAFE60A-8A5D-4001-93E7-2251F11543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9787" y="4321880"/>
            <a:ext cx="627126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7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FA06041-5971-4333-990B-358C72F25E42}"/>
              </a:ext>
            </a:extLst>
          </p:cNvPr>
          <p:cNvSpPr/>
          <p:nvPr/>
        </p:nvSpPr>
        <p:spPr>
          <a:xfrm>
            <a:off x="212000" y="286027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xmlns="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05F2A149-2AFF-4472-806E-DF053A92669F}"/>
              </a:ext>
            </a:extLst>
          </p:cNvPr>
          <p:cNvSpPr/>
          <p:nvPr/>
        </p:nvSpPr>
        <p:spPr>
          <a:xfrm>
            <a:off x="521481" y="6174222"/>
            <a:ext cx="21160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NMFS, JANEIRO, 2021.</a:t>
            </a:r>
            <a:endParaRPr lang="pt-BR" sz="1200" dirty="0"/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xmlns="" id="{DCC8A0CA-B40D-4239-AD6E-8E546A99C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877" y="673924"/>
            <a:ext cx="6359752" cy="71006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EUA–  VOLUME DAS IMPORTAÇÕES DE CAMARÃO                     2019-2020 (JAN-DEZ)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xmlns="" id="{467A4E7B-EE8E-49E2-8C47-53D5D6AE53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3713313"/>
              </p:ext>
            </p:extLst>
          </p:nvPr>
        </p:nvGraphicFramePr>
        <p:xfrm>
          <a:off x="1001347" y="1530780"/>
          <a:ext cx="10220714" cy="3546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FF1FF351-6A64-4EF9-9089-0DB2E3443299}"/>
              </a:ext>
            </a:extLst>
          </p:cNvPr>
          <p:cNvSpPr txBox="1"/>
          <p:nvPr/>
        </p:nvSpPr>
        <p:spPr>
          <a:xfrm rot="16200000">
            <a:off x="-362343" y="2524442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tx2">
                    <a:lumMod val="75000"/>
                  </a:schemeClr>
                </a:solidFill>
                <a:latin typeface="Abadi" panose="020B0604020104020204" pitchFamily="34" charset="0"/>
              </a:rPr>
              <a:t>TONELADAS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41837CF5-E9E2-478D-AACB-C47CF41A9DA6}"/>
              </a:ext>
            </a:extLst>
          </p:cNvPr>
          <p:cNvSpPr txBox="1"/>
          <p:nvPr/>
        </p:nvSpPr>
        <p:spPr>
          <a:xfrm>
            <a:off x="112456" y="6275451"/>
            <a:ext cx="1196708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5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www.abccam.com.br</a:t>
            </a:r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xmlns="" id="{83F48BAE-0C6C-47A9-A0B7-BDBAF2D80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894639"/>
            <a:ext cx="28744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JANEIRO -2021 - Nº 01</a:t>
            </a:r>
          </a:p>
        </p:txBody>
      </p:sp>
      <p:pic>
        <p:nvPicPr>
          <p:cNvPr id="13" name="Picture 2" descr="C:\Users\Administrador.DESKTOP-7HBGFEJ\Downloads\Marca ABCC_ horizontal_20.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733" y="344179"/>
            <a:ext cx="2088098" cy="101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965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FA06041-5971-4333-990B-358C72F25E42}"/>
              </a:ext>
            </a:extLst>
          </p:cNvPr>
          <p:cNvSpPr/>
          <p:nvPr/>
        </p:nvSpPr>
        <p:spPr>
          <a:xfrm>
            <a:off x="214542" y="224161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xmlns="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05F2A149-2AFF-4472-806E-DF053A92669F}"/>
              </a:ext>
            </a:extLst>
          </p:cNvPr>
          <p:cNvSpPr/>
          <p:nvPr/>
        </p:nvSpPr>
        <p:spPr>
          <a:xfrm>
            <a:off x="521481" y="6174222"/>
            <a:ext cx="21160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NMFS, JANEIRO, 2021.</a:t>
            </a:r>
            <a:endParaRPr lang="pt-BR" sz="1200" dirty="0"/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xmlns="" id="{DCC8A0CA-B40D-4239-AD6E-8E546A99C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820" y="467251"/>
            <a:ext cx="8312637" cy="64851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b="1" dirty="0">
                <a:solidFill>
                  <a:schemeClr val="bg1"/>
                </a:solidFill>
                <a:ea typeface="Lucida Sans Unicode" panose="020B0602030504020204" pitchFamily="34" charset="0"/>
                <a:cs typeface="Calibri" panose="020F0502020204030204" pitchFamily="34" charset="0"/>
              </a:rPr>
              <a:t>EUA–  </a:t>
            </a:r>
            <a:r>
              <a:rPr lang="pt-BR" b="1" dirty="0">
                <a:solidFill>
                  <a:schemeClr val="bg1"/>
                </a:solidFill>
                <a:latin typeface="Abadi" panose="020B0604020104020204" pitchFamily="34" charset="0"/>
              </a:rPr>
              <a:t>COMPORTAMENTO DOS PRINCIPAIS PRODUTOS EXPORTADOS PELO BRASIL EM 2003 RELACIONANDO COM 2020(JAN-JUN)</a:t>
            </a:r>
            <a:endParaRPr lang="en-GB" altLang="pt-BR" b="1" dirty="0">
              <a:solidFill>
                <a:schemeClr val="bg1"/>
              </a:solidFill>
              <a:latin typeface="+mn-lt"/>
              <a:ea typeface="Lucida Sans Unicode" panose="020B0602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41837CF5-E9E2-478D-AACB-C47CF41A9DA6}"/>
              </a:ext>
            </a:extLst>
          </p:cNvPr>
          <p:cNvSpPr txBox="1"/>
          <p:nvPr/>
        </p:nvSpPr>
        <p:spPr>
          <a:xfrm>
            <a:off x="112456" y="6275451"/>
            <a:ext cx="1196708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5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www.abccam.com.br</a:t>
            </a:r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46DC5B14-EB23-4610-BA8A-BF2E83C94EEB}"/>
              </a:ext>
            </a:extLst>
          </p:cNvPr>
          <p:cNvSpPr txBox="1"/>
          <p:nvPr/>
        </p:nvSpPr>
        <p:spPr>
          <a:xfrm>
            <a:off x="2067137" y="4567381"/>
            <a:ext cx="697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FF0000"/>
                </a:solidFill>
              </a:rPr>
              <a:t>JAN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E7EABFFF-3E19-4645-BE0C-F5ADBA7FB062}"/>
              </a:ext>
            </a:extLst>
          </p:cNvPr>
          <p:cNvSpPr txBox="1"/>
          <p:nvPr/>
        </p:nvSpPr>
        <p:spPr>
          <a:xfrm>
            <a:off x="3757990" y="4554458"/>
            <a:ext cx="697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FF0000"/>
                </a:solidFill>
              </a:rPr>
              <a:t>FEV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6268A283-EED0-4B15-8E33-1C67DD5E784D}"/>
              </a:ext>
            </a:extLst>
          </p:cNvPr>
          <p:cNvSpPr txBox="1"/>
          <p:nvPr/>
        </p:nvSpPr>
        <p:spPr>
          <a:xfrm>
            <a:off x="5472661" y="4552681"/>
            <a:ext cx="697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FF0000"/>
                </a:solidFill>
              </a:rPr>
              <a:t>MAR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xmlns="" id="{F4943C72-83FF-4867-AE2E-9C6701DF0E42}"/>
              </a:ext>
            </a:extLst>
          </p:cNvPr>
          <p:cNvSpPr txBox="1"/>
          <p:nvPr/>
        </p:nvSpPr>
        <p:spPr>
          <a:xfrm>
            <a:off x="7135177" y="4543535"/>
            <a:ext cx="697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FF0000"/>
                </a:solidFill>
              </a:rPr>
              <a:t>ABR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xmlns="" id="{BB9E244D-A7B0-4580-A67C-F01603DB431B}"/>
              </a:ext>
            </a:extLst>
          </p:cNvPr>
          <p:cNvSpPr txBox="1"/>
          <p:nvPr/>
        </p:nvSpPr>
        <p:spPr>
          <a:xfrm>
            <a:off x="8880539" y="4534657"/>
            <a:ext cx="697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FF0000"/>
                </a:solidFill>
              </a:rPr>
              <a:t>MAI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A73857A5-6602-472C-8601-8C6904197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037" y="1407885"/>
            <a:ext cx="11485194" cy="3166579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EA0B327E-B47B-4A44-8A34-96E42942DFFC}"/>
              </a:ext>
            </a:extLst>
          </p:cNvPr>
          <p:cNvSpPr/>
          <p:nvPr/>
        </p:nvSpPr>
        <p:spPr>
          <a:xfrm>
            <a:off x="1455937" y="1262556"/>
            <a:ext cx="1713391" cy="353654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B70B34E1-D132-4976-90A2-ED5E80F2DCAF}"/>
              </a:ext>
            </a:extLst>
          </p:cNvPr>
          <p:cNvSpPr/>
          <p:nvPr/>
        </p:nvSpPr>
        <p:spPr>
          <a:xfrm>
            <a:off x="3153139" y="1262556"/>
            <a:ext cx="1713391" cy="353654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4948B161-79D4-4B7B-9633-7E5E4449EA5C}"/>
              </a:ext>
            </a:extLst>
          </p:cNvPr>
          <p:cNvSpPr/>
          <p:nvPr/>
        </p:nvSpPr>
        <p:spPr>
          <a:xfrm>
            <a:off x="4866531" y="1262556"/>
            <a:ext cx="1620186" cy="353654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660CF808-53F7-40BB-833B-5035965A04AF}"/>
              </a:ext>
            </a:extLst>
          </p:cNvPr>
          <p:cNvSpPr/>
          <p:nvPr/>
        </p:nvSpPr>
        <p:spPr>
          <a:xfrm>
            <a:off x="6499756" y="1262556"/>
            <a:ext cx="1620187" cy="353654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08C3DE5A-CDE9-4561-BEB7-BEAF7F4356A5}"/>
              </a:ext>
            </a:extLst>
          </p:cNvPr>
          <p:cNvSpPr/>
          <p:nvPr/>
        </p:nvSpPr>
        <p:spPr>
          <a:xfrm>
            <a:off x="8119943" y="1262556"/>
            <a:ext cx="2062171" cy="353654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865FCC31-5C3B-4923-927D-FBE56211CF92}"/>
              </a:ext>
            </a:extLst>
          </p:cNvPr>
          <p:cNvSpPr/>
          <p:nvPr/>
        </p:nvSpPr>
        <p:spPr>
          <a:xfrm>
            <a:off x="10184699" y="1283995"/>
            <a:ext cx="1611057" cy="3536539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xmlns="" id="{EBE3D0F5-88D1-4BB8-8328-911EF602F29E}"/>
              </a:ext>
            </a:extLst>
          </p:cNvPr>
          <p:cNvSpPr txBox="1"/>
          <p:nvPr/>
        </p:nvSpPr>
        <p:spPr>
          <a:xfrm>
            <a:off x="10765590" y="4543535"/>
            <a:ext cx="697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FF0000"/>
                </a:solidFill>
              </a:rPr>
              <a:t>JUN</a:t>
            </a:r>
          </a:p>
        </p:txBody>
      </p:sp>
      <p:sp>
        <p:nvSpPr>
          <p:cNvPr id="26" name="Text Box 5">
            <a:extLst>
              <a:ext uri="{FF2B5EF4-FFF2-40B4-BE49-F238E27FC236}">
                <a16:creationId xmlns:a16="http://schemas.microsoft.com/office/drawing/2014/main" xmlns="" id="{9D98411E-EEFE-41BE-9980-09DBC0C97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911573"/>
            <a:ext cx="28744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JANEIRO -2021 - Nº 01</a:t>
            </a:r>
          </a:p>
        </p:txBody>
      </p:sp>
      <p:pic>
        <p:nvPicPr>
          <p:cNvPr id="28" name="Picture 2" descr="C:\Users\Administrador.DESKTOP-7HBGFEJ\Downloads\Marca ABCC_ horizontal_20.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733" y="344179"/>
            <a:ext cx="2088098" cy="101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077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FA06041-5971-4333-990B-358C72F25E42}"/>
              </a:ext>
            </a:extLst>
          </p:cNvPr>
          <p:cNvSpPr/>
          <p:nvPr/>
        </p:nvSpPr>
        <p:spPr>
          <a:xfrm>
            <a:off x="214542" y="224161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xmlns="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05F2A149-2AFF-4472-806E-DF053A92669F}"/>
              </a:ext>
            </a:extLst>
          </p:cNvPr>
          <p:cNvSpPr/>
          <p:nvPr/>
        </p:nvSpPr>
        <p:spPr>
          <a:xfrm>
            <a:off x="521481" y="6174222"/>
            <a:ext cx="21160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NMFS, JANEIRO, 2021.</a:t>
            </a:r>
            <a:endParaRPr lang="pt-BR" sz="1200" dirty="0"/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xmlns="" id="{DCC8A0CA-B40D-4239-AD6E-8E546A99C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820" y="467251"/>
            <a:ext cx="8312637" cy="64851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b="1" dirty="0">
                <a:solidFill>
                  <a:schemeClr val="bg1"/>
                </a:solidFill>
                <a:ea typeface="Lucida Sans Unicode" panose="020B0602030504020204" pitchFamily="34" charset="0"/>
                <a:cs typeface="Calibri" panose="020F0502020204030204" pitchFamily="34" charset="0"/>
              </a:rPr>
              <a:t>EUA– </a:t>
            </a:r>
            <a:r>
              <a:rPr lang="pt-BR" b="1" dirty="0">
                <a:solidFill>
                  <a:schemeClr val="bg1"/>
                </a:solidFill>
                <a:latin typeface="Abadi" panose="020B0604020104020204" pitchFamily="34" charset="0"/>
              </a:rPr>
              <a:t>COMPORTAMENTO DOS PRINCIPAIS PRODUTOS EXPORTADOS PELO BRASIL EM 2003 RELACIONANDO COM 2020(JUL-OUT)</a:t>
            </a:r>
            <a:endParaRPr lang="en-GB" altLang="pt-BR" b="1" dirty="0">
              <a:solidFill>
                <a:schemeClr val="bg1"/>
              </a:solidFill>
              <a:latin typeface="+mn-lt"/>
              <a:ea typeface="Lucida Sans Unicode" panose="020B0602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41837CF5-E9E2-478D-AACB-C47CF41A9DA6}"/>
              </a:ext>
            </a:extLst>
          </p:cNvPr>
          <p:cNvSpPr txBox="1"/>
          <p:nvPr/>
        </p:nvSpPr>
        <p:spPr>
          <a:xfrm>
            <a:off x="112456" y="6275451"/>
            <a:ext cx="1196708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5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www.abccam.com.br</a:t>
            </a:r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7FEF9DCB-F3FB-4B0C-BDA9-1B78F5239D24}"/>
              </a:ext>
            </a:extLst>
          </p:cNvPr>
          <p:cNvSpPr txBox="1"/>
          <p:nvPr/>
        </p:nvSpPr>
        <p:spPr>
          <a:xfrm>
            <a:off x="2975019" y="4832002"/>
            <a:ext cx="697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FF0000"/>
                </a:solidFill>
              </a:rPr>
              <a:t>JUL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E00AF8BB-5018-4C75-93AB-D9EE3A49F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99" y="1332911"/>
            <a:ext cx="10915650" cy="3497247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8EAF70F2-B101-48BE-B356-CFACD0FFA716}"/>
              </a:ext>
            </a:extLst>
          </p:cNvPr>
          <p:cNvSpPr/>
          <p:nvPr/>
        </p:nvSpPr>
        <p:spPr>
          <a:xfrm>
            <a:off x="2240811" y="1357898"/>
            <a:ext cx="2403732" cy="3809171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FFFFFF"/>
                </a:solidFill>
              </a:rPr>
              <a:t>//////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40EBA026-9D98-4829-A1DA-C94723561778}"/>
              </a:ext>
            </a:extLst>
          </p:cNvPr>
          <p:cNvSpPr/>
          <p:nvPr/>
        </p:nvSpPr>
        <p:spPr>
          <a:xfrm>
            <a:off x="4646635" y="1333810"/>
            <a:ext cx="2341057" cy="383915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FFFFFF"/>
                </a:solidFill>
              </a:rPr>
              <a:t>/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49A8732D-B029-4A9C-8023-939401D2C830}"/>
              </a:ext>
            </a:extLst>
          </p:cNvPr>
          <p:cNvSpPr txBox="1"/>
          <p:nvPr/>
        </p:nvSpPr>
        <p:spPr>
          <a:xfrm>
            <a:off x="5358214" y="4841638"/>
            <a:ext cx="697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FF0000"/>
                </a:solidFill>
              </a:rPr>
              <a:t>AGO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04112659-220B-46B6-9C9B-ABE604C3CA17}"/>
              </a:ext>
            </a:extLst>
          </p:cNvPr>
          <p:cNvSpPr/>
          <p:nvPr/>
        </p:nvSpPr>
        <p:spPr>
          <a:xfrm>
            <a:off x="6987692" y="1331078"/>
            <a:ext cx="2299184" cy="384278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xmlns="" id="{86E638E3-6F2E-4D88-B0C2-1F72F4FBEB35}"/>
              </a:ext>
            </a:extLst>
          </p:cNvPr>
          <p:cNvSpPr txBox="1"/>
          <p:nvPr/>
        </p:nvSpPr>
        <p:spPr>
          <a:xfrm>
            <a:off x="7701364" y="4813063"/>
            <a:ext cx="697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FF0000"/>
                </a:solidFill>
              </a:rPr>
              <a:t>SET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xmlns="" id="{A6CE42B8-4A82-419D-84CB-8161EA647249}"/>
              </a:ext>
            </a:extLst>
          </p:cNvPr>
          <p:cNvSpPr/>
          <p:nvPr/>
        </p:nvSpPr>
        <p:spPr>
          <a:xfrm>
            <a:off x="9283189" y="1340603"/>
            <a:ext cx="2299184" cy="384278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xmlns="" id="{2ED7C69F-4685-4A9F-9166-3F16513CE9EA}"/>
              </a:ext>
            </a:extLst>
          </p:cNvPr>
          <p:cNvSpPr txBox="1"/>
          <p:nvPr/>
        </p:nvSpPr>
        <p:spPr>
          <a:xfrm>
            <a:off x="10140467" y="4841638"/>
            <a:ext cx="697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FF0000"/>
                </a:solidFill>
              </a:rPr>
              <a:t>OUT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xmlns="" id="{9D98411E-EEFE-41BE-9980-09DBC0C97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903106"/>
            <a:ext cx="28744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JANEIRO -2021 - Nº 01</a:t>
            </a:r>
          </a:p>
        </p:txBody>
      </p:sp>
      <p:pic>
        <p:nvPicPr>
          <p:cNvPr id="21" name="Picture 2" descr="C:\Users\Administrador.DESKTOP-7HBGFEJ\Downloads\Marca ABCC_ horizontal_20.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733" y="344179"/>
            <a:ext cx="2088098" cy="101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803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FA06041-5971-4333-990B-358C72F25E42}"/>
              </a:ext>
            </a:extLst>
          </p:cNvPr>
          <p:cNvSpPr/>
          <p:nvPr/>
        </p:nvSpPr>
        <p:spPr>
          <a:xfrm>
            <a:off x="173880" y="271784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xmlns="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05F2A149-2AFF-4472-806E-DF053A92669F}"/>
              </a:ext>
            </a:extLst>
          </p:cNvPr>
          <p:cNvSpPr/>
          <p:nvPr/>
        </p:nvSpPr>
        <p:spPr>
          <a:xfrm>
            <a:off x="521481" y="6174222"/>
            <a:ext cx="21160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NMFS, JANEIRO, 2021.</a:t>
            </a:r>
            <a:endParaRPr lang="pt-BR" sz="1200" dirty="0"/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xmlns="" id="{DCC8A0CA-B40D-4239-AD6E-8E546A99C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820" y="467251"/>
            <a:ext cx="8952476" cy="71006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ea typeface="Lucida Sans Unicode" panose="020B0602030504020204" pitchFamily="34" charset="0"/>
                <a:cs typeface="Calibri" panose="020F0502020204030204" pitchFamily="34" charset="0"/>
              </a:rPr>
              <a:t>EUA –  </a:t>
            </a:r>
            <a:r>
              <a:rPr lang="pt-BR" sz="2000" b="1" dirty="0">
                <a:solidFill>
                  <a:schemeClr val="bg1"/>
                </a:solidFill>
                <a:latin typeface="Abadi" panose="020B0604020104020204" pitchFamily="34" charset="0"/>
              </a:rPr>
              <a:t>COMPORTAMENTO DOS PRINCIPAIS PRODUTOS EXPORTADOS PELO BRASIL EM 2003 RELACIONANDO COM 2020 ( NOV-DEZ)</a:t>
            </a:r>
            <a:endParaRPr lang="en-GB" altLang="pt-BR" sz="2000" b="1" dirty="0">
              <a:solidFill>
                <a:schemeClr val="bg1"/>
              </a:solidFill>
              <a:latin typeface="+mn-lt"/>
              <a:ea typeface="Lucida Sans Unicode" panose="020B0602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41837CF5-E9E2-478D-AACB-C47CF41A9DA6}"/>
              </a:ext>
            </a:extLst>
          </p:cNvPr>
          <p:cNvSpPr txBox="1"/>
          <p:nvPr/>
        </p:nvSpPr>
        <p:spPr>
          <a:xfrm>
            <a:off x="112456" y="6275451"/>
            <a:ext cx="1196708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5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www.abccam.com.br</a:t>
            </a:r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6C1766A-18A5-45C9-A79E-AC95643E9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418" y="1219508"/>
            <a:ext cx="8237220" cy="4514231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xmlns="" id="{91E3A3BB-EFF4-4F80-B67F-504334795418}"/>
              </a:ext>
            </a:extLst>
          </p:cNvPr>
          <p:cNvSpPr/>
          <p:nvPr/>
        </p:nvSpPr>
        <p:spPr>
          <a:xfrm>
            <a:off x="3857625" y="1473460"/>
            <a:ext cx="3111017" cy="4460564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FFFFFF"/>
                </a:solidFill>
              </a:rPr>
              <a:t>/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460C6EDB-FDF2-4598-BCA9-BAD8A0084ABE}"/>
              </a:ext>
            </a:extLst>
          </p:cNvPr>
          <p:cNvSpPr/>
          <p:nvPr/>
        </p:nvSpPr>
        <p:spPr>
          <a:xfrm>
            <a:off x="6987691" y="1442675"/>
            <a:ext cx="3065945" cy="4491345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xmlns="" id="{7BB93D03-0D5D-4B82-8F87-916286C76D68}"/>
              </a:ext>
            </a:extLst>
          </p:cNvPr>
          <p:cNvSpPr txBox="1"/>
          <p:nvPr/>
        </p:nvSpPr>
        <p:spPr>
          <a:xfrm>
            <a:off x="5358214" y="5670313"/>
            <a:ext cx="697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FF0000"/>
                </a:solidFill>
              </a:rPr>
              <a:t>NOV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xmlns="" id="{4CE87B1A-D014-4CE7-BB56-8CB9716AE0E9}"/>
              </a:ext>
            </a:extLst>
          </p:cNvPr>
          <p:cNvSpPr txBox="1"/>
          <p:nvPr/>
        </p:nvSpPr>
        <p:spPr>
          <a:xfrm>
            <a:off x="8139514" y="5660788"/>
            <a:ext cx="697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FF0000"/>
                </a:solidFill>
              </a:rPr>
              <a:t>DEZ</a:t>
            </a: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xmlns="" id="{9D98411E-EEFE-41BE-9980-09DBC0C97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8214" y="5940070"/>
            <a:ext cx="2858862" cy="371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JANEIRO -2021 - Nº 01</a:t>
            </a:r>
          </a:p>
        </p:txBody>
      </p:sp>
      <p:pic>
        <p:nvPicPr>
          <p:cNvPr id="17" name="Picture 2" descr="C:\Users\Administrador.DESKTOP-7HBGFEJ\Downloads\Marca ABCC_ horizontal_20.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733" y="344179"/>
            <a:ext cx="2088098" cy="101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76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FA06041-5971-4333-990B-358C72F25E42}"/>
              </a:ext>
            </a:extLst>
          </p:cNvPr>
          <p:cNvSpPr/>
          <p:nvPr/>
        </p:nvSpPr>
        <p:spPr>
          <a:xfrm>
            <a:off x="214543" y="224161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xmlns="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05F2A149-2AFF-4472-806E-DF053A92669F}"/>
              </a:ext>
            </a:extLst>
          </p:cNvPr>
          <p:cNvSpPr/>
          <p:nvPr/>
        </p:nvSpPr>
        <p:spPr>
          <a:xfrm>
            <a:off x="521481" y="6174222"/>
            <a:ext cx="28584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FONTE:UNDERCURRENTNEWS, JAN, 2021.</a:t>
            </a:r>
            <a:endParaRPr lang="pt-BR" sz="1200" dirty="0"/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xmlns="" id="{DCC8A0CA-B40D-4239-AD6E-8E546A99C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30" y="673924"/>
            <a:ext cx="6539514" cy="71006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CHINA – VOLUME DAS IMPORTAÇÕES DE CAMARÃO                   2019-2020 (JAN-DEZ)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xmlns="" id="{467A4E7B-EE8E-49E2-8C47-53D5D6AE53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1427783"/>
              </p:ext>
            </p:extLst>
          </p:nvPr>
        </p:nvGraphicFramePr>
        <p:xfrm>
          <a:off x="797162" y="1519542"/>
          <a:ext cx="7610335" cy="2359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FF1FF351-6A64-4EF9-9089-0DB2E3443299}"/>
              </a:ext>
            </a:extLst>
          </p:cNvPr>
          <p:cNvSpPr txBox="1"/>
          <p:nvPr/>
        </p:nvSpPr>
        <p:spPr>
          <a:xfrm rot="16200000">
            <a:off x="-362343" y="2524442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tx2">
                    <a:lumMod val="75000"/>
                  </a:schemeClr>
                </a:solidFill>
                <a:latin typeface="Abadi" panose="020B0604020104020204" pitchFamily="34" charset="0"/>
              </a:rPr>
              <a:t>TONELADAS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41837CF5-E9E2-478D-AACB-C47CF41A9DA6}"/>
              </a:ext>
            </a:extLst>
          </p:cNvPr>
          <p:cNvSpPr txBox="1"/>
          <p:nvPr/>
        </p:nvSpPr>
        <p:spPr>
          <a:xfrm>
            <a:off x="2228852" y="6248330"/>
            <a:ext cx="874318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5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www.abccam.com.br</a:t>
            </a:r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xmlns="" id="{A0004EEA-E1FC-4C46-BC1F-880E8419BB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6155651"/>
              </p:ext>
            </p:extLst>
          </p:nvPr>
        </p:nvGraphicFramePr>
        <p:xfrm>
          <a:off x="6181469" y="3786213"/>
          <a:ext cx="5381625" cy="2131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 Box 5">
            <a:extLst>
              <a:ext uri="{FF2B5EF4-FFF2-40B4-BE49-F238E27FC236}">
                <a16:creationId xmlns:a16="http://schemas.microsoft.com/office/drawing/2014/main" xmlns="" id="{9D98411E-EEFE-41BE-9980-09DBC0C97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945441"/>
            <a:ext cx="2874474" cy="371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JANEIRO -2021 - Nº 01</a:t>
            </a:r>
          </a:p>
        </p:txBody>
      </p:sp>
      <p:pic>
        <p:nvPicPr>
          <p:cNvPr id="18" name="Picture 2" descr="C:\Users\Administrador.DESKTOP-7HBGFEJ\Downloads\Marca ABCC_ horizontal_20.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733" y="344179"/>
            <a:ext cx="2088098" cy="101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476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FA06041-5971-4333-990B-358C72F25E42}"/>
              </a:ext>
            </a:extLst>
          </p:cNvPr>
          <p:cNvSpPr/>
          <p:nvPr/>
        </p:nvSpPr>
        <p:spPr>
          <a:xfrm>
            <a:off x="204185" y="286027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xmlns="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05F2A149-2AFF-4472-806E-DF053A92669F}"/>
              </a:ext>
            </a:extLst>
          </p:cNvPr>
          <p:cNvSpPr/>
          <p:nvPr/>
        </p:nvSpPr>
        <p:spPr>
          <a:xfrm>
            <a:off x="521481" y="6112076"/>
            <a:ext cx="25572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GLOBFISH, DEZEMBRO, 2020.</a:t>
            </a:r>
            <a:endParaRPr lang="pt-BR" sz="1200" dirty="0"/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xmlns="" id="{DCC8A0CA-B40D-4239-AD6E-8E546A99C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799" y="472778"/>
            <a:ext cx="6539514" cy="40229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UE – PREÇOS UNIÃO EUROPEIA EM DEZEMBRO 2020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2CAB0C91-3497-4D46-A458-7440D4FA6E00}"/>
              </a:ext>
            </a:extLst>
          </p:cNvPr>
          <p:cNvSpPr txBox="1"/>
          <p:nvPr/>
        </p:nvSpPr>
        <p:spPr>
          <a:xfrm>
            <a:off x="112456" y="6307552"/>
            <a:ext cx="1196708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5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www.abccam.com.br</a:t>
            </a:r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032A104F-F91E-4F15-8702-F3EE195E7D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703" t="15693" r="32037" b="72361"/>
          <a:stretch/>
        </p:blipFill>
        <p:spPr>
          <a:xfrm>
            <a:off x="2284143" y="1083019"/>
            <a:ext cx="7298007" cy="131614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3FAF8222-4187-4F85-91FE-86519682AC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328" t="29722" r="18125" b="18611"/>
          <a:stretch/>
        </p:blipFill>
        <p:spPr>
          <a:xfrm>
            <a:off x="2284144" y="2340456"/>
            <a:ext cx="7298006" cy="3369315"/>
          </a:xfrm>
          <a:prstGeom prst="rect">
            <a:avLst/>
          </a:prstGeom>
        </p:spPr>
      </p:pic>
      <p:sp>
        <p:nvSpPr>
          <p:cNvPr id="13" name="Text Box 5">
            <a:extLst>
              <a:ext uri="{FF2B5EF4-FFF2-40B4-BE49-F238E27FC236}">
                <a16:creationId xmlns:a16="http://schemas.microsoft.com/office/drawing/2014/main" xmlns="" id="{9D98411E-EEFE-41BE-9980-09DBC0C97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945441"/>
            <a:ext cx="28744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JANEIRO -2021 - Nº 01</a:t>
            </a:r>
          </a:p>
        </p:txBody>
      </p:sp>
      <p:pic>
        <p:nvPicPr>
          <p:cNvPr id="14" name="Picture 2" descr="C:\Users\Administrador.DESKTOP-7HBGFEJ\Downloads\Marca ABCC_ horizontal_20.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733" y="344179"/>
            <a:ext cx="2088098" cy="101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659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FA06041-5971-4333-990B-358C72F25E42}"/>
              </a:ext>
            </a:extLst>
          </p:cNvPr>
          <p:cNvSpPr/>
          <p:nvPr/>
        </p:nvSpPr>
        <p:spPr>
          <a:xfrm>
            <a:off x="204185" y="257891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xmlns="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5">
            <a:extLst>
              <a:ext uri="{FF2B5EF4-FFF2-40B4-BE49-F238E27FC236}">
                <a16:creationId xmlns:a16="http://schemas.microsoft.com/office/drawing/2014/main" xmlns="" id="{450C70F9-86A2-4B2F-BBF1-D807774A0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897" y="651626"/>
            <a:ext cx="6539514" cy="40229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DIRETORIA BIÊNIO 2020 - 2022</a:t>
            </a:r>
          </a:p>
        </p:txBody>
      </p:sp>
      <p:graphicFrame>
        <p:nvGraphicFramePr>
          <p:cNvPr id="11" name="Espaço Reservado para Conteúdo 3">
            <a:extLst>
              <a:ext uri="{FF2B5EF4-FFF2-40B4-BE49-F238E27FC236}">
                <a16:creationId xmlns:a16="http://schemas.microsoft.com/office/drawing/2014/main" xmlns="" id="{C5859CBC-C649-4757-B330-B778A96C3D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4603254"/>
              </p:ext>
            </p:extLst>
          </p:nvPr>
        </p:nvGraphicFramePr>
        <p:xfrm>
          <a:off x="647114" y="1458014"/>
          <a:ext cx="10860258" cy="4419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38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963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chemeClr val="bg1"/>
                          </a:solidFill>
                        </a:rPr>
                        <a:t>CARGOS</a:t>
                      </a:r>
                    </a:p>
                  </a:txBody>
                  <a:tcPr marL="83327" marR="83327"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BR" sz="1800" dirty="0">
                          <a:solidFill>
                            <a:schemeClr val="bg1"/>
                          </a:solidFill>
                        </a:rPr>
                        <a:t>DIRETORIA</a:t>
                      </a:r>
                    </a:p>
                  </a:txBody>
                  <a:tcPr marL="83327" marR="83327" marT="45726" marB="4572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0175">
                <a:tc>
                  <a:txBody>
                    <a:bodyPr/>
                    <a:lstStyle/>
                    <a:p>
                      <a:r>
                        <a:rPr lang="pt-BR" sz="1300" b="1" dirty="0"/>
                        <a:t>Presidente:</a:t>
                      </a:r>
                    </a:p>
                  </a:txBody>
                  <a:tcPr marL="83327" marR="83327" marT="45726" marB="45726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/>
                        <a:t>Itamar Rocha</a:t>
                      </a:r>
                    </a:p>
                  </a:txBody>
                  <a:tcPr marL="83327" marR="83327" marT="45726" marB="4572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0175">
                <a:tc>
                  <a:txBody>
                    <a:bodyPr/>
                    <a:lstStyle/>
                    <a:p>
                      <a:r>
                        <a:rPr lang="pt-BR" sz="1300" b="1" dirty="0"/>
                        <a:t>Vice Presidente:</a:t>
                      </a:r>
                    </a:p>
                  </a:txBody>
                  <a:tcPr marL="83327" marR="83327" marT="45726" marB="45726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/>
                        <a:t>Newton Bacurau</a:t>
                      </a:r>
                    </a:p>
                  </a:txBody>
                  <a:tcPr marL="83327" marR="83327" marT="45726" marB="4572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0175">
                <a:tc>
                  <a:txBody>
                    <a:bodyPr/>
                    <a:lstStyle/>
                    <a:p>
                      <a:pPr algn="l"/>
                      <a:r>
                        <a:rPr lang="pt-BR" sz="1300" b="1" dirty="0"/>
                        <a:t>Diretor Secretário:</a:t>
                      </a:r>
                    </a:p>
                  </a:txBody>
                  <a:tcPr marL="83327" marR="83327" marT="45726" marB="45726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/>
                        <a:t>Silvana Pereira</a:t>
                      </a:r>
                    </a:p>
                  </a:txBody>
                  <a:tcPr marL="83327" marR="83327" marT="45726" marB="45726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0175">
                <a:tc>
                  <a:txBody>
                    <a:bodyPr/>
                    <a:lstStyle/>
                    <a:p>
                      <a:r>
                        <a:rPr lang="pt-BR" sz="1300" b="1" dirty="0"/>
                        <a:t>Diretor  Financeiro:</a:t>
                      </a:r>
                    </a:p>
                  </a:txBody>
                  <a:tcPr marL="83327" marR="83327" marT="45726" marB="45726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/>
                        <a:t>José Bonifácio</a:t>
                      </a:r>
                    </a:p>
                  </a:txBody>
                  <a:tcPr marL="83327" marR="83327" marT="45726" marB="45726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0175">
                <a:tc>
                  <a:txBody>
                    <a:bodyPr/>
                    <a:lstStyle/>
                    <a:p>
                      <a:r>
                        <a:rPr lang="pt-BR" sz="1300" b="1" dirty="0"/>
                        <a:t>Diretor Técnico:</a:t>
                      </a:r>
                    </a:p>
                  </a:txBody>
                  <a:tcPr marL="83327" marR="83327" marT="45726" marB="45726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 err="1"/>
                        <a:t>Enox</a:t>
                      </a:r>
                      <a:r>
                        <a:rPr lang="pt-BR" sz="1300" dirty="0"/>
                        <a:t> Maia</a:t>
                      </a:r>
                    </a:p>
                  </a:txBody>
                  <a:tcPr marL="83327" marR="83327" marT="45726" marB="45726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0175">
                <a:tc>
                  <a:txBody>
                    <a:bodyPr/>
                    <a:lstStyle/>
                    <a:p>
                      <a:r>
                        <a:rPr lang="pt-BR" sz="1300" b="1" dirty="0"/>
                        <a:t>Diretor</a:t>
                      </a:r>
                      <a:r>
                        <a:rPr lang="pt-BR" sz="1300" b="1" baseline="0" dirty="0"/>
                        <a:t> Comercial:</a:t>
                      </a:r>
                      <a:endParaRPr lang="pt-BR" sz="1300" b="1" dirty="0"/>
                    </a:p>
                  </a:txBody>
                  <a:tcPr marL="83327" marR="83327" marT="45726" marB="45726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/>
                        <a:t>Henrique Jorge Rebouças</a:t>
                      </a:r>
                    </a:p>
                  </a:txBody>
                  <a:tcPr marL="83327" marR="83327" marT="45726" marB="45726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0175">
                <a:tc>
                  <a:txBody>
                    <a:bodyPr/>
                    <a:lstStyle/>
                    <a:p>
                      <a:r>
                        <a:rPr lang="pt-BR" sz="1300" b="1" dirty="0"/>
                        <a:t>Diretor de</a:t>
                      </a:r>
                      <a:r>
                        <a:rPr lang="pt-BR" sz="1300" b="1" baseline="0" dirty="0"/>
                        <a:t> Laboratório:</a:t>
                      </a:r>
                      <a:endParaRPr lang="pt-BR" sz="1300" b="1" dirty="0"/>
                    </a:p>
                  </a:txBody>
                  <a:tcPr marL="83327" marR="83327" marT="45726" marB="45726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/>
                        <a:t>Bruno C. Silva Pinho</a:t>
                      </a:r>
                    </a:p>
                  </a:txBody>
                  <a:tcPr marL="83327" marR="83327" marT="45726" marB="45726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0175">
                <a:tc>
                  <a:txBody>
                    <a:bodyPr/>
                    <a:lstStyle/>
                    <a:p>
                      <a:r>
                        <a:rPr lang="pt-BR" sz="1300" b="1" dirty="0"/>
                        <a:t>Diretor de Insumos:</a:t>
                      </a:r>
                    </a:p>
                  </a:txBody>
                  <a:tcPr marL="83327" marR="83327" marT="45726" marB="45726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/>
                        <a:t>André Gustavo </a:t>
                      </a:r>
                      <a:r>
                        <a:rPr lang="pt-BR" sz="1300" dirty="0" err="1"/>
                        <a:t>Jansen</a:t>
                      </a:r>
                      <a:r>
                        <a:rPr lang="pt-BR" sz="1300" dirty="0"/>
                        <a:t> de oliveira</a:t>
                      </a:r>
                    </a:p>
                  </a:txBody>
                  <a:tcPr marL="83327" marR="83327" marT="45726" marB="45726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0175">
                <a:tc>
                  <a:txBody>
                    <a:bodyPr/>
                    <a:lstStyle/>
                    <a:p>
                      <a:r>
                        <a:rPr lang="pt-BR" sz="1300" b="1" dirty="0">
                          <a:solidFill>
                            <a:srgbClr val="FF0000"/>
                          </a:solidFill>
                        </a:rPr>
                        <a:t>Conselho Fiscal (2 Titulares e 1</a:t>
                      </a:r>
                      <a:r>
                        <a:rPr lang="pt-BR" sz="13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pt-BR" sz="1300" b="1" dirty="0">
                          <a:solidFill>
                            <a:srgbClr val="FF0000"/>
                          </a:solidFill>
                        </a:rPr>
                        <a:t>Suplente)</a:t>
                      </a:r>
                    </a:p>
                  </a:txBody>
                  <a:tcPr marL="83327" marR="83327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pt-BR" sz="1300" dirty="0"/>
                    </a:p>
                  </a:txBody>
                  <a:tcPr marL="83327" marR="83327" marT="45726" marB="45726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0175">
                <a:tc>
                  <a:txBody>
                    <a:bodyPr/>
                    <a:lstStyle/>
                    <a:p>
                      <a:r>
                        <a:rPr lang="pt-BR" sz="1300" b="1" dirty="0"/>
                        <a:t>Titular I:</a:t>
                      </a:r>
                    </a:p>
                  </a:txBody>
                  <a:tcPr marL="83327" marR="83327" marT="45726" marB="45726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 err="1"/>
                        <a:t>Tennyson</a:t>
                      </a:r>
                      <a:r>
                        <a:rPr lang="pt-BR" sz="1300" dirty="0"/>
                        <a:t> Bacurau</a:t>
                      </a:r>
                    </a:p>
                  </a:txBody>
                  <a:tcPr marL="83327" marR="83327" marT="45726" marB="45726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0175">
                <a:tc>
                  <a:txBody>
                    <a:bodyPr/>
                    <a:lstStyle/>
                    <a:p>
                      <a:r>
                        <a:rPr lang="pt-BR" sz="1300" b="1" dirty="0"/>
                        <a:t>Titular II:</a:t>
                      </a:r>
                    </a:p>
                  </a:txBody>
                  <a:tcPr marL="83327" marR="83327" marT="45726" marB="45726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/>
                        <a:t>Luciano Amorim</a:t>
                      </a:r>
                    </a:p>
                  </a:txBody>
                  <a:tcPr marL="83327" marR="83327" marT="45726" marB="45726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0175">
                <a:tc>
                  <a:txBody>
                    <a:bodyPr/>
                    <a:lstStyle/>
                    <a:p>
                      <a:r>
                        <a:rPr lang="pt-BR" sz="1300" b="1" dirty="0"/>
                        <a:t>Suplente I:</a:t>
                      </a:r>
                    </a:p>
                  </a:txBody>
                  <a:tcPr marL="83327" marR="83327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Terésio</a:t>
                      </a:r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Manuel </a:t>
                      </a:r>
                      <a:r>
                        <a:rPr lang="pt-BR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Chirife</a:t>
                      </a:r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Morel</a:t>
                      </a:r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BR" sz="1200" dirty="0"/>
                    </a:p>
                  </a:txBody>
                  <a:tcPr marL="83327" marR="83327" marT="45726" marB="45726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0175">
                <a:tc>
                  <a:txBody>
                    <a:bodyPr/>
                    <a:lstStyle/>
                    <a:p>
                      <a:endParaRPr lang="pt-BR" sz="1300" b="1" dirty="0"/>
                    </a:p>
                  </a:txBody>
                  <a:tcPr marL="83327" marR="83327" marT="45726" marB="45726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300" dirty="0"/>
                    </a:p>
                  </a:txBody>
                  <a:tcPr marL="83327" marR="83327" marT="45726" marB="45726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0175">
                <a:tc>
                  <a:txBody>
                    <a:bodyPr/>
                    <a:lstStyle/>
                    <a:p>
                      <a:endParaRPr lang="pt-BR" sz="1300" b="1" dirty="0"/>
                    </a:p>
                  </a:txBody>
                  <a:tcPr marL="83327" marR="83327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pt-BR" sz="1300" dirty="0"/>
                    </a:p>
                  </a:txBody>
                  <a:tcPr marL="83327" marR="83327" marT="45726" marB="45726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68144DE7-E2F2-43B4-A099-70286D34F5E3}"/>
              </a:ext>
            </a:extLst>
          </p:cNvPr>
          <p:cNvSpPr txBox="1"/>
          <p:nvPr/>
        </p:nvSpPr>
        <p:spPr>
          <a:xfrm>
            <a:off x="112456" y="6293207"/>
            <a:ext cx="1196708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tx2"/>
                </a:solidFill>
              </a:rPr>
              <a:t>Rua Alfredo Pegado Cortez, 1858 – Candelária – Natal (RN), CEP.  59.066-080 – Fone (84) 3231 6291  </a:t>
            </a:r>
            <a:r>
              <a:rPr lang="pt-BR" sz="1050" b="1" dirty="0" err="1">
                <a:solidFill>
                  <a:schemeClr val="tx2"/>
                </a:solidFill>
              </a:rPr>
              <a:t>Cel</a:t>
            </a:r>
            <a:r>
              <a:rPr lang="pt-BR" sz="1050" b="1" dirty="0">
                <a:solidFill>
                  <a:schemeClr val="tx2"/>
                </a:solidFill>
              </a:rPr>
              <a:t>/Whats 9 9612 7575   </a:t>
            </a:r>
          </a:p>
          <a:p>
            <a:pPr algn="ctr"/>
            <a:r>
              <a:rPr lang="pt-BR" sz="1050" b="1" dirty="0">
                <a:solidFill>
                  <a:schemeClr val="tx2"/>
                </a:solidFill>
              </a:rPr>
              <a:t>E-mail: abccam@abccam.com.br  Site: </a:t>
            </a:r>
            <a:r>
              <a:rPr lang="pt-BR" sz="1050" b="1" dirty="0">
                <a:solidFill>
                  <a:schemeClr val="tx2"/>
                </a:solidFill>
                <a:hlinkClick r:id="rId2"/>
              </a:rPr>
              <a:t>www.abccam.com.br</a:t>
            </a:r>
            <a:endParaRPr lang="pt-BR" sz="1050" b="1" dirty="0">
              <a:solidFill>
                <a:schemeClr val="tx2"/>
              </a:solidFill>
            </a:endParaRPr>
          </a:p>
          <a:p>
            <a:pPr algn="ctr"/>
            <a:endParaRPr lang="pt-BR" sz="1050" b="1" dirty="0">
              <a:solidFill>
                <a:schemeClr val="tx2"/>
              </a:solidFill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xmlns="" id="{9D98411E-EEFE-41BE-9980-09DBC0C97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923669"/>
            <a:ext cx="28744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JANEIRO -2021 - Nº 01</a:t>
            </a:r>
          </a:p>
        </p:txBody>
      </p:sp>
      <p:pic>
        <p:nvPicPr>
          <p:cNvPr id="12" name="Picture 2" descr="C:\Users\Administrador.DESKTOP-7HBGFEJ\Downloads\Marca ABCC_ horizontal_20.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733" y="344179"/>
            <a:ext cx="2088098" cy="101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924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FA06041-5971-4333-990B-358C72F25E42}"/>
              </a:ext>
            </a:extLst>
          </p:cNvPr>
          <p:cNvSpPr/>
          <p:nvPr/>
        </p:nvSpPr>
        <p:spPr>
          <a:xfrm>
            <a:off x="230400" y="238215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xmlns="" id="{C2011178-0ACC-4DD6-B210-B29FBA41F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05" y="673924"/>
            <a:ext cx="6539514" cy="71006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BRASIL – VOLUME E VALOR DAS EXPORTAÇÕES DE PESCADO                 2018-2020 (JAN-DEZ)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xmlns="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5">
            <a:extLst>
              <a:ext uri="{FF2B5EF4-FFF2-40B4-BE49-F238E27FC236}">
                <a16:creationId xmlns:a16="http://schemas.microsoft.com/office/drawing/2014/main" xmlns="" id="{F9BAF6FA-52EF-4CE5-B06B-A37120F61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979309"/>
            <a:ext cx="28744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JANEIRO -2021 - Nº 01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453F6CA3-A2B9-466A-8E04-389B23A8A5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3356975"/>
              </p:ext>
            </p:extLst>
          </p:nvPr>
        </p:nvGraphicFramePr>
        <p:xfrm>
          <a:off x="492768" y="1441420"/>
          <a:ext cx="5592873" cy="2278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09E86DFF-1E65-4C1C-8EED-ED37ADE77A49}"/>
              </a:ext>
            </a:extLst>
          </p:cNvPr>
          <p:cNvSpPr txBox="1"/>
          <p:nvPr/>
        </p:nvSpPr>
        <p:spPr>
          <a:xfrm rot="16200000">
            <a:off x="-638024" y="2281886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2">
                    <a:lumMod val="75000"/>
                  </a:schemeClr>
                </a:solidFill>
                <a:latin typeface="Abadi" panose="020B0604020104020204" pitchFamily="34" charset="0"/>
              </a:rPr>
              <a:t>TONELADAS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7E7883AE-46B7-4560-813B-4F5A0F161FF3}"/>
              </a:ext>
            </a:extLst>
          </p:cNvPr>
          <p:cNvSpPr txBox="1"/>
          <p:nvPr/>
        </p:nvSpPr>
        <p:spPr>
          <a:xfrm>
            <a:off x="1093655" y="1510278"/>
            <a:ext cx="997685" cy="26161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  <a:latin typeface="Abadi" panose="020B0604020104020204" pitchFamily="34" charset="0"/>
              </a:rPr>
              <a:t>VOLUME</a:t>
            </a: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xmlns="" id="{79AC6443-62D8-43E8-B3FD-2095C2740C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8199718"/>
              </p:ext>
            </p:extLst>
          </p:nvPr>
        </p:nvGraphicFramePr>
        <p:xfrm>
          <a:off x="6191250" y="1531387"/>
          <a:ext cx="5381625" cy="2131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DF08EAB6-9710-4C19-8C5D-6DF4763B6475}"/>
              </a:ext>
            </a:extLst>
          </p:cNvPr>
          <p:cNvSpPr txBox="1"/>
          <p:nvPr/>
        </p:nvSpPr>
        <p:spPr>
          <a:xfrm rot="16200000">
            <a:off x="5130321" y="2474373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2">
                    <a:lumMod val="75000"/>
                  </a:schemeClr>
                </a:solidFill>
                <a:latin typeface="Abadi" panose="020B0604020104020204" pitchFamily="34" charset="0"/>
              </a:rPr>
              <a:t>US$ MILHÕES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4C2C28A9-8706-40F6-A354-EE20198AC8DF}"/>
              </a:ext>
            </a:extLst>
          </p:cNvPr>
          <p:cNvSpPr txBox="1"/>
          <p:nvPr/>
        </p:nvSpPr>
        <p:spPr>
          <a:xfrm>
            <a:off x="6587490" y="1564379"/>
            <a:ext cx="997685" cy="26161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  <a:latin typeface="Abadi" panose="020B0604020104020204" pitchFamily="34" charset="0"/>
              </a:rPr>
              <a:t>VALOR</a:t>
            </a:r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xmlns="" id="{D30E6D89-D01D-49A8-A376-1810DE906B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2959208"/>
              </p:ext>
            </p:extLst>
          </p:nvPr>
        </p:nvGraphicFramePr>
        <p:xfrm>
          <a:off x="6172201" y="3952608"/>
          <a:ext cx="5381625" cy="2131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09779084-A4F5-4481-9D6E-39CB39B9A30F}"/>
              </a:ext>
            </a:extLst>
          </p:cNvPr>
          <p:cNvSpPr txBox="1"/>
          <p:nvPr/>
        </p:nvSpPr>
        <p:spPr>
          <a:xfrm>
            <a:off x="6587490" y="3876821"/>
            <a:ext cx="997685" cy="26161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  <a:latin typeface="Abadi" panose="020B0604020104020204" pitchFamily="34" charset="0"/>
              </a:rPr>
              <a:t>US$/ Kg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05F2A149-2AFF-4472-806E-DF053A92669F}"/>
              </a:ext>
            </a:extLst>
          </p:cNvPr>
          <p:cNvSpPr/>
          <p:nvPr/>
        </p:nvSpPr>
        <p:spPr>
          <a:xfrm>
            <a:off x="521481" y="6174222"/>
            <a:ext cx="23967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ALICEWEB, JANEIRO, 2021.</a:t>
            </a:r>
            <a:endParaRPr lang="pt-BR" sz="1200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40741EC0-0CC4-43BC-AC3D-1FF44B688CD3}"/>
              </a:ext>
            </a:extLst>
          </p:cNvPr>
          <p:cNvSpPr txBox="1"/>
          <p:nvPr/>
        </p:nvSpPr>
        <p:spPr>
          <a:xfrm>
            <a:off x="44672" y="6287002"/>
            <a:ext cx="11967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0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www.abccam.com.br</a:t>
            </a:r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xmlns="" id="{1F17E4BC-8896-473B-9AA0-2785E72265BB}"/>
              </a:ext>
            </a:extLst>
          </p:cNvPr>
          <p:cNvSpPr/>
          <p:nvPr/>
        </p:nvSpPr>
        <p:spPr>
          <a:xfrm rot="16200000">
            <a:off x="-116694" y="3602472"/>
            <a:ext cx="954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chemeClr val="tx2"/>
                </a:solidFill>
                <a:cs typeface="Calibri" panose="020F0502020204030204" pitchFamily="34" charset="0"/>
              </a:rPr>
              <a:t>*INCL CAP-03 E 16</a:t>
            </a:r>
            <a:endParaRPr lang="pt-BR" sz="800" dirty="0"/>
          </a:p>
        </p:txBody>
      </p:sp>
      <p:pic>
        <p:nvPicPr>
          <p:cNvPr id="27" name="Picture 2" descr="C:\Users\Administrador.DESKTOP-7HBGFEJ\Downloads\Marca ABCC_ horizontal_20.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733" y="344179"/>
            <a:ext cx="2088098" cy="101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379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FA06041-5971-4333-990B-358C72F25E42}"/>
              </a:ext>
            </a:extLst>
          </p:cNvPr>
          <p:cNvSpPr/>
          <p:nvPr/>
        </p:nvSpPr>
        <p:spPr>
          <a:xfrm>
            <a:off x="117656" y="160337"/>
            <a:ext cx="11967087" cy="6623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  <a:highlight>
                <a:srgbClr val="000080"/>
              </a:highlight>
            </a:endParaRPr>
          </a:p>
        </p:txBody>
      </p: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xmlns="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68144DE7-E2F2-43B4-A099-70286D34F5E3}"/>
              </a:ext>
            </a:extLst>
          </p:cNvPr>
          <p:cNvSpPr txBox="1"/>
          <p:nvPr/>
        </p:nvSpPr>
        <p:spPr>
          <a:xfrm>
            <a:off x="112456" y="6275451"/>
            <a:ext cx="1196708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5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www.abccam.com.br</a:t>
            </a:r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AutoShape 5" descr="Design sem nome (3)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7" descr="Design sem nome (3)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xmlns="" id="{9D98411E-EEFE-41BE-9980-09DBC0C97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923669"/>
            <a:ext cx="28744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JANEIRO -2021 - Nº 01</a:t>
            </a:r>
          </a:p>
        </p:txBody>
      </p:sp>
      <p:pic>
        <p:nvPicPr>
          <p:cNvPr id="16" name="Picture 2" descr="C:\Users\Administrador.DESKTOP-7HBGFEJ\Downloads\Marca ABCC_ horizontal_20.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733" y="344179"/>
            <a:ext cx="2088098" cy="101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istrador.DESKTOP-7HBGFEJ\Pictures\Fenacam\FENACAM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532" y="369384"/>
            <a:ext cx="5548934" cy="555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110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FA06041-5971-4333-990B-358C72F25E42}"/>
              </a:ext>
            </a:extLst>
          </p:cNvPr>
          <p:cNvSpPr/>
          <p:nvPr/>
        </p:nvSpPr>
        <p:spPr>
          <a:xfrm>
            <a:off x="112455" y="160337"/>
            <a:ext cx="11967087" cy="661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  <a:highlight>
                <a:srgbClr val="000080"/>
              </a:highlight>
            </a:endParaRPr>
          </a:p>
        </p:txBody>
      </p: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xmlns="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68144DE7-E2F2-43B4-A099-70286D34F5E3}"/>
              </a:ext>
            </a:extLst>
          </p:cNvPr>
          <p:cNvSpPr txBox="1"/>
          <p:nvPr/>
        </p:nvSpPr>
        <p:spPr>
          <a:xfrm>
            <a:off x="112456" y="6275451"/>
            <a:ext cx="1196708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5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www.abccam.com.br</a:t>
            </a:r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AutoShape 5" descr="Design sem nome (3)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7" descr="Design sem nome (3)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386122" y="540265"/>
            <a:ext cx="1013337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900" b="1" dirty="0"/>
              <a:t>Siga-nos em nossas redes sociais!</a:t>
            </a:r>
          </a:p>
          <a:p>
            <a:endParaRPr lang="pt-BR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16" y="1624050"/>
            <a:ext cx="1719782" cy="33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04" y="5293383"/>
            <a:ext cx="3119807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547" y="1624050"/>
            <a:ext cx="3063019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377" y="1624050"/>
            <a:ext cx="1684519" cy="33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344" y="5143149"/>
            <a:ext cx="2178585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5">
            <a:extLst>
              <a:ext uri="{FF2B5EF4-FFF2-40B4-BE49-F238E27FC236}">
                <a16:creationId xmlns:a16="http://schemas.microsoft.com/office/drawing/2014/main" xmlns="" id="{9D98411E-EEFE-41BE-9980-09DBC0C97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880125"/>
            <a:ext cx="28744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JANEIRO -2021 - Nº 01</a:t>
            </a:r>
          </a:p>
        </p:txBody>
      </p:sp>
      <p:pic>
        <p:nvPicPr>
          <p:cNvPr id="18" name="Picture 2" descr="C:\Users\Administrador.DESKTOP-7HBGFEJ\Downloads\Marca ABCC_ horizontal_20.0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733" y="344179"/>
            <a:ext cx="2088098" cy="101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75502" y="1467121"/>
            <a:ext cx="2184410" cy="404322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3" t="-3195" r="3216" b="3195"/>
          <a:stretch/>
        </p:blipFill>
        <p:spPr>
          <a:xfrm>
            <a:off x="9056914" y="1196874"/>
            <a:ext cx="2069115" cy="4166351"/>
          </a:xfrm>
          <a:prstGeom prst="rect">
            <a:avLst/>
          </a:prstGeom>
        </p:spPr>
      </p:pic>
      <p:pic>
        <p:nvPicPr>
          <p:cNvPr id="4098" name="Picture 2" descr="C:\Users\Administrador.DESKTOP-7HBGFEJ\Downloads\Design sem nome (1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057" y="2372464"/>
            <a:ext cx="6095998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763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FA06041-5971-4333-990B-358C72F25E42}"/>
              </a:ext>
            </a:extLst>
          </p:cNvPr>
          <p:cNvSpPr/>
          <p:nvPr/>
        </p:nvSpPr>
        <p:spPr>
          <a:xfrm>
            <a:off x="214542" y="296465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  <a:highlight>
                <a:srgbClr val="000080"/>
              </a:highlight>
            </a:endParaRPr>
          </a:p>
        </p:txBody>
      </p: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xmlns="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68144DE7-E2F2-43B4-A099-70286D34F5E3}"/>
              </a:ext>
            </a:extLst>
          </p:cNvPr>
          <p:cNvSpPr txBox="1"/>
          <p:nvPr/>
        </p:nvSpPr>
        <p:spPr>
          <a:xfrm>
            <a:off x="112456" y="6275451"/>
            <a:ext cx="1196708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5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www.abccam.com.br</a:t>
            </a:r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8" name="Picture 4" descr="Resultado de imagem para shrimp plates">
            <a:extLst>
              <a:ext uri="{FF2B5EF4-FFF2-40B4-BE49-F238E27FC236}">
                <a16:creationId xmlns:a16="http://schemas.microsoft.com/office/drawing/2014/main" xmlns="" id="{52D471AD-65B5-48F0-BAE9-BBDD40691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917" y="169981"/>
            <a:ext cx="6035674" cy="576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xmlns="" id="{9D98411E-EEFE-41BE-9980-09DBC0C97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880125"/>
            <a:ext cx="28744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JANEIRO -2021 - Nº 01</a:t>
            </a:r>
          </a:p>
        </p:txBody>
      </p:sp>
      <p:pic>
        <p:nvPicPr>
          <p:cNvPr id="10" name="Picture 2" descr="C:\Users\Administrador.DESKTOP-7HBGFEJ\Downloads\Marca ABCC_ horizontal_20.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733" y="344179"/>
            <a:ext cx="2088098" cy="101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679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FA06041-5971-4333-990B-358C72F25E42}"/>
              </a:ext>
            </a:extLst>
          </p:cNvPr>
          <p:cNvSpPr/>
          <p:nvPr/>
        </p:nvSpPr>
        <p:spPr>
          <a:xfrm>
            <a:off x="204185" y="286027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xmlns="" id="{C2011178-0ACC-4DD6-B210-B29FBA41F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45" y="673924"/>
            <a:ext cx="6539514" cy="71006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BRASIL – VOLUME E VALOR DAS EXPORTAÇÕES DE PESCADO POR ESTADO  2019-2020 (JAN-DEZ)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xmlns="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177CB662-E238-4AAF-B904-E74F0C069B31}"/>
              </a:ext>
            </a:extLst>
          </p:cNvPr>
          <p:cNvSpPr txBox="1"/>
          <p:nvPr/>
        </p:nvSpPr>
        <p:spPr>
          <a:xfrm>
            <a:off x="112456" y="6275451"/>
            <a:ext cx="1196708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5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www.abccam.com.br</a:t>
            </a:r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1799E3B8-C64F-4751-A16E-646FCCEEDB70}"/>
              </a:ext>
            </a:extLst>
          </p:cNvPr>
          <p:cNvSpPr/>
          <p:nvPr/>
        </p:nvSpPr>
        <p:spPr>
          <a:xfrm rot="16200000">
            <a:off x="7132" y="4059672"/>
            <a:ext cx="954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chemeClr val="tx2"/>
                </a:solidFill>
                <a:cs typeface="Calibri" panose="020F0502020204030204" pitchFamily="34" charset="0"/>
              </a:rPr>
              <a:t>*INCL CAP-03 E 16</a:t>
            </a:r>
            <a:endParaRPr lang="pt-BR" sz="800" dirty="0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xmlns="" id="{92795E40-EDFF-462A-9352-3ED2E343D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869238"/>
            <a:ext cx="28744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JANEIRO -2021 - Nº 01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EAFBEF5B-DCFE-4750-AC70-C12323A48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907" y="1418898"/>
            <a:ext cx="9409339" cy="3225550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FFF4AC33-26EA-4CF8-A0FF-0BAD04C2F3E1}"/>
              </a:ext>
            </a:extLst>
          </p:cNvPr>
          <p:cNvSpPr/>
          <p:nvPr/>
        </p:nvSpPr>
        <p:spPr>
          <a:xfrm>
            <a:off x="521481" y="6174222"/>
            <a:ext cx="23967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ALICEWEB, JANEIRO, 2021.</a:t>
            </a:r>
            <a:endParaRPr lang="pt-BR" sz="1200" dirty="0"/>
          </a:p>
        </p:txBody>
      </p:sp>
      <p:pic>
        <p:nvPicPr>
          <p:cNvPr id="15" name="Picture 2" descr="C:\Users\Administrador.DESKTOP-7HBGFEJ\Downloads\Marca ABCC_ horizontal_20.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733" y="335712"/>
            <a:ext cx="2088098" cy="101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814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FA06041-5971-4333-990B-358C72F25E42}"/>
              </a:ext>
            </a:extLst>
          </p:cNvPr>
          <p:cNvSpPr/>
          <p:nvPr/>
        </p:nvSpPr>
        <p:spPr>
          <a:xfrm>
            <a:off x="204185" y="286027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xmlns="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5">
            <a:extLst>
              <a:ext uri="{FF2B5EF4-FFF2-40B4-BE49-F238E27FC236}">
                <a16:creationId xmlns:a16="http://schemas.microsoft.com/office/drawing/2014/main" xmlns="" id="{E19DC13C-0927-4BA1-9B74-B990C669F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45" y="673924"/>
            <a:ext cx="6539514" cy="71006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BRASIL – VOLUME E VALOR DAS EXPORTAÇÕES DE PESCADO POR PRODUTO  2019-2020 (JAN-DEZ)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C4D55D9D-361F-49A9-B675-8FDDE15D51D2}"/>
              </a:ext>
            </a:extLst>
          </p:cNvPr>
          <p:cNvSpPr txBox="1"/>
          <p:nvPr/>
        </p:nvSpPr>
        <p:spPr>
          <a:xfrm>
            <a:off x="112456" y="6275451"/>
            <a:ext cx="1196708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5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www.abccam.com.br</a:t>
            </a:r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A422C5CB-6EEC-44A8-B70B-F9C85F2F2481}"/>
              </a:ext>
            </a:extLst>
          </p:cNvPr>
          <p:cNvSpPr/>
          <p:nvPr/>
        </p:nvSpPr>
        <p:spPr>
          <a:xfrm rot="16200000">
            <a:off x="-57663" y="3798331"/>
            <a:ext cx="954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chemeClr val="tx2"/>
                </a:solidFill>
                <a:cs typeface="Calibri" panose="020F0502020204030204" pitchFamily="34" charset="0"/>
              </a:rPr>
              <a:t>*INCL CAP-03 E 16</a:t>
            </a:r>
            <a:endParaRPr lang="pt-BR" sz="800" dirty="0"/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xmlns="" id="{59BA88FE-A4B8-49B7-8140-2DFA1C806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869238"/>
            <a:ext cx="28744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JANEIRO -2021 - Nº 01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1BA16E36-8445-4D45-B430-A25E16F5A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81" y="1592117"/>
            <a:ext cx="10996099" cy="3002833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20E67EDA-6CD9-4231-8D9C-49807CFD2E76}"/>
              </a:ext>
            </a:extLst>
          </p:cNvPr>
          <p:cNvSpPr/>
          <p:nvPr/>
        </p:nvSpPr>
        <p:spPr>
          <a:xfrm>
            <a:off x="521481" y="6174222"/>
            <a:ext cx="23967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ALICEWEB, JANEIRO, 2021.</a:t>
            </a:r>
            <a:endParaRPr lang="pt-BR" sz="1200" dirty="0"/>
          </a:p>
        </p:txBody>
      </p:sp>
      <p:pic>
        <p:nvPicPr>
          <p:cNvPr id="16" name="Picture 2" descr="C:\Users\Administrador.DESKTOP-7HBGFEJ\Downloads\Marca ABCC_ horizontal_20.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733" y="344179"/>
            <a:ext cx="2088098" cy="101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658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FA06041-5971-4333-990B-358C72F25E42}"/>
              </a:ext>
            </a:extLst>
          </p:cNvPr>
          <p:cNvSpPr/>
          <p:nvPr/>
        </p:nvSpPr>
        <p:spPr>
          <a:xfrm>
            <a:off x="212000" y="286027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xmlns="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5">
            <a:extLst>
              <a:ext uri="{FF2B5EF4-FFF2-40B4-BE49-F238E27FC236}">
                <a16:creationId xmlns:a16="http://schemas.microsoft.com/office/drawing/2014/main" xmlns="" id="{DCC8A0CA-B40D-4239-AD6E-8E546A99C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560" y="673924"/>
            <a:ext cx="6539514" cy="71006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BRASIL – VOLUME E VALOR DAS EXPORTAÇÕES DE PESCADO POR DESTINO  2019-2020 (JAN-DEZ)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377F9C71-4AFC-4381-B820-D5442A08379E}"/>
              </a:ext>
            </a:extLst>
          </p:cNvPr>
          <p:cNvSpPr txBox="1"/>
          <p:nvPr/>
        </p:nvSpPr>
        <p:spPr>
          <a:xfrm>
            <a:off x="112456" y="6323076"/>
            <a:ext cx="11967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0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www.abccam.com.br</a:t>
            </a:r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276A3480-9BAB-490A-8456-62F865197D4E}"/>
              </a:ext>
            </a:extLst>
          </p:cNvPr>
          <p:cNvSpPr/>
          <p:nvPr/>
        </p:nvSpPr>
        <p:spPr>
          <a:xfrm rot="16200000">
            <a:off x="7132" y="4059672"/>
            <a:ext cx="954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chemeClr val="tx2"/>
                </a:solidFill>
                <a:cs typeface="Calibri" panose="020F0502020204030204" pitchFamily="34" charset="0"/>
              </a:rPr>
              <a:t>*INCL CAP-03 E 16</a:t>
            </a:r>
            <a:endParaRPr lang="pt-BR" sz="800" dirty="0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xmlns="" id="{9D98411E-EEFE-41BE-9980-09DBC0C97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945441"/>
            <a:ext cx="28744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JANEIRO -2021 - Nº 01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A3410BB9-FAA3-47CA-859A-7A86FC444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74" y="1511401"/>
            <a:ext cx="9799236" cy="3060676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32A56D78-FEEA-41F2-B1F3-E0DF7D2F443F}"/>
              </a:ext>
            </a:extLst>
          </p:cNvPr>
          <p:cNvSpPr/>
          <p:nvPr/>
        </p:nvSpPr>
        <p:spPr>
          <a:xfrm>
            <a:off x="521481" y="6174222"/>
            <a:ext cx="23967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ALICEWEB, JANEIRO, 2021.</a:t>
            </a:r>
            <a:endParaRPr lang="pt-BR" sz="1200" dirty="0"/>
          </a:p>
        </p:txBody>
      </p:sp>
      <p:pic>
        <p:nvPicPr>
          <p:cNvPr id="15" name="Picture 2" descr="C:\Users\Administrador.DESKTOP-7HBGFEJ\Downloads\Marca ABCC_ horizontal_20.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733" y="344179"/>
            <a:ext cx="2088098" cy="101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74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FA06041-5971-4333-990B-358C72F25E42}"/>
              </a:ext>
            </a:extLst>
          </p:cNvPr>
          <p:cNvSpPr/>
          <p:nvPr/>
        </p:nvSpPr>
        <p:spPr>
          <a:xfrm>
            <a:off x="204185" y="294494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xmlns="" id="{C2011178-0ACC-4DD6-B210-B29FBA41F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30" y="673924"/>
            <a:ext cx="6539514" cy="71006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BRASIL – VOLUME E VALOR DAS IMPORTAÇÕES DE PESCADO                 2018-2020 (JAN-DEZ)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xmlns="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453F6CA3-A2B9-466A-8E04-389B23A8A5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8084236"/>
              </p:ext>
            </p:extLst>
          </p:nvPr>
        </p:nvGraphicFramePr>
        <p:xfrm>
          <a:off x="492768" y="1441420"/>
          <a:ext cx="5592873" cy="2278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09E86DFF-1E65-4C1C-8EED-ED37ADE77A49}"/>
              </a:ext>
            </a:extLst>
          </p:cNvPr>
          <p:cNvSpPr txBox="1"/>
          <p:nvPr/>
        </p:nvSpPr>
        <p:spPr>
          <a:xfrm rot="16200000">
            <a:off x="-638024" y="2281886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2">
                    <a:lumMod val="75000"/>
                  </a:schemeClr>
                </a:solidFill>
                <a:latin typeface="Abadi" panose="020B0604020104020204" pitchFamily="34" charset="0"/>
              </a:rPr>
              <a:t>TONELADAS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7E7883AE-46B7-4560-813B-4F5A0F161FF3}"/>
              </a:ext>
            </a:extLst>
          </p:cNvPr>
          <p:cNvSpPr txBox="1"/>
          <p:nvPr/>
        </p:nvSpPr>
        <p:spPr>
          <a:xfrm>
            <a:off x="1093655" y="1510278"/>
            <a:ext cx="997685" cy="26161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  <a:latin typeface="Abadi" panose="020B0604020104020204" pitchFamily="34" charset="0"/>
              </a:rPr>
              <a:t>VOLUME</a:t>
            </a: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xmlns="" id="{79AC6443-62D8-43E8-B3FD-2095C2740C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8458699"/>
              </p:ext>
            </p:extLst>
          </p:nvPr>
        </p:nvGraphicFramePr>
        <p:xfrm>
          <a:off x="6191250" y="1531387"/>
          <a:ext cx="5381625" cy="2131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DF08EAB6-9710-4C19-8C5D-6DF4763B6475}"/>
              </a:ext>
            </a:extLst>
          </p:cNvPr>
          <p:cNvSpPr txBox="1"/>
          <p:nvPr/>
        </p:nvSpPr>
        <p:spPr>
          <a:xfrm rot="16200000">
            <a:off x="5130321" y="2474373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2">
                    <a:lumMod val="75000"/>
                  </a:schemeClr>
                </a:solidFill>
                <a:latin typeface="Abadi" panose="020B0604020104020204" pitchFamily="34" charset="0"/>
              </a:rPr>
              <a:t>US$ MILHÕES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4C2C28A9-8706-40F6-A354-EE20198AC8DF}"/>
              </a:ext>
            </a:extLst>
          </p:cNvPr>
          <p:cNvSpPr txBox="1"/>
          <p:nvPr/>
        </p:nvSpPr>
        <p:spPr>
          <a:xfrm>
            <a:off x="6587490" y="1564379"/>
            <a:ext cx="997685" cy="26161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  <a:latin typeface="Abadi" panose="020B0604020104020204" pitchFamily="34" charset="0"/>
              </a:rPr>
              <a:t>VALOR</a:t>
            </a:r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xmlns="" id="{D30E6D89-D01D-49A8-A376-1810DE906B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0329191"/>
              </p:ext>
            </p:extLst>
          </p:nvPr>
        </p:nvGraphicFramePr>
        <p:xfrm>
          <a:off x="6172201" y="3952608"/>
          <a:ext cx="5381625" cy="2131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09779084-A4F5-4481-9D6E-39CB39B9A30F}"/>
              </a:ext>
            </a:extLst>
          </p:cNvPr>
          <p:cNvSpPr txBox="1"/>
          <p:nvPr/>
        </p:nvSpPr>
        <p:spPr>
          <a:xfrm>
            <a:off x="6587490" y="3876821"/>
            <a:ext cx="997685" cy="26161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  <a:latin typeface="Abadi" panose="020B0604020104020204" pitchFamily="34" charset="0"/>
              </a:rPr>
              <a:t>US$/ Kg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ABC48C5A-E593-4131-8E40-F91E69448DFB}"/>
              </a:ext>
            </a:extLst>
          </p:cNvPr>
          <p:cNvSpPr txBox="1"/>
          <p:nvPr/>
        </p:nvSpPr>
        <p:spPr>
          <a:xfrm>
            <a:off x="112456" y="6275451"/>
            <a:ext cx="1196708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5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www.abccam.com.br</a:t>
            </a:r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xmlns="" id="{28E7AA06-A980-423D-977A-7803C90BCE69}"/>
              </a:ext>
            </a:extLst>
          </p:cNvPr>
          <p:cNvSpPr/>
          <p:nvPr/>
        </p:nvSpPr>
        <p:spPr>
          <a:xfrm rot="16200000">
            <a:off x="-116694" y="3602472"/>
            <a:ext cx="954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chemeClr val="tx2"/>
                </a:solidFill>
                <a:cs typeface="Calibri" panose="020F0502020204030204" pitchFamily="34" charset="0"/>
              </a:rPr>
              <a:t>*INCL CAP-03 E 16</a:t>
            </a:r>
            <a:endParaRPr lang="pt-BR" sz="800" dirty="0"/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xmlns="" id="{2FE2D6DF-7B0D-4221-B4AE-5ACB2F1AA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945441"/>
            <a:ext cx="28744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JANEIRO -2021 - Nº 01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xmlns="" id="{DB9D2DBE-CA32-4F73-B2D8-55EBEB3F5F51}"/>
              </a:ext>
            </a:extLst>
          </p:cNvPr>
          <p:cNvSpPr/>
          <p:nvPr/>
        </p:nvSpPr>
        <p:spPr>
          <a:xfrm>
            <a:off x="521481" y="6174222"/>
            <a:ext cx="23967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ALICEWEB, JANEIRO, 2021.</a:t>
            </a:r>
            <a:endParaRPr lang="pt-BR" sz="1200" dirty="0"/>
          </a:p>
        </p:txBody>
      </p:sp>
      <p:pic>
        <p:nvPicPr>
          <p:cNvPr id="28" name="Picture 2" descr="C:\Users\Administrador.DESKTOP-7HBGFEJ\Downloads\Marca ABCC_ horizontal_20.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733" y="344179"/>
            <a:ext cx="2088098" cy="101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728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FA06041-5971-4333-990B-358C72F25E42}"/>
              </a:ext>
            </a:extLst>
          </p:cNvPr>
          <p:cNvSpPr/>
          <p:nvPr/>
        </p:nvSpPr>
        <p:spPr>
          <a:xfrm>
            <a:off x="204185" y="286027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xmlns="" id="{C2011178-0ACC-4DD6-B210-B29FBA41F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45" y="673924"/>
            <a:ext cx="6539514" cy="71006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BRASIL – VOLUME E VALOR DAS IMPORTAÇÕES DE PESCADO POR ESTADO  2019-2020 (JAN-DEZ)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xmlns="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BC7FF132-F350-4A50-9778-8B05C47FC816}"/>
              </a:ext>
            </a:extLst>
          </p:cNvPr>
          <p:cNvSpPr txBox="1"/>
          <p:nvPr/>
        </p:nvSpPr>
        <p:spPr>
          <a:xfrm>
            <a:off x="112456" y="6275451"/>
            <a:ext cx="1196708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5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www.abccam.com.br</a:t>
            </a:r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5DD874BF-E78E-4719-AA62-F8161A1CCBA1}"/>
              </a:ext>
            </a:extLst>
          </p:cNvPr>
          <p:cNvSpPr/>
          <p:nvPr/>
        </p:nvSpPr>
        <p:spPr>
          <a:xfrm rot="16200000">
            <a:off x="7131" y="4059672"/>
            <a:ext cx="954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chemeClr val="tx2"/>
                </a:solidFill>
                <a:cs typeface="Calibri" panose="020F0502020204030204" pitchFamily="34" charset="0"/>
              </a:rPr>
              <a:t>*INCL CAP-03 E 16</a:t>
            </a:r>
            <a:endParaRPr lang="pt-BR" sz="800" dirty="0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xmlns="" id="{B9AAF883-FAD8-4B94-B89B-09CCA416E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869238"/>
            <a:ext cx="28744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JANEIRO -2021 - Nº 01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1C859E5F-D739-4579-966D-B6C3D4598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347" y="1463995"/>
            <a:ext cx="10017521" cy="324359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D3BECB43-F03C-4A8C-8D2A-9C52C26FC2B1}"/>
              </a:ext>
            </a:extLst>
          </p:cNvPr>
          <p:cNvSpPr/>
          <p:nvPr/>
        </p:nvSpPr>
        <p:spPr>
          <a:xfrm>
            <a:off x="521481" y="6174222"/>
            <a:ext cx="23967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ALICEWEB, JANEIRO, 2021.</a:t>
            </a:r>
            <a:endParaRPr lang="pt-BR" sz="1200" dirty="0"/>
          </a:p>
        </p:txBody>
      </p:sp>
      <p:pic>
        <p:nvPicPr>
          <p:cNvPr id="15" name="Picture 2" descr="C:\Users\Administrador.DESKTOP-7HBGFEJ\Downloads\Marca ABCC_ horizontal_20.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733" y="344179"/>
            <a:ext cx="2088098" cy="101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929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FA06041-5971-4333-990B-358C72F25E42}"/>
              </a:ext>
            </a:extLst>
          </p:cNvPr>
          <p:cNvSpPr/>
          <p:nvPr/>
        </p:nvSpPr>
        <p:spPr>
          <a:xfrm>
            <a:off x="204185" y="286027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xmlns="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5">
            <a:extLst>
              <a:ext uri="{FF2B5EF4-FFF2-40B4-BE49-F238E27FC236}">
                <a16:creationId xmlns:a16="http://schemas.microsoft.com/office/drawing/2014/main" xmlns="" id="{E19DC13C-0927-4BA1-9B74-B990C669F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560" y="673924"/>
            <a:ext cx="6539514" cy="71006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BRASIL – VOLUME E VALOR DAS IMPORTAÇÕES DE PESCADO POR PRODUTO  2019-2020 (JAN-DEZ)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90F2C49A-78A1-4390-A8FE-8D01FAB3E019}"/>
              </a:ext>
            </a:extLst>
          </p:cNvPr>
          <p:cNvSpPr txBox="1"/>
          <p:nvPr/>
        </p:nvSpPr>
        <p:spPr>
          <a:xfrm>
            <a:off x="112456" y="6323076"/>
            <a:ext cx="11967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0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www.abccam.com.br</a:t>
            </a:r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AB057D7A-15F7-46B2-BD5C-335616E663C8}"/>
              </a:ext>
            </a:extLst>
          </p:cNvPr>
          <p:cNvSpPr/>
          <p:nvPr/>
        </p:nvSpPr>
        <p:spPr>
          <a:xfrm rot="16200000">
            <a:off x="7131" y="3695691"/>
            <a:ext cx="954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chemeClr val="tx2"/>
                </a:solidFill>
                <a:cs typeface="Calibri" panose="020F0502020204030204" pitchFamily="34" charset="0"/>
              </a:rPr>
              <a:t>*INCL CAP-03 E 16</a:t>
            </a:r>
            <a:endParaRPr lang="pt-BR" sz="800" dirty="0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xmlns="" id="{EAEADCF4-9ACE-4C1A-BAFA-2D1C3DAEC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928507"/>
            <a:ext cx="28744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JANEIRO -2021 - Nº 01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53AED18B-9D58-4C4B-8D80-6A2BC52D3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75" y="1865625"/>
            <a:ext cx="10955601" cy="2485081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C77F3478-CC45-4932-8D5B-103D0D23409E}"/>
              </a:ext>
            </a:extLst>
          </p:cNvPr>
          <p:cNvSpPr/>
          <p:nvPr/>
        </p:nvSpPr>
        <p:spPr>
          <a:xfrm>
            <a:off x="521481" y="6174222"/>
            <a:ext cx="23967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ALICEWEB, JANEIRO, 2021.</a:t>
            </a:r>
            <a:endParaRPr lang="pt-BR" sz="1200" dirty="0"/>
          </a:p>
        </p:txBody>
      </p:sp>
      <p:pic>
        <p:nvPicPr>
          <p:cNvPr id="16" name="Picture 2" descr="C:\Users\Administrador.DESKTOP-7HBGFEJ\Downloads\Marca ABCC_ horizontal_20.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733" y="344179"/>
            <a:ext cx="2088098" cy="101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101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FA06041-5971-4333-990B-358C72F25E42}"/>
              </a:ext>
            </a:extLst>
          </p:cNvPr>
          <p:cNvSpPr/>
          <p:nvPr/>
        </p:nvSpPr>
        <p:spPr>
          <a:xfrm>
            <a:off x="204185" y="286027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xmlns="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5">
            <a:extLst>
              <a:ext uri="{FF2B5EF4-FFF2-40B4-BE49-F238E27FC236}">
                <a16:creationId xmlns:a16="http://schemas.microsoft.com/office/drawing/2014/main" xmlns="" id="{DCC8A0CA-B40D-4239-AD6E-8E546A99C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00" y="673924"/>
            <a:ext cx="6539514" cy="71006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BRASIL – VOLUME E VALOR DAS IMPORTAÇÕES DE PESCADO POR ORIGEM  2019-2020 (JAN-DEZ)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15E555A8-80A1-4744-9828-94AAF177FB8E}"/>
              </a:ext>
            </a:extLst>
          </p:cNvPr>
          <p:cNvSpPr txBox="1"/>
          <p:nvPr/>
        </p:nvSpPr>
        <p:spPr>
          <a:xfrm>
            <a:off x="112456" y="6304026"/>
            <a:ext cx="11967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0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www.abccam.com.br</a:t>
            </a:r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9412568D-977B-43CB-A088-D69DDA743090}"/>
              </a:ext>
            </a:extLst>
          </p:cNvPr>
          <p:cNvSpPr/>
          <p:nvPr/>
        </p:nvSpPr>
        <p:spPr>
          <a:xfrm rot="16200000">
            <a:off x="7131" y="4059672"/>
            <a:ext cx="954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chemeClr val="tx2"/>
                </a:solidFill>
                <a:cs typeface="Calibri" panose="020F0502020204030204" pitchFamily="34" charset="0"/>
              </a:rPr>
              <a:t>*INCL CAP-03 E 16</a:t>
            </a:r>
            <a:endParaRPr lang="pt-BR" sz="800" dirty="0"/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xmlns="" id="{5814B4E0-9B34-45B4-8924-0AAA2C31C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920040"/>
            <a:ext cx="28744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JANEIRO -2021 - Nº 01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B97DC074-64D7-433A-93F4-D670CDB174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73" y="1511764"/>
            <a:ext cx="9658347" cy="3088623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130DD943-9D61-448F-A592-B1E39FA2C702}"/>
              </a:ext>
            </a:extLst>
          </p:cNvPr>
          <p:cNvSpPr/>
          <p:nvPr/>
        </p:nvSpPr>
        <p:spPr>
          <a:xfrm>
            <a:off x="521481" y="6174222"/>
            <a:ext cx="23967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ALICEWEB, JANEIRO, 2021.</a:t>
            </a:r>
            <a:endParaRPr lang="pt-BR" sz="1200" dirty="0"/>
          </a:p>
        </p:txBody>
      </p:sp>
      <p:pic>
        <p:nvPicPr>
          <p:cNvPr id="16" name="Picture 2" descr="C:\Users\Administrador.DESKTOP-7HBGFEJ\Downloads\Marca ABCC_ horizontal_20.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733" y="344179"/>
            <a:ext cx="2088098" cy="101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4372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5182</TotalTime>
  <Words>1541</Words>
  <Application>Microsoft Office PowerPoint</Application>
  <PresentationFormat>Personalizar</PresentationFormat>
  <Paragraphs>257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Diego Maia Rocha</dc:creator>
  <cp:lastModifiedBy>Usuario</cp:lastModifiedBy>
  <cp:revision>139</cp:revision>
  <dcterms:created xsi:type="dcterms:W3CDTF">2020-08-05T12:11:45Z</dcterms:created>
  <dcterms:modified xsi:type="dcterms:W3CDTF">2021-02-09T14:27:21Z</dcterms:modified>
</cp:coreProperties>
</file>