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615" r:id="rId2"/>
    <p:sldId id="453" r:id="rId3"/>
    <p:sldId id="758" r:id="rId4"/>
    <p:sldId id="455" r:id="rId5"/>
    <p:sldId id="454" r:id="rId6"/>
    <p:sldId id="628" r:id="rId7"/>
    <p:sldId id="761" r:id="rId8"/>
    <p:sldId id="762" r:id="rId9"/>
    <p:sldId id="639" r:id="rId10"/>
    <p:sldId id="636" r:id="rId11"/>
    <p:sldId id="638" r:id="rId12"/>
    <p:sldId id="635" r:id="rId13"/>
    <p:sldId id="759" r:id="rId14"/>
    <p:sldId id="705" r:id="rId15"/>
    <p:sldId id="480" r:id="rId16"/>
    <p:sldId id="712" r:id="rId17"/>
    <p:sldId id="718" r:id="rId18"/>
    <p:sldId id="754" r:id="rId19"/>
    <p:sldId id="753" r:id="rId20"/>
    <p:sldId id="755" r:id="rId21"/>
    <p:sldId id="756" r:id="rId22"/>
    <p:sldId id="493" r:id="rId23"/>
    <p:sldId id="495" r:id="rId24"/>
    <p:sldId id="499" r:id="rId25"/>
    <p:sldId id="684" r:id="rId26"/>
    <p:sldId id="685" r:id="rId27"/>
    <p:sldId id="738" r:id="rId28"/>
    <p:sldId id="696" r:id="rId29"/>
    <p:sldId id="757" r:id="rId30"/>
    <p:sldId id="729" r:id="rId31"/>
    <p:sldId id="732" r:id="rId32"/>
    <p:sldId id="734" r:id="rId33"/>
    <p:sldId id="697" r:id="rId34"/>
    <p:sldId id="698" r:id="rId35"/>
    <p:sldId id="699" r:id="rId36"/>
    <p:sldId id="700" r:id="rId37"/>
    <p:sldId id="735" r:id="rId38"/>
    <p:sldId id="740" r:id="rId39"/>
    <p:sldId id="739" r:id="rId40"/>
    <p:sldId id="691" r:id="rId41"/>
    <p:sldId id="760" r:id="rId42"/>
    <p:sldId id="679" r:id="rId43"/>
    <p:sldId id="689" r:id="rId44"/>
    <p:sldId id="725" r:id="rId45"/>
    <p:sldId id="726" r:id="rId46"/>
    <p:sldId id="727" r:id="rId47"/>
    <p:sldId id="763" r:id="rId48"/>
    <p:sldId id="748" r:id="rId49"/>
    <p:sldId id="747" r:id="rId50"/>
    <p:sldId id="749" r:id="rId51"/>
    <p:sldId id="750" r:id="rId52"/>
    <p:sldId id="765" r:id="rId53"/>
    <p:sldId id="764" r:id="rId54"/>
    <p:sldId id="752" r:id="rId55"/>
  </p:sldIdLst>
  <p:sldSz cx="9144000" cy="6858000" type="screen4x3"/>
  <p:notesSz cx="6865938" cy="99980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DEB7F00-831C-4453-938E-7E3A497BD3D4}">
          <p14:sldIdLst>
            <p14:sldId id="615"/>
            <p14:sldId id="453"/>
            <p14:sldId id="758"/>
            <p14:sldId id="455"/>
            <p14:sldId id="454"/>
            <p14:sldId id="628"/>
            <p14:sldId id="761"/>
            <p14:sldId id="762"/>
            <p14:sldId id="639"/>
            <p14:sldId id="636"/>
            <p14:sldId id="638"/>
            <p14:sldId id="635"/>
            <p14:sldId id="759"/>
            <p14:sldId id="705"/>
            <p14:sldId id="480"/>
            <p14:sldId id="712"/>
            <p14:sldId id="718"/>
            <p14:sldId id="754"/>
            <p14:sldId id="753"/>
            <p14:sldId id="755"/>
            <p14:sldId id="756"/>
            <p14:sldId id="493"/>
            <p14:sldId id="495"/>
            <p14:sldId id="499"/>
            <p14:sldId id="684"/>
            <p14:sldId id="685"/>
            <p14:sldId id="738"/>
            <p14:sldId id="696"/>
            <p14:sldId id="757"/>
            <p14:sldId id="729"/>
            <p14:sldId id="732"/>
            <p14:sldId id="734"/>
            <p14:sldId id="697"/>
            <p14:sldId id="698"/>
            <p14:sldId id="699"/>
            <p14:sldId id="700"/>
            <p14:sldId id="735"/>
            <p14:sldId id="740"/>
            <p14:sldId id="739"/>
            <p14:sldId id="691"/>
            <p14:sldId id="760"/>
            <p14:sldId id="679"/>
            <p14:sldId id="689"/>
            <p14:sldId id="725"/>
            <p14:sldId id="726"/>
            <p14:sldId id="727"/>
            <p14:sldId id="763"/>
            <p14:sldId id="748"/>
            <p14:sldId id="747"/>
            <p14:sldId id="749"/>
            <p14:sldId id="750"/>
            <p14:sldId id="765"/>
            <p14:sldId id="764"/>
            <p14:sldId id="75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dora cortes" initials="i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F8F15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7597" autoAdjust="0"/>
  </p:normalViewPr>
  <p:slideViewPr>
    <p:cSldViewPr>
      <p:cViewPr>
        <p:scale>
          <a:sx n="90" d="100"/>
          <a:sy n="90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Desktop\HD%20MCR\Gr&#225;ficos\Gr&#225;ficos%20atuais\Tipos%20de%20camar&#227;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BraXEqua%20-%20Produ&#231;&#227;o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MCR\Gr&#225;ficos\Gr&#225;ficos%20atuais\EVOLU&#199;&#195;O%20EXPORT%20BRA%20x%20EQ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CR\Gr&#225;ficos\Gr&#225;ficos%20atuais\EVOLU&#199;&#195;O%20EXPORT%20BRA%20x%20EQ.xlsx" TargetMode="External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esktop\HD%20MCR\SERVIDOR\Gr&#225;ficos\Gr&#225;ficos%20atuais\desempenho%20de%20pescado%20-%20balan&#231;a%20comercial.xlsx" TargetMode="External"/><Relationship Id="rId1" Type="http://schemas.openxmlformats.org/officeDocument/2006/relationships/themeOverride" Target="../theme/themeOverride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IMPORTA&#199;&#195;O%20DE%20CAMAR&#195;O%20-%20refaze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localhost\Users\yangbixuan\Desktop\1st%20PHD\Anderson\original\China_Files\China%20shrimp%20trade%20and%20consump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EUROPA%20-%20EUA%20graf.%20pizz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Rodrigo-pc\servidor\REAL\FUNCION&#193;RIOS\SUELENN-MCR\EUROPA%20-%20EUA%20graf.%20pizz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iente\Desktop\Grafico%20barra%20Fran&#231;a%20e%20Espanh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Mercado%20Intern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Desempenho%20da%20Carcinicultur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R\Gr&#225;ficos\Gr&#225;ficos%20atuais\Exporta&#231;&#227;o%20Camar&#227;o-%20BRAS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'CAMARÃO (2)'!$B$4</c:f>
              <c:strCache>
                <c:ptCount val="1"/>
                <c:pt idx="0">
                  <c:v>L. vannamei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'CAMARÃO (2)'!$A$5:$A$19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'CAMARÃO (2)'!$B$5:$B$19</c:f>
              <c:numCache>
                <c:formatCode>#,##0</c:formatCode>
                <c:ptCount val="15"/>
                <c:pt idx="0">
                  <c:v>145515</c:v>
                </c:pt>
                <c:pt idx="1">
                  <c:v>280298</c:v>
                </c:pt>
                <c:pt idx="2">
                  <c:v>487920</c:v>
                </c:pt>
                <c:pt idx="3">
                  <c:v>1004934</c:v>
                </c:pt>
                <c:pt idx="4">
                  <c:v>1327679</c:v>
                </c:pt>
                <c:pt idx="5">
                  <c:v>1678409</c:v>
                </c:pt>
                <c:pt idx="6">
                  <c:v>2161008</c:v>
                </c:pt>
                <c:pt idx="7">
                  <c:v>2352245</c:v>
                </c:pt>
                <c:pt idx="8">
                  <c:v>2304558</c:v>
                </c:pt>
                <c:pt idx="9">
                  <c:v>2444823</c:v>
                </c:pt>
                <c:pt idx="10">
                  <c:v>2725736</c:v>
                </c:pt>
                <c:pt idx="11">
                  <c:v>3135940</c:v>
                </c:pt>
                <c:pt idx="12">
                  <c:v>3320038</c:v>
                </c:pt>
                <c:pt idx="13">
                  <c:v>3314447</c:v>
                </c:pt>
                <c:pt idx="14">
                  <c:v>3668681</c:v>
                </c:pt>
              </c:numCache>
            </c:numRef>
          </c:val>
        </c:ser>
        <c:ser>
          <c:idx val="1"/>
          <c:order val="1"/>
          <c:tx>
            <c:strRef>
              <c:f>'CAMARÃO (2)'!$C$4</c:f>
              <c:strCache>
                <c:ptCount val="1"/>
                <c:pt idx="0">
                  <c:v>P. monodon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'CAMARÃO (2)'!$A$5:$A$19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'CAMARÃO (2)'!$C$5:$C$19</c:f>
              <c:numCache>
                <c:formatCode>#,##0</c:formatCode>
                <c:ptCount val="15"/>
                <c:pt idx="0">
                  <c:v>630984</c:v>
                </c:pt>
                <c:pt idx="1">
                  <c:v>673012</c:v>
                </c:pt>
                <c:pt idx="2">
                  <c:v>631471</c:v>
                </c:pt>
                <c:pt idx="3">
                  <c:v>723881</c:v>
                </c:pt>
                <c:pt idx="4">
                  <c:v>707422</c:v>
                </c:pt>
                <c:pt idx="5">
                  <c:v>665499</c:v>
                </c:pt>
                <c:pt idx="6">
                  <c:v>642149</c:v>
                </c:pt>
                <c:pt idx="7">
                  <c:v>593649</c:v>
                </c:pt>
                <c:pt idx="8">
                  <c:v>720635</c:v>
                </c:pt>
                <c:pt idx="9">
                  <c:v>769139</c:v>
                </c:pt>
                <c:pt idx="10">
                  <c:v>684998</c:v>
                </c:pt>
                <c:pt idx="11">
                  <c:v>796925</c:v>
                </c:pt>
                <c:pt idx="12">
                  <c:v>857831</c:v>
                </c:pt>
                <c:pt idx="13">
                  <c:v>803783</c:v>
                </c:pt>
                <c:pt idx="14">
                  <c:v>634521</c:v>
                </c:pt>
              </c:numCache>
            </c:numRef>
          </c:val>
        </c:ser>
        <c:ser>
          <c:idx val="2"/>
          <c:order val="2"/>
          <c:tx>
            <c:strRef>
              <c:f>'CAMARÃO (2)'!$D$4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'CAMARÃO (2)'!$A$5:$A$19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'CAMARÃO (2)'!$D$5:$D$19</c:f>
              <c:numCache>
                <c:formatCode>#,##0</c:formatCode>
                <c:ptCount val="15"/>
                <c:pt idx="0">
                  <c:v>351549</c:v>
                </c:pt>
                <c:pt idx="1">
                  <c:v>357538</c:v>
                </c:pt>
                <c:pt idx="2">
                  <c:v>347810</c:v>
                </c:pt>
                <c:pt idx="3">
                  <c:v>321811</c:v>
                </c:pt>
                <c:pt idx="4">
                  <c:v>329438</c:v>
                </c:pt>
                <c:pt idx="5">
                  <c:v>324463</c:v>
                </c:pt>
                <c:pt idx="6">
                  <c:v>341974</c:v>
                </c:pt>
                <c:pt idx="7">
                  <c:v>349525</c:v>
                </c:pt>
                <c:pt idx="8">
                  <c:v>375535</c:v>
                </c:pt>
                <c:pt idx="9">
                  <c:v>318190</c:v>
                </c:pt>
                <c:pt idx="10">
                  <c:v>368392</c:v>
                </c:pt>
                <c:pt idx="11">
                  <c:v>257513</c:v>
                </c:pt>
                <c:pt idx="12">
                  <c:v>260686</c:v>
                </c:pt>
                <c:pt idx="13">
                  <c:v>336372</c:v>
                </c:pt>
                <c:pt idx="14">
                  <c:v>277566</c:v>
                </c:pt>
              </c:numCache>
            </c:numRef>
          </c:val>
        </c:ser>
        <c:ser>
          <c:idx val="3"/>
          <c:order val="3"/>
          <c:tx>
            <c:strRef>
              <c:f>'CAMARÃO (2)'!$E$4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8.53399897032049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9.95633213204037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28009984554805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'CAMARÃO (2)'!$A$5:$A$19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'CAMARÃO (2)'!$E$5:$E$19</c:f>
              <c:numCache>
                <c:formatCode>#,##0</c:formatCode>
                <c:ptCount val="15"/>
                <c:pt idx="0">
                  <c:v>1128048</c:v>
                </c:pt>
                <c:pt idx="1">
                  <c:v>1310848</c:v>
                </c:pt>
                <c:pt idx="2">
                  <c:v>1467201</c:v>
                </c:pt>
                <c:pt idx="3">
                  <c:v>2050626</c:v>
                </c:pt>
                <c:pt idx="4">
                  <c:v>2364539</c:v>
                </c:pt>
                <c:pt idx="5">
                  <c:v>2668371</c:v>
                </c:pt>
                <c:pt idx="6">
                  <c:v>3145131</c:v>
                </c:pt>
                <c:pt idx="7">
                  <c:v>3295419</c:v>
                </c:pt>
                <c:pt idx="8">
                  <c:v>3400728</c:v>
                </c:pt>
                <c:pt idx="9">
                  <c:v>3532152</c:v>
                </c:pt>
                <c:pt idx="10">
                  <c:v>3779126</c:v>
                </c:pt>
                <c:pt idx="11">
                  <c:v>4190378</c:v>
                </c:pt>
                <c:pt idx="12">
                  <c:v>4438555</c:v>
                </c:pt>
                <c:pt idx="13">
                  <c:v>4454602</c:v>
                </c:pt>
                <c:pt idx="14">
                  <c:v>4580768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650624"/>
        <c:axId val="117882176"/>
      </c:barChart>
      <c:catAx>
        <c:axId val="1226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882176"/>
        <c:crosses val="autoZero"/>
        <c:auto val="1"/>
        <c:lblAlgn val="ctr"/>
        <c:lblOffset val="100"/>
        <c:noMultiLvlLbl val="0"/>
      </c:catAx>
      <c:valAx>
        <c:axId val="11788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65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31173637334667"/>
          <c:y val="0.10764548864027758"/>
          <c:w val="0.84549966050007741"/>
          <c:h val="0.65644433831689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'2000-2015'!$C$40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'2000-2015'!$B$41:$B$56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'2000-2015'!$C$41:$C$56</c:f>
              <c:numCache>
                <c:formatCode>#,##0</c:formatCode>
                <c:ptCount val="16"/>
                <c:pt idx="0">
                  <c:v>25388</c:v>
                </c:pt>
                <c:pt idx="1">
                  <c:v>40000</c:v>
                </c:pt>
                <c:pt idx="2">
                  <c:v>65253</c:v>
                </c:pt>
                <c:pt idx="3">
                  <c:v>90190</c:v>
                </c:pt>
                <c:pt idx="4">
                  <c:v>75904</c:v>
                </c:pt>
                <c:pt idx="5">
                  <c:v>65000</c:v>
                </c:pt>
                <c:pt idx="6">
                  <c:v>65000</c:v>
                </c:pt>
                <c:pt idx="7">
                  <c:v>65000</c:v>
                </c:pt>
                <c:pt idx="8">
                  <c:v>70000</c:v>
                </c:pt>
                <c:pt idx="9">
                  <c:v>65000</c:v>
                </c:pt>
                <c:pt idx="10">
                  <c:v>75000</c:v>
                </c:pt>
                <c:pt idx="11">
                  <c:v>69571</c:v>
                </c:pt>
                <c:pt idx="12">
                  <c:v>75000</c:v>
                </c:pt>
                <c:pt idx="13">
                  <c:v>85000</c:v>
                </c:pt>
                <c:pt idx="14">
                  <c:v>85000</c:v>
                </c:pt>
                <c:pt idx="15">
                  <c:v>76000</c:v>
                </c:pt>
              </c:numCache>
            </c:numRef>
          </c:val>
        </c:ser>
        <c:ser>
          <c:idx val="1"/>
          <c:order val="1"/>
          <c:tx>
            <c:strRef>
              <c:f>'2000-2015'!$D$40</c:f>
              <c:strCache>
                <c:ptCount val="1"/>
                <c:pt idx="0">
                  <c:v>EQUADOR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'2000-2015'!$B$41:$B$56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'2000-2015'!$D$41:$D$56</c:f>
              <c:numCache>
                <c:formatCode>#,##0</c:formatCode>
                <c:ptCount val="16"/>
                <c:pt idx="0">
                  <c:v>50110</c:v>
                </c:pt>
                <c:pt idx="1">
                  <c:v>45269</c:v>
                </c:pt>
                <c:pt idx="2">
                  <c:v>63600</c:v>
                </c:pt>
                <c:pt idx="3">
                  <c:v>77400</c:v>
                </c:pt>
                <c:pt idx="4">
                  <c:v>89600</c:v>
                </c:pt>
                <c:pt idx="5">
                  <c:v>118500</c:v>
                </c:pt>
                <c:pt idx="6">
                  <c:v>149200</c:v>
                </c:pt>
                <c:pt idx="7">
                  <c:v>150000</c:v>
                </c:pt>
                <c:pt idx="8">
                  <c:v>150000</c:v>
                </c:pt>
                <c:pt idx="9">
                  <c:v>179100</c:v>
                </c:pt>
                <c:pt idx="10">
                  <c:v>223313</c:v>
                </c:pt>
                <c:pt idx="11">
                  <c:v>260000</c:v>
                </c:pt>
                <c:pt idx="12">
                  <c:v>281100</c:v>
                </c:pt>
                <c:pt idx="13">
                  <c:v>300000</c:v>
                </c:pt>
                <c:pt idx="14">
                  <c:v>340000</c:v>
                </c:pt>
                <c:pt idx="15">
                  <c:v>372111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911232"/>
        <c:axId val="130421248"/>
      </c:barChart>
      <c:catAx>
        <c:axId val="13091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30421248"/>
        <c:crosses val="autoZero"/>
        <c:auto val="1"/>
        <c:lblAlgn val="ctr"/>
        <c:lblOffset val="100"/>
        <c:noMultiLvlLbl val="0"/>
      </c:catAx>
      <c:valAx>
        <c:axId val="13042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3091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923818641178376"/>
          <c:y val="0.89572349856614575"/>
          <c:w val="0.22152351427116887"/>
          <c:h val="5.568424214249775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solidFill>
            <a:sysClr val="windowText" lastClr="000000"/>
          </a:solidFill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92717717935789E-2"/>
          <c:y val="0.15001740258026885"/>
          <c:w val="0.78982630714069357"/>
          <c:h val="0.68591749354238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'Bra x Equ (3)'!$C$3</c:f>
              <c:strCache>
                <c:ptCount val="1"/>
                <c:pt idx="0">
                  <c:v>EXPORT. BRA (T)</c:v>
                </c:pt>
              </c:strCache>
            </c:strRef>
          </c:tx>
          <c:spPr>
            <a:solidFill>
              <a:srgbClr val="820000"/>
            </a:solidFill>
            <a:ln>
              <a:solidFill>
                <a:srgbClr val="82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2247536172408498"/>
                  <c:y val="-0.638420166856460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82000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536406065603881E-3"/>
                  <c:y val="-1.377885096100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6.613848461282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11023080768803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268203032801811E-3"/>
                  <c:y val="1.377885096100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0.1933044865765679"/>
                  <c:y val="-0.73867031267359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82000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400">
                    <a:solidFill>
                      <a:srgbClr val="82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'Bra x Equ (3)'!$B$4:$B$17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'Bra x Equ (3)'!$C$4:$C$17</c:f>
              <c:numCache>
                <c:formatCode>_-* #,##0_-;\-* #,##0_-;_-* "-"??_-;_-@_-</c:formatCode>
                <c:ptCount val="14"/>
                <c:pt idx="0" formatCode="#,##0">
                  <c:v>58455</c:v>
                </c:pt>
                <c:pt idx="1">
                  <c:v>52118</c:v>
                </c:pt>
                <c:pt idx="2">
                  <c:v>41947</c:v>
                </c:pt>
                <c:pt idx="3">
                  <c:v>30098</c:v>
                </c:pt>
                <c:pt idx="4">
                  <c:v>15515</c:v>
                </c:pt>
                <c:pt idx="5">
                  <c:v>9397</c:v>
                </c:pt>
                <c:pt idx="6">
                  <c:v>5728</c:v>
                </c:pt>
                <c:pt idx="7">
                  <c:v>1601</c:v>
                </c:pt>
                <c:pt idx="8">
                  <c:v>108</c:v>
                </c:pt>
                <c:pt idx="9" formatCode="#,##0">
                  <c:v>0</c:v>
                </c:pt>
                <c:pt idx="10">
                  <c:v>612</c:v>
                </c:pt>
                <c:pt idx="11">
                  <c:v>277</c:v>
                </c:pt>
                <c:pt idx="12">
                  <c:v>77</c:v>
                </c:pt>
                <c:pt idx="13">
                  <c:v>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72C-43CD-A5B7-F7C467C9F1EC}"/>
            </c:ext>
          </c:extLst>
        </c:ser>
        <c:ser>
          <c:idx val="1"/>
          <c:order val="1"/>
          <c:tx>
            <c:strRef>
              <c:f>'Bra x Equ (3)'!$D$3</c:f>
              <c:strCache>
                <c:ptCount val="1"/>
                <c:pt idx="0">
                  <c:v>EXPORT. EQUA (T)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0329247374320419"/>
                  <c:y val="-0.593325567992445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9512135355201207E-3"/>
                  <c:y val="1.377885096100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4.4092323075213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9182887980880674E-2"/>
                  <c:y val="0.11849811826463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77072812131206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0.20658494748640843"/>
                  <c:y val="-6.3382714420619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'Bra x Equ (3)'!$B$4:$B$17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'Bra x Equ (3)'!$D$4:$D$17</c:f>
              <c:numCache>
                <c:formatCode>_-* #,##0_-;\-* #,##0_-;_-* "-"??_-;_-@_-</c:formatCode>
                <c:ptCount val="14"/>
                <c:pt idx="0">
                  <c:v>58011</c:v>
                </c:pt>
                <c:pt idx="1">
                  <c:v>69603</c:v>
                </c:pt>
                <c:pt idx="2">
                  <c:v>93726</c:v>
                </c:pt>
                <c:pt idx="3">
                  <c:v>119041</c:v>
                </c:pt>
                <c:pt idx="4">
                  <c:v>128747</c:v>
                </c:pt>
                <c:pt idx="5">
                  <c:v>124868</c:v>
                </c:pt>
                <c:pt idx="6">
                  <c:v>134389</c:v>
                </c:pt>
                <c:pt idx="7">
                  <c:v>142469</c:v>
                </c:pt>
                <c:pt idx="8">
                  <c:v>176592</c:v>
                </c:pt>
                <c:pt idx="9" formatCode="#,##0">
                  <c:v>203213</c:v>
                </c:pt>
                <c:pt idx="10">
                  <c:v>215560</c:v>
                </c:pt>
                <c:pt idx="11">
                  <c:v>299000</c:v>
                </c:pt>
                <c:pt idx="12" formatCode="#,##0">
                  <c:v>326000</c:v>
                </c:pt>
                <c:pt idx="13" formatCode="#,##0">
                  <c:v>363570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72C-43CD-A5B7-F7C467C9F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297792"/>
        <c:axId val="121831424"/>
      </c:barChart>
      <c:lineChart>
        <c:grouping val="stacked"/>
        <c:varyColors val="0"/>
        <c:ser>
          <c:idx val="2"/>
          <c:order val="2"/>
          <c:tx>
            <c:strRef>
              <c:f>'Bra x Equ (3)'!$E$3</c:f>
              <c:strCache>
                <c:ptCount val="1"/>
                <c:pt idx="0">
                  <c:v>EXPORT. BRA (US$ X1.000)</c:v>
                </c:pt>
              </c:strCache>
            </c:strRef>
          </c:tx>
          <c:spPr>
            <a:ln w="41275" cap="rnd">
              <a:solidFill>
                <a:srgbClr val="CA747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A7474"/>
              </a:solidFill>
              <a:ln w="47625">
                <a:solidFill>
                  <a:srgbClr val="CA747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14756056058649675"/>
                  <c:y val="-0.723681960684923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CA7474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052478229730783E-17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7.716156538162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7.9917335573825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268203032801811E-3"/>
                  <c:y val="-5.78711740362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4.960386345961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9512135355201207E-3"/>
                  <c:y val="-6.613848461282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4268203032801811E-3"/>
                  <c:y val="-6.3382714420619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9024270710402414E-3"/>
                  <c:y val="-6.338271442061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2.204616153760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7.716156538162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9512135355201207E-3"/>
                  <c:y val="-7.7161565381624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0820991291892313E-16"/>
                  <c:y val="-6.338271442061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0.14165836589447506"/>
                  <c:y val="-0.77437142400844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CA7474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400">
                    <a:solidFill>
                      <a:srgbClr val="CA7474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'Bra x Equ (3)'!$B$4:$B$17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'Bra x Equ (3)'!$E$4:$E$17</c:f>
              <c:numCache>
                <c:formatCode>#,##0</c:formatCode>
                <c:ptCount val="14"/>
                <c:pt idx="0">
                  <c:v>225900</c:v>
                </c:pt>
                <c:pt idx="1">
                  <c:v>198800</c:v>
                </c:pt>
                <c:pt idx="2">
                  <c:v>165900</c:v>
                </c:pt>
                <c:pt idx="3">
                  <c:v>118800</c:v>
                </c:pt>
                <c:pt idx="4">
                  <c:v>58900</c:v>
                </c:pt>
                <c:pt idx="5">
                  <c:v>40500</c:v>
                </c:pt>
                <c:pt idx="6">
                  <c:v>21600</c:v>
                </c:pt>
                <c:pt idx="7">
                  <c:v>6800</c:v>
                </c:pt>
                <c:pt idx="8">
                  <c:v>900</c:v>
                </c:pt>
                <c:pt idx="9">
                  <c:v>0</c:v>
                </c:pt>
                <c:pt idx="10">
                  <c:v>4100</c:v>
                </c:pt>
                <c:pt idx="11">
                  <c:v>2200</c:v>
                </c:pt>
                <c:pt idx="12">
                  <c:v>428</c:v>
                </c:pt>
                <c:pt idx="13">
                  <c:v>3098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A72C-43CD-A5B7-F7C467C9F1EC}"/>
            </c:ext>
          </c:extLst>
        </c:ser>
        <c:ser>
          <c:idx val="3"/>
          <c:order val="3"/>
          <c:tx>
            <c:strRef>
              <c:f>'Bra x Equ (3)'!$F$3</c:f>
              <c:strCache>
                <c:ptCount val="1"/>
                <c:pt idx="0">
                  <c:v>EXPORT. EQUA (US$1.000)</c:v>
                </c:pt>
              </c:strCache>
            </c:strRef>
          </c:tx>
          <c:spPr>
            <a:ln w="38100" cap="rnd">
              <a:solidFill>
                <a:srgbClr val="5073E2"/>
              </a:solidFill>
              <a:round/>
              <a:headEnd type="none"/>
            </a:ln>
            <a:effectLst/>
          </c:spPr>
          <c:marker>
            <c:symbol val="circle"/>
            <c:size val="5"/>
            <c:spPr>
              <a:solidFill>
                <a:srgbClr val="5073E2"/>
              </a:solidFill>
              <a:ln w="47625">
                <a:solidFill>
                  <a:srgbClr val="5073E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14756056058649675"/>
                  <c:y val="-0.60935915974613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5073E2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052478229730783E-17"/>
                  <c:y val="-0.15432313076324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11298657788023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112986577880235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268203032801811E-3"/>
                  <c:y val="-8.2673105766026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3780338388003555E-3"/>
                  <c:y val="-6.613848461282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4268203032801264E-3"/>
                  <c:y val="-9.9207726919231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8536406065603621E-3"/>
                  <c:y val="-8.818464615042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8536406065603621E-3"/>
                  <c:y val="-0.11849811826463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4268203032801811E-3"/>
                  <c:y val="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9512135355201207E-3"/>
                  <c:y val="0.104719267303632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9512135355200123E-3"/>
                  <c:y val="0.28108855960448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2.9512135355200123E-3"/>
                  <c:y val="8.2673105766026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0.1593655309180865"/>
                  <c:y val="-0.168101981724252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>
                      <a:solidFill>
                        <a:srgbClr val="5073E2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A72C-43CD-A5B7-F7C467C9F1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400">
                    <a:solidFill>
                      <a:srgbClr val="5073E2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'Bra x Equ (3)'!$B$4:$B$17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'Bra x Equ (3)'!$F$4:$F$17</c:f>
              <c:numCache>
                <c:formatCode>_-* #,##0_-;\-* #,##0_-;_-* "-"??_-;_-@_-</c:formatCode>
                <c:ptCount val="14"/>
                <c:pt idx="0">
                  <c:v>303276</c:v>
                </c:pt>
                <c:pt idx="1">
                  <c:v>336609</c:v>
                </c:pt>
                <c:pt idx="2">
                  <c:v>465162</c:v>
                </c:pt>
                <c:pt idx="3">
                  <c:v>596888</c:v>
                </c:pt>
                <c:pt idx="4">
                  <c:v>619318</c:v>
                </c:pt>
                <c:pt idx="5">
                  <c:v>682277</c:v>
                </c:pt>
                <c:pt idx="6">
                  <c:v>655974</c:v>
                </c:pt>
                <c:pt idx="7">
                  <c:v>801519</c:v>
                </c:pt>
                <c:pt idx="8">
                  <c:v>933610</c:v>
                </c:pt>
                <c:pt idx="9" formatCode="#,##0">
                  <c:v>1164186</c:v>
                </c:pt>
                <c:pt idx="10">
                  <c:v>1670000</c:v>
                </c:pt>
                <c:pt idx="11">
                  <c:v>2580000</c:v>
                </c:pt>
                <c:pt idx="12" formatCode="#,##0">
                  <c:v>2300000</c:v>
                </c:pt>
                <c:pt idx="13" formatCode="#,##0">
                  <c:v>2455284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A-A72C-43CD-A5B7-F7C467C9F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298816"/>
        <c:axId val="121832000"/>
      </c:lineChart>
      <c:catAx>
        <c:axId val="13129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1831424"/>
        <c:crosses val="autoZero"/>
        <c:auto val="1"/>
        <c:lblAlgn val="ctr"/>
        <c:lblOffset val="100"/>
        <c:noMultiLvlLbl val="0"/>
      </c:catAx>
      <c:valAx>
        <c:axId val="12183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31297792"/>
        <c:crosses val="autoZero"/>
        <c:crossBetween val="between"/>
      </c:valAx>
      <c:valAx>
        <c:axId val="12183200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31298816"/>
        <c:crosses val="max"/>
        <c:crossBetween val="between"/>
      </c:valAx>
      <c:catAx>
        <c:axId val="13129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832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656572012831915"/>
          <c:w val="0.93386121462542915"/>
          <c:h val="8.0821617463379486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pt-BR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Projeção!$C$3</c:f>
              <c:strCache>
                <c:ptCount val="1"/>
                <c:pt idx="0">
                  <c:v>EXPORT. BRA (US$ X1.000)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-3.0408498672561397E-3"/>
                  <c:y val="-1.5117566302156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0156490548669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408498672561397E-3"/>
                  <c:y val="-2.7715174504420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204249336280681E-3"/>
                  <c:y val="-3.7793419778754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081699734512315E-3"/>
                  <c:y val="-4.0312981097338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5204249336280681E-3"/>
                  <c:y val="-4.283254241592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4.5352103734505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0408498672561397E-3"/>
                  <c:y val="-3.2754297141587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5612748008842024E-3"/>
                  <c:y val="-3.2754297141587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1149654044851068E-16"/>
                  <c:y val="-3.275429714158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5204249336280681E-3"/>
                  <c:y val="-3.275429714158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368394412115129E-2"/>
                  <c:y val="-4.2832542415922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Projeção!$B$4:$B$17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Projeção!$C$4:$C$17</c:f>
              <c:numCache>
                <c:formatCode>#,##0</c:formatCode>
                <c:ptCount val="14"/>
                <c:pt idx="0">
                  <c:v>225900</c:v>
                </c:pt>
                <c:pt idx="1">
                  <c:v>198800</c:v>
                </c:pt>
                <c:pt idx="2">
                  <c:v>165900</c:v>
                </c:pt>
                <c:pt idx="3">
                  <c:v>118800</c:v>
                </c:pt>
                <c:pt idx="4">
                  <c:v>58900</c:v>
                </c:pt>
                <c:pt idx="5">
                  <c:v>40500</c:v>
                </c:pt>
                <c:pt idx="6">
                  <c:v>21600</c:v>
                </c:pt>
                <c:pt idx="7">
                  <c:v>6800</c:v>
                </c:pt>
                <c:pt idx="8">
                  <c:v>900</c:v>
                </c:pt>
                <c:pt idx="9">
                  <c:v>0</c:v>
                </c:pt>
                <c:pt idx="10">
                  <c:v>4100</c:v>
                </c:pt>
                <c:pt idx="11">
                  <c:v>2200</c:v>
                </c:pt>
                <c:pt idx="12">
                  <c:v>428</c:v>
                </c:pt>
                <c:pt idx="13">
                  <c:v>3098</c:v>
                </c:pt>
              </c:numCache>
            </c:numRef>
          </c:val>
        </c:ser>
        <c:ser>
          <c:idx val="1"/>
          <c:order val="1"/>
          <c:tx>
            <c:strRef>
              <c:f>Projeção!$E$3</c:f>
              <c:strCache>
                <c:ptCount val="1"/>
                <c:pt idx="0">
                  <c:v>PROJEÇÃO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7777777777778065E-3"/>
                  <c:y val="-0.134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77777777778065E-3"/>
                  <c:y val="-0.134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777777777777566E-3"/>
                  <c:y val="-0.16203703703703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0925337632080883E-17"/>
                  <c:y val="-0.14814814814814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0.15740740740740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3333333333333367E-3"/>
                  <c:y val="-0.18055555555555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777777777778065E-3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2616280183428337E-4"/>
                  <c:y val="-0.30174484581078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4.5612748008840914E-3"/>
                  <c:y val="-0.392636929230087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"/>
                  <c:y val="-0.37962962962963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6302154166778403E-4"/>
                  <c:y val="-0.39134580284730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Projeção!$B$4:$B$17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Projeção!$E$4:$E$17</c:f>
              <c:numCache>
                <c:formatCode>_-* #,##0_-;\-* #,##0_-;_-* "-"??_-;_-@_-</c:formatCode>
                <c:ptCount val="14"/>
                <c:pt idx="0">
                  <c:v>225879.96480000002</c:v>
                </c:pt>
                <c:pt idx="1">
                  <c:v>250706.38319999925</c:v>
                </c:pt>
                <c:pt idx="2">
                  <c:v>346452.65760000004</c:v>
                </c:pt>
                <c:pt idx="3">
                  <c:v>444562.18240000005</c:v>
                </c:pt>
                <c:pt idx="4">
                  <c:v>461268.04639999999</c:v>
                </c:pt>
                <c:pt idx="5">
                  <c:v>508159.90960000141</c:v>
                </c:pt>
                <c:pt idx="6">
                  <c:v>488569.43520000129</c:v>
                </c:pt>
                <c:pt idx="7">
                  <c:v>596971.35120000329</c:v>
                </c:pt>
                <c:pt idx="8">
                  <c:v>695352.728</c:v>
                </c:pt>
                <c:pt idx="9">
                  <c:v>867085.7328</c:v>
                </c:pt>
                <c:pt idx="10">
                  <c:v>1243816</c:v>
                </c:pt>
                <c:pt idx="11">
                  <c:v>1921584</c:v>
                </c:pt>
                <c:pt idx="12">
                  <c:v>1713040</c:v>
                </c:pt>
                <c:pt idx="13" formatCode="#,##0">
                  <c:v>1828695.5232000002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93024"/>
        <c:axId val="121836032"/>
      </c:areaChart>
      <c:catAx>
        <c:axId val="12979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1836032"/>
        <c:crosses val="autoZero"/>
        <c:auto val="1"/>
        <c:lblAlgn val="ctr"/>
        <c:lblOffset val="100"/>
        <c:noMultiLvlLbl val="0"/>
      </c:catAx>
      <c:valAx>
        <c:axId val="12183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979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pt-B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84230190110359"/>
          <c:y val="3.4996121938658378E-2"/>
          <c:w val="0.85274141161539896"/>
          <c:h val="0.81243379519373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Plan1!$C$3</c:f>
              <c:strCache>
                <c:ptCount val="1"/>
                <c:pt idx="0">
                  <c:v>Exportações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2"/>
              <c:layout>
                <c:manualLayout>
                  <c:x val="-4.2060988433228492E-3"/>
                  <c:y val="5.2493449168877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6081317910970912E-3"/>
                  <c:y val="5.2493449168877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081317910970912E-3"/>
                  <c:y val="1.049868983377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7.87401737533167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20609884332284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4.2060988433228492E-3"/>
                  <c:y val="5.2493449168877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FF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Plan1!$B$4:$B$22</c:f>
              <c:numCache>
                <c:formatCode>General</c:formatCode>
                <c:ptCount val="19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Plan1!$C$4:$C$22</c:f>
              <c:numCache>
                <c:formatCode>#,##0</c:formatCode>
                <c:ptCount val="19"/>
                <c:pt idx="0">
                  <c:v>132640</c:v>
                </c:pt>
                <c:pt idx="1">
                  <c:v>137670</c:v>
                </c:pt>
                <c:pt idx="2">
                  <c:v>180260</c:v>
                </c:pt>
                <c:pt idx="3">
                  <c:v>263950</c:v>
                </c:pt>
                <c:pt idx="4">
                  <c:v>298860</c:v>
                </c:pt>
                <c:pt idx="5">
                  <c:v>352710</c:v>
                </c:pt>
                <c:pt idx="6">
                  <c:v>427915</c:v>
                </c:pt>
                <c:pt idx="7">
                  <c:v>436806</c:v>
                </c:pt>
                <c:pt idx="8">
                  <c:v>419669</c:v>
                </c:pt>
                <c:pt idx="9">
                  <c:v>388525</c:v>
                </c:pt>
                <c:pt idx="10">
                  <c:v>342135</c:v>
                </c:pt>
                <c:pt idx="11">
                  <c:v>357304</c:v>
                </c:pt>
                <c:pt idx="12">
                  <c:v>232148</c:v>
                </c:pt>
                <c:pt idx="13">
                  <c:v>246806</c:v>
                </c:pt>
                <c:pt idx="14">
                  <c:v>250902</c:v>
                </c:pt>
                <c:pt idx="15">
                  <c:v>237287</c:v>
                </c:pt>
                <c:pt idx="16">
                  <c:v>243309</c:v>
                </c:pt>
                <c:pt idx="17">
                  <c:v>233543</c:v>
                </c:pt>
                <c:pt idx="18">
                  <c:v>246113</c:v>
                </c:pt>
              </c:numCache>
            </c:numRef>
          </c:val>
        </c:ser>
        <c:ser>
          <c:idx val="1"/>
          <c:order val="1"/>
          <c:tx>
            <c:strRef>
              <c:f>Plan1!$D$3</c:f>
              <c:strCache>
                <c:ptCount val="1"/>
                <c:pt idx="0">
                  <c:v>Importações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4"/>
              <c:layout>
                <c:manualLayout>
                  <c:x val="0"/>
                  <c:y val="-0.10761157079620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8040658955485447E-3"/>
                  <c:y val="-0.12598427800530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060988433228492E-3"/>
                  <c:y val="-0.14960633013130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8040658955485447E-3"/>
                  <c:y val="-0.15223100258974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2060988433228492E-3"/>
                  <c:y val="-0.10236222587931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2060988433228492E-3"/>
                  <c:y val="-6.2992139002653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Plan1!$B$4:$B$22</c:f>
              <c:numCache>
                <c:formatCode>General</c:formatCode>
                <c:ptCount val="19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Plan1!$D$4:$D$22</c:f>
              <c:numCache>
                <c:formatCode>#,##0</c:formatCode>
                <c:ptCount val="19"/>
                <c:pt idx="0">
                  <c:v>447130</c:v>
                </c:pt>
                <c:pt idx="1">
                  <c:v>453580</c:v>
                </c:pt>
                <c:pt idx="2">
                  <c:v>288150</c:v>
                </c:pt>
                <c:pt idx="3">
                  <c:v>297780</c:v>
                </c:pt>
                <c:pt idx="4">
                  <c:v>261240</c:v>
                </c:pt>
                <c:pt idx="5">
                  <c:v>213220</c:v>
                </c:pt>
                <c:pt idx="6">
                  <c:v>202863</c:v>
                </c:pt>
                <c:pt idx="7" formatCode="_-* #,##0_-;\-* #,##0_-;_-* &quot;-&quot;??_-;_-@_-">
                  <c:v>252454</c:v>
                </c:pt>
                <c:pt idx="8" formatCode="_-* #,##0_-;\-* #,##0_-;_-* &quot;-&quot;??_-;_-@_-">
                  <c:v>297609</c:v>
                </c:pt>
                <c:pt idx="9" formatCode="_-* #,##0_-;\-* #,##0_-;_-* &quot;-&quot;??_-;_-@_-">
                  <c:v>445335</c:v>
                </c:pt>
                <c:pt idx="10" formatCode="_-* #,##0_-;\-* #,##0_-;_-* &quot;-&quot;??_-;_-@_-">
                  <c:v>561006</c:v>
                </c:pt>
                <c:pt idx="11">
                  <c:v>683046</c:v>
                </c:pt>
                <c:pt idx="12" formatCode="_-* #,##0_-;\-* #,##0_-;_-* &quot;-&quot;??_-;_-@_-">
                  <c:v>715004</c:v>
                </c:pt>
                <c:pt idx="13" formatCode="_-* #,##0_-;\-* #,##0_-;_-* &quot;-&quot;??_-;_-@_-">
                  <c:v>1001497</c:v>
                </c:pt>
                <c:pt idx="14">
                  <c:v>1252788</c:v>
                </c:pt>
                <c:pt idx="15" formatCode="_(* #,##0_);_(* \(#,##0\);_(* &quot;-&quot;_);_(@_)">
                  <c:v>1230667</c:v>
                </c:pt>
                <c:pt idx="16">
                  <c:v>1452472</c:v>
                </c:pt>
                <c:pt idx="17">
                  <c:v>1539609</c:v>
                </c:pt>
                <c:pt idx="18">
                  <c:v>1186891</c:v>
                </c:pt>
              </c:numCache>
            </c:numRef>
          </c:val>
        </c:ser>
        <c:ser>
          <c:idx val="2"/>
          <c:order val="2"/>
          <c:tx>
            <c:strRef>
              <c:f>Plan1!$E$3</c:f>
              <c:strCache>
                <c:ptCount val="1"/>
                <c:pt idx="0">
                  <c:v>Partic. do Camarão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2"/>
              <c:layout>
                <c:manualLayout>
                  <c:x val="4.2060988433228492E-3"/>
                  <c:y val="4.81184392031564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0609884332284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08131791097091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081317910970912E-3"/>
                  <c:y val="2.6246724584438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2060988433228492E-3"/>
                  <c:y val="7.87401737533167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2060988433228492E-3"/>
                  <c:y val="2.6246724584438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40203294777427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B05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Plan1!$B$4:$B$22</c:f>
              <c:numCache>
                <c:formatCode>General</c:formatCode>
                <c:ptCount val="19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Plan1!$E$4:$E$22</c:f>
              <c:numCache>
                <c:formatCode>#,##0</c:formatCode>
                <c:ptCount val="19"/>
                <c:pt idx="0">
                  <c:v>24790</c:v>
                </c:pt>
                <c:pt idx="1">
                  <c:v>26670</c:v>
                </c:pt>
                <c:pt idx="2">
                  <c:v>40740</c:v>
                </c:pt>
                <c:pt idx="3">
                  <c:v>105580</c:v>
                </c:pt>
                <c:pt idx="4">
                  <c:v>129690</c:v>
                </c:pt>
                <c:pt idx="5">
                  <c:v>175390</c:v>
                </c:pt>
                <c:pt idx="6" formatCode="_-* #,##0_-;\-* #,##0_-;_-* &quot;-&quot;??_-;_-@_-">
                  <c:v>225900</c:v>
                </c:pt>
                <c:pt idx="7" formatCode="_-* #,##0_-;\-* #,##0_-;_-* &quot;-&quot;??_-;_-@_-">
                  <c:v>198800</c:v>
                </c:pt>
                <c:pt idx="8" formatCode="_-* #,##0_-;\-* #,##0_-;_-* &quot;-&quot;??_-;_-@_-">
                  <c:v>165900</c:v>
                </c:pt>
                <c:pt idx="9" formatCode="_-* #,##0_-;\-* #,##0_-;_-* &quot;-&quot;??_-;_-@_-">
                  <c:v>118800</c:v>
                </c:pt>
                <c:pt idx="10" formatCode="_-* #,##0_-;\-* #,##0_-;_-* &quot;-&quot;??_-;_-@_-">
                  <c:v>58900</c:v>
                </c:pt>
                <c:pt idx="11" formatCode="_-* #,##0_-;\-* #,##0_-;_-* &quot;-&quot;??_-;_-@_-">
                  <c:v>40500</c:v>
                </c:pt>
                <c:pt idx="12" formatCode="_-* #,##0_-;\-* #,##0_-;_-* &quot;-&quot;??_-;_-@_-">
                  <c:v>21600</c:v>
                </c:pt>
                <c:pt idx="13" formatCode="_-* #,##0_-;\-* #,##0_-;_-* &quot;-&quot;??_-;_-@_-">
                  <c:v>6800</c:v>
                </c:pt>
                <c:pt idx="14" formatCode="_-* #,##0_-;\-* #,##0_-;_-* &quot;-&quot;??_-;_-@_-">
                  <c:v>900</c:v>
                </c:pt>
                <c:pt idx="15">
                  <c:v>0</c:v>
                </c:pt>
                <c:pt idx="16">
                  <c:v>4100</c:v>
                </c:pt>
                <c:pt idx="17">
                  <c:v>2200</c:v>
                </c:pt>
                <c:pt idx="18" formatCode="General">
                  <c:v>400</c:v>
                </c:pt>
              </c:numCache>
            </c:numRef>
          </c:val>
        </c:ser>
        <c:ser>
          <c:idx val="3"/>
          <c:order val="3"/>
          <c:tx>
            <c:strRef>
              <c:f>Plan1!$F$3</c:f>
              <c:strCache>
                <c:ptCount val="1"/>
                <c:pt idx="0">
                  <c:v>Saldo Comercial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-3.980100393443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4.2643932786894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5.401564819673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FF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Plan1!$B$4:$B$22</c:f>
              <c:numCache>
                <c:formatCode>General</c:formatCode>
                <c:ptCount val="19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Plan1!$F$4:$F$22</c:f>
              <c:numCache>
                <c:formatCode>#,##0</c:formatCode>
                <c:ptCount val="19"/>
                <c:pt idx="0">
                  <c:v>-314490</c:v>
                </c:pt>
                <c:pt idx="1">
                  <c:v>-315910</c:v>
                </c:pt>
                <c:pt idx="2">
                  <c:v>-107890</c:v>
                </c:pt>
                <c:pt idx="3">
                  <c:v>-33830</c:v>
                </c:pt>
                <c:pt idx="4">
                  <c:v>37620</c:v>
                </c:pt>
                <c:pt idx="5">
                  <c:v>139490</c:v>
                </c:pt>
                <c:pt idx="6">
                  <c:v>225052</c:v>
                </c:pt>
                <c:pt idx="7">
                  <c:v>184352</c:v>
                </c:pt>
                <c:pt idx="8">
                  <c:v>122060</c:v>
                </c:pt>
                <c:pt idx="9">
                  <c:v>-56810</c:v>
                </c:pt>
                <c:pt idx="10">
                  <c:v>-218871</c:v>
                </c:pt>
                <c:pt idx="11">
                  <c:v>-325742</c:v>
                </c:pt>
                <c:pt idx="12">
                  <c:v>-482856</c:v>
                </c:pt>
                <c:pt idx="13">
                  <c:v>-754691</c:v>
                </c:pt>
                <c:pt idx="14">
                  <c:v>-1001886</c:v>
                </c:pt>
                <c:pt idx="15">
                  <c:v>-993380</c:v>
                </c:pt>
                <c:pt idx="16">
                  <c:v>-1209163</c:v>
                </c:pt>
                <c:pt idx="17">
                  <c:v>-1306066</c:v>
                </c:pt>
                <c:pt idx="18">
                  <c:v>-940778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783168"/>
        <c:axId val="121838336"/>
      </c:barChart>
      <c:catAx>
        <c:axId val="131783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1838336"/>
        <c:crosses val="autoZero"/>
        <c:auto val="1"/>
        <c:lblAlgn val="ctr"/>
        <c:lblOffset val="100"/>
        <c:noMultiLvlLbl val="0"/>
      </c:catAx>
      <c:valAx>
        <c:axId val="1218383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31783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708418545473616"/>
          <c:y val="0.89997730120927988"/>
          <c:w val="0.76610458393016334"/>
          <c:h val="7.6510718383669782E-2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32A4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156799815501941E-3"/>
                  <c:y val="-1.265758948068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A6-49E2-9DC0-C91A8AB763D5}"/>
                </c:ext>
              </c:extLst>
            </c:dLbl>
            <c:dLbl>
              <c:idx val="1"/>
              <c:layout>
                <c:manualLayout>
                  <c:x val="7.22824968446133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A6-49E2-9DC0-C91A8AB763D5}"/>
                </c:ext>
              </c:extLst>
            </c:dLbl>
            <c:dLbl>
              <c:idx val="2"/>
              <c:layout>
                <c:manualLayout>
                  <c:x val="4.3369498106767814E-3"/>
                  <c:y val="-2.53151789613730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A6-49E2-9DC0-C91A8AB763D5}"/>
                </c:ext>
              </c:extLst>
            </c:dLbl>
            <c:dLbl>
              <c:idx val="3"/>
              <c:layout>
                <c:manualLayout>
                  <c:x val="7.228249684461229E-3"/>
                  <c:y val="-2.5315178961372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A6-49E2-9DC0-C91A8AB763D5}"/>
                </c:ext>
              </c:extLst>
            </c:dLbl>
            <c:dLbl>
              <c:idx val="4"/>
              <c:layout>
                <c:manualLayout>
                  <c:x val="1.8527953089766923E-2"/>
                  <c:y val="-7.5945536884116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A6-49E2-9DC0-C91A8AB763D5}"/>
                </c:ext>
              </c:extLst>
            </c:dLbl>
            <c:dLbl>
              <c:idx val="5"/>
              <c:layout>
                <c:manualLayout>
                  <c:x val="1.8395096671251537E-2"/>
                  <c:y val="-5.06303579227441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8345921491418987E-2"/>
                      <c:h val="6.24146733953216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A6-49E2-9DC0-C91A8AB763D5}"/>
                </c:ext>
              </c:extLst>
            </c:dLbl>
            <c:dLbl>
              <c:idx val="6"/>
              <c:layout>
                <c:manualLayout>
                  <c:x val="1.9884986507459661E-2"/>
                  <c:y val="-2.5315178961372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A6-49E2-9DC0-C91A8AB763D5}"/>
                </c:ext>
              </c:extLst>
            </c:dLbl>
            <c:dLbl>
              <c:idx val="7"/>
              <c:layout>
                <c:manualLayout>
                  <c:x val="2.1197881580130681E-2"/>
                  <c:y val="-2.5315178961372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A6-49E2-9DC0-C91A8AB763D5}"/>
                </c:ext>
              </c:extLst>
            </c:dLbl>
            <c:dLbl>
              <c:idx val="8"/>
              <c:layout>
                <c:manualLayout>
                  <c:x val="2.11978815801306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A6-49E2-9DC0-C91A8AB763D5}"/>
                </c:ext>
              </c:extLst>
            </c:dLbl>
            <c:dLbl>
              <c:idx val="9"/>
              <c:layout>
                <c:manualLayout>
                  <c:x val="1.8306599289483094E-2"/>
                  <c:y val="-1.012587225243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8345921491418987E-2"/>
                      <c:h val="5.9883155499184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A6-49E2-9DC0-C91A8AB76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Plan1!$C$6:$C$15</c:f>
              <c:strCache>
                <c:ptCount val="10"/>
                <c:pt idx="0">
                  <c:v>Camarão</c:v>
                </c:pt>
                <c:pt idx="1">
                  <c:v>Salmão</c:v>
                </c:pt>
                <c:pt idx="2">
                  <c:v>Conserva de Atum</c:v>
                </c:pt>
                <c:pt idx="3">
                  <c:v>Tilápia</c:v>
                </c:pt>
                <c:pt idx="4">
                  <c:v>Pescada Amarela</c:v>
                </c:pt>
                <c:pt idx="5">
                  <c:v>Pangasius</c:v>
                </c:pt>
                <c:pt idx="6">
                  <c:v>Bacalhau</c:v>
                </c:pt>
                <c:pt idx="7">
                  <c:v>Catfish</c:v>
                </c:pt>
                <c:pt idx="8">
                  <c:v>Carangueijo</c:v>
                </c:pt>
                <c:pt idx="9">
                  <c:v>Moluscos Bivalves</c:v>
                </c:pt>
              </c:strCache>
            </c:strRef>
          </c:cat>
          <c:val>
            <c:numRef>
              <c:f>Plan1!$D$6:$D$15</c:f>
              <c:numCache>
                <c:formatCode>General</c:formatCode>
                <c:ptCount val="10"/>
                <c:pt idx="0">
                  <c:v>3.6</c:v>
                </c:pt>
                <c:pt idx="1">
                  <c:v>2.7</c:v>
                </c:pt>
                <c:pt idx="2">
                  <c:v>2.2999999999999998</c:v>
                </c:pt>
                <c:pt idx="3">
                  <c:v>1.9000000000000001</c:v>
                </c:pt>
                <c:pt idx="4">
                  <c:v>1.2</c:v>
                </c:pt>
                <c:pt idx="5">
                  <c:v>0.70000000000000062</c:v>
                </c:pt>
                <c:pt idx="6">
                  <c:v>0.60000000000000064</c:v>
                </c:pt>
                <c:pt idx="7">
                  <c:v>0.5</c:v>
                </c:pt>
                <c:pt idx="8">
                  <c:v>0.5</c:v>
                </c:pt>
                <c:pt idx="9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C8-4BAA-AC8D-D7A553A6A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355328"/>
        <c:axId val="131221760"/>
      </c:barChart>
      <c:catAx>
        <c:axId val="136355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32A47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131221760"/>
        <c:crosses val="autoZero"/>
        <c:auto val="1"/>
        <c:lblAlgn val="ctr"/>
        <c:lblOffset val="100"/>
        <c:noMultiLvlLbl val="0"/>
      </c:catAx>
      <c:valAx>
        <c:axId val="13122176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13635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016870241044"/>
          <c:y val="4.2846186196552415E-2"/>
          <c:w val="0.8705409791973886"/>
          <c:h val="0.763997437773635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'Atual 2015 (2)'!$C$3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9765521770866285E-2"/>
                  <c:y val="-2.425179396439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163398012840766E-2"/>
                  <c:y val="-9.7007175857587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642973261235693E-2"/>
                  <c:y val="2.4251793964397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3154844528285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816990064203949E-3"/>
                  <c:y val="-4.8503587928793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326796025681396E-2"/>
                  <c:y val="-1.4551076378638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'Atual 2015 (2)'!$B$4:$B$9</c:f>
              <c:strCache>
                <c:ptCount val="6"/>
                <c:pt idx="0">
                  <c:v>U E</c:v>
                </c:pt>
                <c:pt idx="1">
                  <c:v>EUA</c:v>
                </c:pt>
                <c:pt idx="2">
                  <c:v>China</c:v>
                </c:pt>
                <c:pt idx="3">
                  <c:v>Japão</c:v>
                </c:pt>
                <c:pt idx="4">
                  <c:v>Outros</c:v>
                </c:pt>
                <c:pt idx="5">
                  <c:v>Total</c:v>
                </c:pt>
              </c:strCache>
            </c:strRef>
          </c:cat>
          <c:val>
            <c:numRef>
              <c:f>'Atual 2015 (2)'!$C$4:$C$9</c:f>
              <c:numCache>
                <c:formatCode>0.00</c:formatCode>
                <c:ptCount val="6"/>
                <c:pt idx="0">
                  <c:v>564.22</c:v>
                </c:pt>
                <c:pt idx="1">
                  <c:v>345</c:v>
                </c:pt>
                <c:pt idx="2">
                  <c:v>50</c:v>
                </c:pt>
                <c:pt idx="3">
                  <c:v>246.6</c:v>
                </c:pt>
                <c:pt idx="4">
                  <c:v>62.9</c:v>
                </c:pt>
                <c:pt idx="5" formatCode="#,##0.00">
                  <c:v>1268.72</c:v>
                </c:pt>
              </c:numCache>
            </c:numRef>
          </c:val>
        </c:ser>
        <c:ser>
          <c:idx val="1"/>
          <c:order val="1"/>
          <c:tx>
            <c:strRef>
              <c:f>'Atual 2015 (2)'!$D$3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3"/>
              <c:layout>
                <c:manualLayout>
                  <c:x val="2.12014134275618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455107637863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'Atual 2015 (2)'!$B$4:$B$9</c:f>
              <c:strCache>
                <c:ptCount val="6"/>
                <c:pt idx="0">
                  <c:v>U E</c:v>
                </c:pt>
                <c:pt idx="1">
                  <c:v>EUA</c:v>
                </c:pt>
                <c:pt idx="2">
                  <c:v>China</c:v>
                </c:pt>
                <c:pt idx="3">
                  <c:v>Japão</c:v>
                </c:pt>
                <c:pt idx="4">
                  <c:v>Outros</c:v>
                </c:pt>
                <c:pt idx="5">
                  <c:v>Total</c:v>
                </c:pt>
              </c:strCache>
            </c:strRef>
          </c:cat>
          <c:val>
            <c:numRef>
              <c:f>'Atual 2015 (2)'!$D$4:$D$9</c:f>
              <c:numCache>
                <c:formatCode>0.00</c:formatCode>
                <c:ptCount val="6"/>
                <c:pt idx="0">
                  <c:v>790.9</c:v>
                </c:pt>
                <c:pt idx="1">
                  <c:v>585.81999999999948</c:v>
                </c:pt>
                <c:pt idx="2">
                  <c:v>300</c:v>
                </c:pt>
                <c:pt idx="3" formatCode="General">
                  <c:v>213.67</c:v>
                </c:pt>
                <c:pt idx="4" formatCode="General">
                  <c:v>512.08000000000004</c:v>
                </c:pt>
                <c:pt idx="5" formatCode="#,##0.00">
                  <c:v>2402.4700000000012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365824"/>
        <c:axId val="83693504"/>
        <c:axId val="0"/>
      </c:bar3DChart>
      <c:catAx>
        <c:axId val="12436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693504"/>
        <c:crosses val="autoZero"/>
        <c:auto val="1"/>
        <c:lblAlgn val="ctr"/>
        <c:lblOffset val="100"/>
        <c:noMultiLvlLbl val="0"/>
      </c:catAx>
      <c:valAx>
        <c:axId val="8369350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2436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565512768036216"/>
          <c:y val="0.88694539298027064"/>
          <c:w val="0.42837502202684064"/>
          <c:h val="8.639248737726716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Milhões de Toneladas</a:t>
            </a:r>
            <a:endParaRPr lang="en-US"/>
          </a:p>
        </c:rich>
      </c:tx>
      <c:layout>
        <c:manualLayout>
          <c:xMode val="edge"/>
          <c:yMode val="edge"/>
          <c:x val="4.7330881988808263E-2"/>
          <c:y val="1.964222862626147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4630441242014765E-2"/>
          <c:y val="0.101822387127502"/>
          <c:w val="0.90065257762591"/>
          <c:h val="0.7960483719688640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'Trade and Consumption'!$A$11</c:f>
              <c:strCache>
                <c:ptCount val="1"/>
                <c:pt idx="0">
                  <c:v>Domestic Consumption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'Trade and Consumption'!$B$9:$L$9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'Trade and Consumption'!$B$11:$L$11</c:f>
              <c:numCache>
                <c:formatCode>#,##0</c:formatCode>
                <c:ptCount val="11"/>
                <c:pt idx="0">
                  <c:v>752289.33333333442</c:v>
                </c:pt>
                <c:pt idx="1">
                  <c:v>849902.33333333442</c:v>
                </c:pt>
                <c:pt idx="2">
                  <c:v>882031.04700000002</c:v>
                </c:pt>
                <c:pt idx="3">
                  <c:v>903980.81166666921</c:v>
                </c:pt>
                <c:pt idx="4">
                  <c:v>965880.01633333345</c:v>
                </c:pt>
                <c:pt idx="5">
                  <c:v>1047385.5663333322</c:v>
                </c:pt>
                <c:pt idx="6">
                  <c:v>1099605.3890000011</c:v>
                </c:pt>
                <c:pt idx="7">
                  <c:v>1294985.57633333</c:v>
                </c:pt>
                <c:pt idx="8">
                  <c:v>1316313.08933333</c:v>
                </c:pt>
                <c:pt idx="9">
                  <c:v>1547959.9123333299</c:v>
                </c:pt>
                <c:pt idx="10">
                  <c:v>1675183.86033333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AA-4807-9F62-71A571B79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29189376"/>
        <c:axId val="117893376"/>
      </c:barChart>
      <c:catAx>
        <c:axId val="129189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17893376"/>
        <c:crosses val="autoZero"/>
        <c:auto val="1"/>
        <c:lblAlgn val="ctr"/>
        <c:lblOffset val="100"/>
        <c:noMultiLvlLbl val="0"/>
      </c:catAx>
      <c:valAx>
        <c:axId val="11789337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918937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'EUA (porcentagem)'!$B$3</c:f>
              <c:strCache>
                <c:ptCount val="1"/>
                <c:pt idx="0">
                  <c:v>2003</c:v>
                </c:pt>
              </c:strCache>
            </c:strRef>
          </c:tx>
          <c:dLbls>
            <c:dLbl>
              <c:idx val="0"/>
              <c:layout>
                <c:manualLayout>
                  <c:x val="2.4592780171587364E-2"/>
                  <c:y val="-6.0826675058404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A57-4230-A56F-508050DC49A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761310310264801E-2"/>
                  <c:y val="8.3594498288573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A57-4230-A56F-508050DC49A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5557344902515297E-2"/>
                  <c:y val="-2.2517866175168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A57-4230-A56F-508050DC49A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4254657988171648E-4"/>
                  <c:y val="0.16490204601943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57-4230-A56F-508050DC49AC}"/>
                </c:ext>
                <c:ext xmlns:c15="http://schemas.microsoft.com/office/drawing/2012/chart" uri="{CE6537A1-D6FC-4f65-9D91-7224C49458BB}">
                  <c15:layout>
                    <c:manualLayout>
                      <c:w val="0.12807445088382066"/>
                      <c:h val="8.1034581393122668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3.696057271931764E-3"/>
                  <c:y val="-9.7792901870006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A57-4230-A56F-508050DC49A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811181386963008E-3"/>
                  <c:y val="-5.16145205508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A57-4230-A56F-508050DC49A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'EUA (porcentagem)'!$A$4:$A$9</c:f>
              <c:strCache>
                <c:ptCount val="6"/>
                <c:pt idx="0">
                  <c:v>Brasil</c:v>
                </c:pt>
                <c:pt idx="1">
                  <c:v>China</c:v>
                </c:pt>
                <c:pt idx="2">
                  <c:v>Equador</c:v>
                </c:pt>
                <c:pt idx="3">
                  <c:v>Tailândia</c:v>
                </c:pt>
                <c:pt idx="4">
                  <c:v>Venezuela</c:v>
                </c:pt>
                <c:pt idx="5">
                  <c:v>Outros</c:v>
                </c:pt>
              </c:strCache>
            </c:strRef>
          </c:cat>
          <c:val>
            <c:numRef>
              <c:f>'EUA (porcentagem)'!$B$4:$B$9</c:f>
              <c:numCache>
                <c:formatCode>0.00%</c:formatCode>
                <c:ptCount val="6"/>
                <c:pt idx="0">
                  <c:v>0.2505</c:v>
                </c:pt>
                <c:pt idx="1">
                  <c:v>0.20180000000000001</c:v>
                </c:pt>
                <c:pt idx="2">
                  <c:v>0.18000000000000019</c:v>
                </c:pt>
                <c:pt idx="3">
                  <c:v>0.1124</c:v>
                </c:pt>
                <c:pt idx="4">
                  <c:v>3.6600000000000042E-2</c:v>
                </c:pt>
                <c:pt idx="5">
                  <c:v>0.21870000000000026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57-4230-A56F-508050DC49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6288247819370614"/>
          <c:y val="0.25274153803483979"/>
          <c:w val="0.20032565657460738"/>
          <c:h val="0.5148384412702815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35434731162547E-2"/>
          <c:y val="5.1519919370643083E-2"/>
          <c:w val="0.88744600242682503"/>
          <c:h val="0.84738332185384158"/>
        </c:manualLayout>
      </c:layout>
      <c:pieChart>
        <c:varyColors val="1"/>
        <c:ser>
          <c:idx val="0"/>
          <c:order val="0"/>
          <c:tx>
            <c:strRef>
              <c:f>EUROPA!$B$3</c:f>
              <c:strCache>
                <c:ptCount val="1"/>
                <c:pt idx="0">
                  <c:v>2004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C3F6A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D58-4A38-9BC0-C77837E73441}"/>
              </c:ext>
            </c:extLst>
          </c:dPt>
          <c:dPt>
            <c:idx val="1"/>
            <c:bubble3D val="0"/>
            <c:spPr>
              <a:solidFill>
                <a:srgbClr val="EE828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58-4A38-9BC0-C77837E73441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D58-4A38-9BC0-C77837E73441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58-4A38-9BC0-C77837E73441}"/>
              </c:ext>
            </c:extLst>
          </c:dPt>
          <c:dPt>
            <c:idx val="4"/>
            <c:bubble3D val="0"/>
            <c:spPr>
              <a:solidFill>
                <a:srgbClr val="6086DA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D58-4A38-9BC0-C77837E73441}"/>
              </c:ext>
            </c:extLst>
          </c:dPt>
          <c:dPt>
            <c:idx val="5"/>
            <c:bubble3D val="0"/>
            <c:spPr>
              <a:solidFill>
                <a:srgbClr val="F77D1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D58-4A38-9BC0-C77837E73441}"/>
              </c:ext>
            </c:extLst>
          </c:dPt>
          <c:dLbls>
            <c:dLbl>
              <c:idx val="0"/>
              <c:layout>
                <c:manualLayout>
                  <c:x val="-0.13652841993815668"/>
                  <c:y val="0.16522277327166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D58-4A38-9BC0-C77837E734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578709469777867"/>
                  <c:y val="-0.153666116382468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D58-4A38-9BC0-C77837E734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9071845405251746E-2"/>
                  <c:y val="-0.167752886811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D58-4A38-9BC0-C77837E734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5787619227077571"/>
                  <c:y val="2.1585741371936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D58-4A38-9BC0-C77837E7344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8082223958616965E-2"/>
                  <c:y val="0.16496358642962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D58-4A38-9BC0-C77837E7344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3085917043980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D58-4A38-9BC0-C77837E734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EUROPA!$A$4:$A$9</c:f>
              <c:strCache>
                <c:ptCount val="6"/>
                <c:pt idx="0">
                  <c:v>Brasil</c:v>
                </c:pt>
                <c:pt idx="1">
                  <c:v>Índia</c:v>
                </c:pt>
                <c:pt idx="2">
                  <c:v>Equador</c:v>
                </c:pt>
                <c:pt idx="3">
                  <c:v>Indonésia</c:v>
                </c:pt>
                <c:pt idx="4">
                  <c:v>Blangladesh</c:v>
                </c:pt>
                <c:pt idx="5">
                  <c:v>China</c:v>
                </c:pt>
              </c:strCache>
            </c:strRef>
          </c:cat>
          <c:val>
            <c:numRef>
              <c:f>EUROPA!$B$4:$B$9</c:f>
              <c:numCache>
                <c:formatCode>#,##0</c:formatCode>
                <c:ptCount val="6"/>
                <c:pt idx="0">
                  <c:v>43019</c:v>
                </c:pt>
                <c:pt idx="1">
                  <c:v>38107</c:v>
                </c:pt>
                <c:pt idx="2">
                  <c:v>31108</c:v>
                </c:pt>
                <c:pt idx="3">
                  <c:v>31013</c:v>
                </c:pt>
                <c:pt idx="4">
                  <c:v>21459</c:v>
                </c:pt>
                <c:pt idx="5">
                  <c:v>3525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D58-4A38-9BC0-C77837E73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567042688161284"/>
          <c:y val="0.17419908404156037"/>
          <c:w val="0.17367584825740295"/>
          <c:h val="0.657784247121351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72242898937182E-2"/>
          <c:y val="8.2000692733487271E-2"/>
          <c:w val="0.92985424321959886"/>
          <c:h val="0.677186194997940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Espanha!$D$4</c:f>
              <c:strCache>
                <c:ptCount val="1"/>
                <c:pt idx="0">
                  <c:v>Porcentagem (%)</c:v>
                </c:pt>
              </c:strCache>
            </c:strRef>
          </c:tx>
          <c:spPr>
            <a:solidFill>
              <a:srgbClr val="132A47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BC2C1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C-4AD6-8E16-605371964359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rgbClr val="BC2C14"/>
                      </a:solidFill>
                      <a:latin typeface="Arial Narrow" panose="020B0606020202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Arial Narrow" panose="020B0606020202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Espanha!$C$5:$C$24</c:f>
              <c:strCache>
                <c:ptCount val="20"/>
                <c:pt idx="0">
                  <c:v>Argentina</c:v>
                </c:pt>
                <c:pt idx="1">
                  <c:v>Brasil</c:v>
                </c:pt>
                <c:pt idx="2">
                  <c:v>Equador</c:v>
                </c:pt>
                <c:pt idx="3">
                  <c:v>Indonésia</c:v>
                </c:pt>
                <c:pt idx="4">
                  <c:v>Colômbia</c:v>
                </c:pt>
                <c:pt idx="5">
                  <c:v>Marrocos</c:v>
                </c:pt>
                <c:pt idx="6">
                  <c:v>Malásia</c:v>
                </c:pt>
                <c:pt idx="7">
                  <c:v>Honduras</c:v>
                </c:pt>
                <c:pt idx="8">
                  <c:v>Netherland</c:v>
                </c:pt>
                <c:pt idx="9">
                  <c:v>Reino Unido</c:v>
                </c:pt>
                <c:pt idx="10">
                  <c:v>Iran</c:v>
                </c:pt>
                <c:pt idx="11">
                  <c:v>Venezuela</c:v>
                </c:pt>
                <c:pt idx="12">
                  <c:v>Moçambique</c:v>
                </c:pt>
                <c:pt idx="13">
                  <c:v>Senegal</c:v>
                </c:pt>
                <c:pt idx="14">
                  <c:v>Bélgica</c:v>
                </c:pt>
                <c:pt idx="15">
                  <c:v>França</c:v>
                </c:pt>
                <c:pt idx="16">
                  <c:v>China</c:v>
                </c:pt>
                <c:pt idx="17">
                  <c:v>Itália</c:v>
                </c:pt>
                <c:pt idx="18">
                  <c:v>Tunísia</c:v>
                </c:pt>
                <c:pt idx="19">
                  <c:v>Outros</c:v>
                </c:pt>
              </c:strCache>
            </c:strRef>
          </c:cat>
          <c:val>
            <c:numRef>
              <c:f>Espanha!$D$5:$D$24</c:f>
              <c:numCache>
                <c:formatCode>General</c:formatCode>
                <c:ptCount val="20"/>
                <c:pt idx="0">
                  <c:v>14</c:v>
                </c:pt>
                <c:pt idx="1">
                  <c:v>12</c:v>
                </c:pt>
                <c:pt idx="2">
                  <c:v>7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0C-4AD6-8E16-605371964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415104"/>
        <c:axId val="121842496"/>
      </c:barChart>
      <c:catAx>
        <c:axId val="130415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pt-BR"/>
          </a:p>
        </c:txPr>
        <c:crossAx val="121842496"/>
        <c:crosses val="autoZero"/>
        <c:auto val="1"/>
        <c:lblAlgn val="ctr"/>
        <c:lblOffset val="100"/>
        <c:noMultiLvlLbl val="0"/>
      </c:catAx>
      <c:valAx>
        <c:axId val="121842496"/>
        <c:scaling>
          <c:orientation val="minMax"/>
        </c:scaling>
        <c:delete val="0"/>
        <c:axPos val="l"/>
        <c:majorGridlines>
          <c:spPr>
            <a:ln w="15875">
              <a:solidFill>
                <a:schemeClr val="bg1">
                  <a:lumMod val="75000"/>
                </a:schemeClr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pt-BR"/>
          </a:p>
        </c:txPr>
        <c:crossAx val="130415104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21863411546615E-2"/>
          <c:y val="0.1079529732994445"/>
          <c:w val="0.88341146597987885"/>
          <c:h val="0.72681941703562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'Vol. Barra'!$C$4</c:f>
              <c:strCache>
                <c:ptCount val="1"/>
                <c:pt idx="0">
                  <c:v>Volume Mercado Interno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dLbls>
            <c:dLbl>
              <c:idx val="0"/>
              <c:layout>
                <c:manualLayout>
                  <c:x val="-5.76336054817605E-3"/>
                  <c:y val="-3.2038866057151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937642152254851E-3"/>
                  <c:y val="1.3530463268763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6666738337719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878426184302561E-3"/>
                  <c:y val="-6.8049492369321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1268255121176719E-3"/>
                  <c:y val="2.3475750947330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5691559591233104E-3"/>
                  <c:y val="2.42701029983353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4969083754919318E-3"/>
                  <c:y val="8.9938151586859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6.2237910717129362E-3"/>
                  <c:y val="-6.8049492369321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5330612968921868E-3"/>
                  <c:y val="-1.689322028467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4.4358222674346333E-3"/>
                  <c:y val="-1.0151819211828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6.72551403183180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"/>
                  <c:y val="6.7255140318318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'Vol. Barra'!$A$5:$A$23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'Vol. Barra'!$C$5:$C$23</c:f>
              <c:numCache>
                <c:formatCode>#,##0</c:formatCode>
                <c:ptCount val="19"/>
                <c:pt idx="0">
                  <c:v>6850</c:v>
                </c:pt>
                <c:pt idx="1">
                  <c:v>12750</c:v>
                </c:pt>
                <c:pt idx="2">
                  <c:v>15038</c:v>
                </c:pt>
                <c:pt idx="3">
                  <c:v>18726</c:v>
                </c:pt>
                <c:pt idx="4">
                  <c:v>22328</c:v>
                </c:pt>
                <c:pt idx="5">
                  <c:v>20190</c:v>
                </c:pt>
                <c:pt idx="6">
                  <c:v>18900</c:v>
                </c:pt>
                <c:pt idx="7">
                  <c:v>23053</c:v>
                </c:pt>
                <c:pt idx="8">
                  <c:v>34902</c:v>
                </c:pt>
                <c:pt idx="9">
                  <c:v>49485</c:v>
                </c:pt>
                <c:pt idx="10">
                  <c:v>60063</c:v>
                </c:pt>
                <c:pt idx="11">
                  <c:v>59272</c:v>
                </c:pt>
                <c:pt idx="12">
                  <c:v>73399</c:v>
                </c:pt>
                <c:pt idx="13">
                  <c:v>69463</c:v>
                </c:pt>
                <c:pt idx="14">
                  <c:v>75000</c:v>
                </c:pt>
                <c:pt idx="15">
                  <c:v>84388</c:v>
                </c:pt>
                <c:pt idx="16">
                  <c:v>84723</c:v>
                </c:pt>
                <c:pt idx="17">
                  <c:v>75923</c:v>
                </c:pt>
                <c:pt idx="18">
                  <c:v>59486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734592"/>
        <c:axId val="121845376"/>
      </c:barChart>
      <c:catAx>
        <c:axId val="13073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/>
            </a:pPr>
            <a:endParaRPr lang="pt-BR"/>
          </a:p>
        </c:txPr>
        <c:crossAx val="121845376"/>
        <c:crosses val="autoZero"/>
        <c:auto val="1"/>
        <c:lblAlgn val="ctr"/>
        <c:lblOffset val="100"/>
        <c:noMultiLvlLbl val="0"/>
      </c:catAx>
      <c:valAx>
        <c:axId val="12184537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/>
            </a:pPr>
            <a:endParaRPr lang="pt-BR"/>
          </a:p>
        </c:txPr>
        <c:crossAx val="130734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832656763214554"/>
          <c:y val="0.90685100304170407"/>
          <c:w val="0.29966866855089841"/>
          <c:h val="4.3098251845891E-2"/>
        </c:manualLayout>
      </c:layout>
      <c:overlay val="0"/>
      <c:txPr>
        <a:bodyPr rot="0" vert="horz"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b="1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269547111252867E-2"/>
          <c:y val="0.11600801507218633"/>
          <c:w val="0.88206776308008794"/>
          <c:h val="0.7634483437363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Atual!$D$2</c:f>
              <c:strCache>
                <c:ptCount val="1"/>
                <c:pt idx="0">
                  <c:v>Área (ha)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Atual!$C$3:$C$22</c:f>
              <c:numCache>
                <c:formatCode>General</c:formatCode>
                <c:ptCount val="2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</c:numCache>
            </c:numRef>
          </c:cat>
          <c:val>
            <c:numRef>
              <c:f>Atual!$D$3:$D$22</c:f>
              <c:numCache>
                <c:formatCode>#,##0</c:formatCode>
                <c:ptCount val="20"/>
                <c:pt idx="0">
                  <c:v>3500</c:v>
                </c:pt>
                <c:pt idx="1">
                  <c:v>4320</c:v>
                </c:pt>
                <c:pt idx="2">
                  <c:v>5200</c:v>
                </c:pt>
                <c:pt idx="3">
                  <c:v>6250</c:v>
                </c:pt>
                <c:pt idx="4">
                  <c:v>8500</c:v>
                </c:pt>
                <c:pt idx="5">
                  <c:v>11016</c:v>
                </c:pt>
                <c:pt idx="6">
                  <c:v>14824</c:v>
                </c:pt>
                <c:pt idx="7">
                  <c:v>16598</c:v>
                </c:pt>
                <c:pt idx="8">
                  <c:v>15000</c:v>
                </c:pt>
                <c:pt idx="9">
                  <c:v>15200</c:v>
                </c:pt>
                <c:pt idx="10">
                  <c:v>17000</c:v>
                </c:pt>
                <c:pt idx="11">
                  <c:v>19715</c:v>
                </c:pt>
                <c:pt idx="12">
                  <c:v>18500</c:v>
                </c:pt>
                <c:pt idx="13">
                  <c:v>18500</c:v>
                </c:pt>
                <c:pt idx="14">
                  <c:v>19847</c:v>
                </c:pt>
                <c:pt idx="15">
                  <c:v>21000</c:v>
                </c:pt>
                <c:pt idx="16">
                  <c:v>22000</c:v>
                </c:pt>
                <c:pt idx="17">
                  <c:v>23000</c:v>
                </c:pt>
                <c:pt idx="18">
                  <c:v>25000</c:v>
                </c:pt>
                <c:pt idx="19">
                  <c:v>25000</c:v>
                </c:pt>
              </c:numCache>
            </c:numRef>
          </c:val>
        </c:ser>
        <c:ser>
          <c:idx val="1"/>
          <c:order val="1"/>
          <c:tx>
            <c:strRef>
              <c:f>Atual!$E$2</c:f>
              <c:strCache>
                <c:ptCount val="1"/>
                <c:pt idx="0">
                  <c:v>Produção (t)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Atual!$C$3:$C$22</c:f>
              <c:numCache>
                <c:formatCode>General</c:formatCode>
                <c:ptCount val="2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</c:numCache>
            </c:numRef>
          </c:cat>
          <c:val>
            <c:numRef>
              <c:f>Atual!$E$3:$E$22</c:f>
              <c:numCache>
                <c:formatCode>#,##0</c:formatCode>
                <c:ptCount val="20"/>
                <c:pt idx="0">
                  <c:v>3600</c:v>
                </c:pt>
                <c:pt idx="1">
                  <c:v>7250</c:v>
                </c:pt>
                <c:pt idx="2">
                  <c:v>15000</c:v>
                </c:pt>
                <c:pt idx="3">
                  <c:v>25000</c:v>
                </c:pt>
                <c:pt idx="4">
                  <c:v>40000</c:v>
                </c:pt>
                <c:pt idx="5">
                  <c:v>60128</c:v>
                </c:pt>
                <c:pt idx="6">
                  <c:v>90190</c:v>
                </c:pt>
                <c:pt idx="7">
                  <c:v>75904</c:v>
                </c:pt>
                <c:pt idx="8">
                  <c:v>65000</c:v>
                </c:pt>
                <c:pt idx="9">
                  <c:v>65000</c:v>
                </c:pt>
                <c:pt idx="10">
                  <c:v>65000</c:v>
                </c:pt>
                <c:pt idx="11">
                  <c:v>70000</c:v>
                </c:pt>
                <c:pt idx="12">
                  <c:v>65000</c:v>
                </c:pt>
                <c:pt idx="13">
                  <c:v>75000</c:v>
                </c:pt>
                <c:pt idx="14">
                  <c:v>69571</c:v>
                </c:pt>
                <c:pt idx="15">
                  <c:v>75000</c:v>
                </c:pt>
                <c:pt idx="16">
                  <c:v>85000</c:v>
                </c:pt>
                <c:pt idx="17">
                  <c:v>85000</c:v>
                </c:pt>
                <c:pt idx="18">
                  <c:v>76000</c:v>
                </c:pt>
                <c:pt idx="19">
                  <c:v>60000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770944"/>
        <c:axId val="130416640"/>
      </c:barChart>
      <c:lineChart>
        <c:grouping val="stacked"/>
        <c:varyColors val="0"/>
        <c:ser>
          <c:idx val="2"/>
          <c:order val="2"/>
          <c:tx>
            <c:strRef>
              <c:f>Atual!$F$2</c:f>
              <c:strCache>
                <c:ptCount val="1"/>
                <c:pt idx="0">
                  <c:v>Produtividade (Kg/Ha/Ano)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dLbls>
            <c:dLbl>
              <c:idx val="14"/>
              <c:layout>
                <c:manualLayout>
                  <c:x val="-7.1116650121311646E-3"/>
                  <c:y val="-2.58891179271745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9.9563310169837761E-3"/>
                  <c:y val="-5.17782358543490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Atual!$C$3:$C$22</c:f>
              <c:numCache>
                <c:formatCode>General</c:formatCode>
                <c:ptCount val="2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</c:numCache>
            </c:numRef>
          </c:cat>
          <c:val>
            <c:numRef>
              <c:f>Atual!$F$3:$F$22</c:f>
              <c:numCache>
                <c:formatCode>_-* #,##0_-;\-* #,##0_-;_-* "-"??_-;_-@_-</c:formatCode>
                <c:ptCount val="20"/>
                <c:pt idx="0">
                  <c:v>1028.5714285714284</c:v>
                </c:pt>
                <c:pt idx="1">
                  <c:v>1678.2407407407406</c:v>
                </c:pt>
                <c:pt idx="2">
                  <c:v>2884.6153846153848</c:v>
                </c:pt>
                <c:pt idx="3">
                  <c:v>4000</c:v>
                </c:pt>
                <c:pt idx="4">
                  <c:v>4705.8823529411766</c:v>
                </c:pt>
                <c:pt idx="5">
                  <c:v>5458.2425562817716</c:v>
                </c:pt>
                <c:pt idx="6">
                  <c:v>6084.0528872099303</c:v>
                </c:pt>
                <c:pt idx="7">
                  <c:v>4573.0810941077234</c:v>
                </c:pt>
                <c:pt idx="8">
                  <c:v>4333.333333333333</c:v>
                </c:pt>
                <c:pt idx="9">
                  <c:v>4276.3157894736842</c:v>
                </c:pt>
                <c:pt idx="10">
                  <c:v>3823.5294117647059</c:v>
                </c:pt>
                <c:pt idx="11">
                  <c:v>3550.5959928988082</c:v>
                </c:pt>
                <c:pt idx="12">
                  <c:v>3513.5135135135138</c:v>
                </c:pt>
                <c:pt idx="13">
                  <c:v>4054.0540540540542</c:v>
                </c:pt>
                <c:pt idx="14">
                  <c:v>3505.3660502846778</c:v>
                </c:pt>
                <c:pt idx="15">
                  <c:v>3571.4285714285716</c:v>
                </c:pt>
                <c:pt idx="16">
                  <c:v>3863.636363636364</c:v>
                </c:pt>
                <c:pt idx="17">
                  <c:v>3695.6521739130435</c:v>
                </c:pt>
                <c:pt idx="18">
                  <c:v>3040</c:v>
                </c:pt>
                <c:pt idx="19">
                  <c:v>2400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770944"/>
        <c:axId val="130416640"/>
      </c:lineChart>
      <c:catAx>
        <c:axId val="13077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00" b="1"/>
            </a:pPr>
            <a:endParaRPr lang="pt-BR"/>
          </a:p>
        </c:txPr>
        <c:crossAx val="130416640"/>
        <c:crosses val="autoZero"/>
        <c:auto val="1"/>
        <c:lblAlgn val="ctr"/>
        <c:lblOffset val="100"/>
        <c:noMultiLvlLbl val="0"/>
      </c:catAx>
      <c:valAx>
        <c:axId val="1304166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077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896484619988461"/>
          <c:y val="0.94223196007099375"/>
          <c:w val="0.77961904761904788"/>
          <c:h val="5.6810864527787927E-2"/>
        </c:manualLayout>
      </c:layout>
      <c:overlay val="0"/>
      <c:txPr>
        <a:bodyPr/>
        <a:lstStyle/>
        <a:p>
          <a:pPr>
            <a:defRPr sz="1400" b="1"/>
          </a:pPr>
          <a:endParaRPr lang="pt-BR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19998489397459E-2"/>
          <c:y val="0.19923357737362965"/>
          <c:w val="0.85101072573540759"/>
          <c:h val="0.6961298553871285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Plan1!$D$4</c:f>
              <c:strCache>
                <c:ptCount val="1"/>
                <c:pt idx="0">
                  <c:v>VALOR (US$ X1000)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Plan1!$B$5:$B$23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Plan1!$D$5:$D$23</c:f>
              <c:numCache>
                <c:formatCode>#,##0</c:formatCode>
                <c:ptCount val="19"/>
                <c:pt idx="0">
                  <c:v>2810</c:v>
                </c:pt>
                <c:pt idx="1">
                  <c:v>14200</c:v>
                </c:pt>
                <c:pt idx="2">
                  <c:v>71500</c:v>
                </c:pt>
                <c:pt idx="3">
                  <c:v>106940</c:v>
                </c:pt>
                <c:pt idx="4">
                  <c:v>155070</c:v>
                </c:pt>
                <c:pt idx="5">
                  <c:v>225900</c:v>
                </c:pt>
                <c:pt idx="6">
                  <c:v>198800</c:v>
                </c:pt>
                <c:pt idx="7">
                  <c:v>165900</c:v>
                </c:pt>
                <c:pt idx="8">
                  <c:v>118800</c:v>
                </c:pt>
                <c:pt idx="9">
                  <c:v>58900</c:v>
                </c:pt>
                <c:pt idx="10">
                  <c:v>40500</c:v>
                </c:pt>
                <c:pt idx="11">
                  <c:v>21600</c:v>
                </c:pt>
                <c:pt idx="12">
                  <c:v>6800</c:v>
                </c:pt>
                <c:pt idx="13">
                  <c:v>900</c:v>
                </c:pt>
                <c:pt idx="14">
                  <c:v>0</c:v>
                </c:pt>
                <c:pt idx="15" formatCode="#,##0.0">
                  <c:v>4.0999999999999996</c:v>
                </c:pt>
                <c:pt idx="16" formatCode="#,##0.0">
                  <c:v>2.2000000000000002</c:v>
                </c:pt>
                <c:pt idx="17">
                  <c:v>400</c:v>
                </c:pt>
                <c:pt idx="18">
                  <c:v>3098</c:v>
                </c:pt>
              </c:numCache>
            </c:numRef>
          </c:val>
        </c:ser>
        <c:ser>
          <c:idx val="0"/>
          <c:order val="0"/>
          <c:tx>
            <c:strRef>
              <c:f>Plan1!$C$4</c:f>
              <c:strCache>
                <c:ptCount val="1"/>
                <c:pt idx="0">
                  <c:v>VOLUME (T)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Plan1!$B$5:$B$23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Plan1!$C$5:$C$23</c:f>
              <c:numCache>
                <c:formatCode>#,##0</c:formatCode>
                <c:ptCount val="19"/>
                <c:pt idx="0" formatCode="General">
                  <c:v>400</c:v>
                </c:pt>
                <c:pt idx="1">
                  <c:v>2250</c:v>
                </c:pt>
                <c:pt idx="2">
                  <c:v>9962</c:v>
                </c:pt>
                <c:pt idx="3">
                  <c:v>21274</c:v>
                </c:pt>
                <c:pt idx="4">
                  <c:v>37800</c:v>
                </c:pt>
                <c:pt idx="5">
                  <c:v>58455</c:v>
                </c:pt>
                <c:pt idx="6">
                  <c:v>52118</c:v>
                </c:pt>
                <c:pt idx="7">
                  <c:v>41947</c:v>
                </c:pt>
                <c:pt idx="8">
                  <c:v>30098</c:v>
                </c:pt>
                <c:pt idx="9">
                  <c:v>15515</c:v>
                </c:pt>
                <c:pt idx="10">
                  <c:v>9397</c:v>
                </c:pt>
                <c:pt idx="11">
                  <c:v>5728</c:v>
                </c:pt>
                <c:pt idx="12">
                  <c:v>1601</c:v>
                </c:pt>
                <c:pt idx="13">
                  <c:v>108</c:v>
                </c:pt>
                <c:pt idx="14">
                  <c:v>0</c:v>
                </c:pt>
                <c:pt idx="15">
                  <c:v>612</c:v>
                </c:pt>
                <c:pt idx="16">
                  <c:v>277</c:v>
                </c:pt>
                <c:pt idx="17">
                  <c:v>77</c:v>
                </c:pt>
                <c:pt idx="18">
                  <c:v>514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864640"/>
        <c:axId val="130418944"/>
      </c:barChart>
      <c:catAx>
        <c:axId val="13086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30418944"/>
        <c:crosses val="autoZero"/>
        <c:auto val="1"/>
        <c:lblAlgn val="ctr"/>
        <c:lblOffset val="100"/>
        <c:noMultiLvlLbl val="0"/>
      </c:catAx>
      <c:valAx>
        <c:axId val="1304189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3086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008412288441781"/>
          <c:y val="1.4499973316462196E-2"/>
          <c:w val="0.36638876022850125"/>
          <c:h val="8.9156929457891831E-2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0.38679</cdr:x>
      <cdr:y>0.14669</cdr:y>
    </cdr:from>
    <cdr:to>
      <cdr:x>0.62264</cdr:x>
      <cdr:y>0.19559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24200" y="685800"/>
          <a:ext cx="19050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0.18517</cdr:x>
      <cdr:y>0</cdr:y>
    </cdr:from>
    <cdr:to>
      <cdr:x>0.38169</cdr:x>
      <cdr:y>0.1748</cdr:y>
    </cdr:to>
    <cdr:sp macro="" textlink="">
      <cdr:nvSpPr>
        <cdr:cNvPr id="5" name="Quadro 4"/>
        <cdr:cNvSpPr/>
      </cdr:nvSpPr>
      <cdr:spPr>
        <a:xfrm xmlns:a="http://schemas.openxmlformats.org/drawingml/2006/main">
          <a:off x="1593689" y="0"/>
          <a:ext cx="1691368" cy="805568"/>
        </a:xfrm>
        <a:prstGeom xmlns:a="http://schemas.openxmlformats.org/drawingml/2006/main" prst="frame">
          <a:avLst>
            <a:gd name="adj1" fmla="val 8542"/>
          </a:avLst>
        </a:prstGeom>
        <a:solidFill xmlns:a="http://schemas.openxmlformats.org/drawingml/2006/main">
          <a:srgbClr val="82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0.11187</cdr:x>
      <cdr:y>0.1875</cdr:y>
    </cdr:from>
    <cdr:to>
      <cdr:x>0.11734</cdr:x>
      <cdr:y>0.71875</cdr:y>
    </cdr:to>
    <cdr:cxnSp macro="">
      <cdr:nvCxnSpPr>
        <cdr:cNvPr id="8" name="Conector reto 7"/>
        <cdr:cNvCxnSpPr/>
      </cdr:nvCxnSpPr>
      <cdr:spPr>
        <a:xfrm xmlns:a="http://schemas.openxmlformats.org/drawingml/2006/main" flipV="1">
          <a:off x="962817" y="864095"/>
          <a:ext cx="47081" cy="244827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0.61284</cdr:x>
      <cdr:y>0</cdr:y>
    </cdr:from>
    <cdr:to>
      <cdr:x>0.81675</cdr:x>
      <cdr:y>0.1748</cdr:y>
    </cdr:to>
    <cdr:sp macro="" textlink="">
      <cdr:nvSpPr>
        <cdr:cNvPr id="6" name="Quadro 5"/>
        <cdr:cNvSpPr/>
      </cdr:nvSpPr>
      <cdr:spPr>
        <a:xfrm xmlns:a="http://schemas.openxmlformats.org/drawingml/2006/main">
          <a:off x="5274488" y="-1943595"/>
          <a:ext cx="1754985" cy="805568"/>
        </a:xfrm>
        <a:prstGeom xmlns:a="http://schemas.openxmlformats.org/drawingml/2006/main" prst="frame">
          <a:avLst>
            <a:gd name="adj1" fmla="val 8542"/>
          </a:avLst>
        </a:prstGeom>
        <a:solidFill xmlns:a="http://schemas.openxmlformats.org/drawingml/2006/main">
          <a:srgbClr val="82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5663" cy="501730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8688" y="0"/>
            <a:ext cx="2975663" cy="501730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r">
              <a:defRPr sz="1200"/>
            </a:lvl1pPr>
          </a:lstStyle>
          <a:p>
            <a:fld id="{A7D8CA8C-B3A2-4C3E-A19F-C927CD29AFA8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9363"/>
            <a:ext cx="4497388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9" tIns="45725" rIns="91449" bIns="4572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959" y="4810889"/>
            <a:ext cx="5494021" cy="3937625"/>
          </a:xfrm>
          <a:prstGeom prst="rect">
            <a:avLst/>
          </a:prstGeom>
        </p:spPr>
        <p:txBody>
          <a:bodyPr vert="horz" lIns="91449" tIns="45725" rIns="91449" bIns="45725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96345"/>
            <a:ext cx="2975663" cy="501730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8688" y="9496345"/>
            <a:ext cx="2975663" cy="501730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r">
              <a:defRPr sz="1200"/>
            </a:lvl1pPr>
          </a:lstStyle>
          <a:p>
            <a:fld id="{9E88B241-CCA3-4599-A73A-07E19BCE950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53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9376" y="9496426"/>
            <a:ext cx="29749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56" tIns="46631" rIns="93256" bIns="46631" anchor="b"/>
          <a:lstStyle/>
          <a:p>
            <a:pPr algn="r" eaLnBrk="1" hangingPunct="1"/>
            <a:fld id="{D8BBD8F1-1F7A-461A-9F01-09FD9C432866}" type="slidenum">
              <a:rPr lang="pt-BR" altLang="pt-BR" sz="1200"/>
              <a:pPr algn="r" eaLnBrk="1" hangingPunct="1"/>
              <a:t>5</a:t>
            </a:fld>
            <a:endParaRPr lang="pt-BR" altLang="pt-BR" sz="120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9376" y="9496426"/>
            <a:ext cx="29749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56" tIns="46631" rIns="93256" bIns="46631" anchor="b"/>
          <a:lstStyle/>
          <a:p>
            <a:pPr algn="r" eaLnBrk="1" hangingPunct="1"/>
            <a:fld id="{7E58D201-B4F9-40A4-9A15-79851B0A93C8}" type="slidenum">
              <a:rPr lang="pt-BR" altLang="pt-BR" sz="1200"/>
              <a:pPr algn="r" eaLnBrk="1" hangingPunct="1"/>
              <a:t>5</a:t>
            </a:fld>
            <a:endParaRPr lang="pt-BR" altLang="pt-BR" sz="12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49300"/>
            <a:ext cx="4999037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749801"/>
            <a:ext cx="5037138" cy="44989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596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CC7103-5EB9-4E36-BEF4-8B210989A236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7790" y="9494841"/>
            <a:ext cx="29749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73" tIns="48135" rIns="96273" bIns="48135" anchor="b"/>
          <a:lstStyle/>
          <a:p>
            <a:pPr algn="r" eaLnBrk="1" hangingPunct="1"/>
            <a:fld id="{878EA5D0-9A91-41D4-99CC-4D5F0A779BE7}" type="slidenum">
              <a:rPr lang="pt-BR" altLang="pt-BR" sz="1200">
                <a:latin typeface="Times New Roman" pitchFamily="18" charset="0"/>
              </a:rPr>
              <a:pPr algn="r" eaLnBrk="1" hangingPunct="1"/>
              <a:t>6</a:t>
            </a:fld>
            <a:endParaRPr lang="pt-BR" altLang="pt-BR" sz="1200">
              <a:latin typeface="Times New Roman" pitchFamily="18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50888"/>
            <a:ext cx="4995863" cy="37480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2" y="4748217"/>
            <a:ext cx="5035550" cy="449738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9690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1249363"/>
            <a:ext cx="4497388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59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CN" baseline="0" dirty="0">
                <a:ea typeface="ＭＳ Ｐゴシック" charset="-128"/>
              </a:rPr>
              <a:t>See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file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“China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shrimp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trade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and</a:t>
            </a:r>
            <a:r>
              <a:rPr lang="zh-CN" altLang="en-US" baseline="0" dirty="0">
                <a:ea typeface="ＭＳ Ｐゴシック" charset="-128"/>
              </a:rPr>
              <a:t> </a:t>
            </a:r>
            <a:r>
              <a:rPr lang="en-US" altLang="zh-CN" baseline="0" dirty="0">
                <a:ea typeface="ＭＳ Ｐゴシック" charset="-128"/>
              </a:rPr>
              <a:t>consumption”.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2080-E1BE-A049-9877-6F5BE1DACED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82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999D9-E14F-443A-B444-7E38D184318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51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1034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57FE3D-B49A-49B1-BB30-F47C149D55AA}" type="slidenum">
              <a:rPr lang="pt-BR" altLang="pt-BR" smtClean="0">
                <a:latin typeface="Arial" charset="0"/>
                <a:cs typeface="Arial" charset="0"/>
              </a:rPr>
              <a:pPr/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0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16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AD0910-8111-45E0-9EB2-194043ED3FF5}" type="slidenum">
              <a:rPr lang="pt-BR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999D9-E14F-443A-B444-7E38D1843189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55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A6648-9A67-4C59-BD37-5DA3C37DBBE2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53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96D3A-AEFE-4C66-B707-AE8987379870}" type="slidenum">
              <a:rPr lang="pt-BR" altLang="pt-BR" smtClean="0"/>
              <a:pPr>
                <a:defRPr/>
              </a:pPr>
              <a:t>54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866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0B860-059F-4380-B8C2-FEF6F40D1098}" type="datetimeFigureOut">
              <a:rPr lang="pt-BR"/>
              <a:pPr>
                <a:defRPr/>
              </a:pPr>
              <a:t>24/03/2017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A3870E-0185-4151-9003-08A0F5002F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05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E7DEAE-C1DB-4268-8B45-EACF0BB973D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Retângulo 4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80654" y="0"/>
            <a:ext cx="1621895" cy="90872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entágono 2"/>
          <p:cNvSpPr/>
          <p:nvPr userDrawn="1"/>
        </p:nvSpPr>
        <p:spPr>
          <a:xfrm>
            <a:off x="-36512" y="116632"/>
            <a:ext cx="2160240" cy="670043"/>
          </a:xfrm>
          <a:prstGeom prst="homePlate">
            <a:avLst/>
          </a:prstGeom>
          <a:solidFill>
            <a:srgbClr val="24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" y="222318"/>
            <a:ext cx="1545328" cy="398370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D603F-27A1-417F-9A7A-0DD2292DE8AE}" type="datetimeFigureOut">
              <a:rPr lang="pt-BR" smtClean="0"/>
              <a:pPr/>
              <a:t>24/03/2017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0822F-3CE6-4B7D-98E1-2BC9417946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hyperlink" Target="mailto:info@estadistic.com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stadistic.com" TargetMode="Externa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Planilha_do_Microsoft_Excel_97-20031.xls"/><Relationship Id="rId7" Type="http://schemas.openxmlformats.org/officeDocument/2006/relationships/oleObject" Target="../embeddings/Planilha_do_Microsoft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Planilha_do_Microsoft_Excel_97-20032.xls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Planilha_do_Microsoft_Excel_97-20034.xls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2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Planilha_do_Microsoft_Excel_97-20035.xls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10" Type="http://schemas.openxmlformats.org/officeDocument/2006/relationships/image" Target="../media/image24.wmf"/><Relationship Id="rId4" Type="http://schemas.openxmlformats.org/officeDocument/2006/relationships/image" Target="../media/image107.png"/><Relationship Id="rId9" Type="http://schemas.openxmlformats.org/officeDocument/2006/relationships/oleObject" Target="../embeddings/oleObject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1" t="22665" r="1" b="52974"/>
          <a:stretch/>
        </p:blipFill>
        <p:spPr>
          <a:xfrm>
            <a:off x="2627784" y="4680520"/>
            <a:ext cx="2736304" cy="22048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/>
          <a:srcRect l="12367" t="6688" r="12367" b="14563"/>
          <a:stretch/>
        </p:blipFill>
        <p:spPr>
          <a:xfrm>
            <a:off x="2051720" y="3140968"/>
            <a:ext cx="3240360" cy="16561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9" t="54691" r="9034" b="20542"/>
          <a:stretch/>
        </p:blipFill>
        <p:spPr bwMode="auto">
          <a:xfrm>
            <a:off x="-108520" y="2852936"/>
            <a:ext cx="2736304" cy="1944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Espaço Reservado para Conteúdo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22743" r="67120" b="53018"/>
          <a:stretch/>
        </p:blipFill>
        <p:spPr>
          <a:xfrm>
            <a:off x="-108520" y="1551843"/>
            <a:ext cx="4890598" cy="18495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55965" r="55576" b="18219"/>
          <a:stretch/>
        </p:blipFill>
        <p:spPr bwMode="auto">
          <a:xfrm>
            <a:off x="-108520" y="0"/>
            <a:ext cx="3996444" cy="155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75188"/>
            <a:ext cx="2736304" cy="2110196"/>
          </a:xfrm>
        </p:spPr>
      </p:pic>
      <p:sp>
        <p:nvSpPr>
          <p:cNvPr id="23" name="Retângulo com Único Canto Aparado 22"/>
          <p:cNvSpPr/>
          <p:nvPr/>
        </p:nvSpPr>
        <p:spPr>
          <a:xfrm flipH="1">
            <a:off x="2843808" y="-27384"/>
            <a:ext cx="6350136" cy="5498764"/>
          </a:xfrm>
          <a:custGeom>
            <a:avLst/>
            <a:gdLst>
              <a:gd name="connsiteX0" fmla="*/ 0 w 5774073"/>
              <a:gd name="connsiteY0" fmla="*/ 0 h 5291974"/>
              <a:gd name="connsiteX1" fmla="*/ 4892060 w 5774073"/>
              <a:gd name="connsiteY1" fmla="*/ 0 h 5291974"/>
              <a:gd name="connsiteX2" fmla="*/ 5774073 w 5774073"/>
              <a:gd name="connsiteY2" fmla="*/ 882013 h 5291974"/>
              <a:gd name="connsiteX3" fmla="*/ 5774073 w 5774073"/>
              <a:gd name="connsiteY3" fmla="*/ 5291974 h 5291974"/>
              <a:gd name="connsiteX4" fmla="*/ 0 w 5774073"/>
              <a:gd name="connsiteY4" fmla="*/ 5291974 h 5291974"/>
              <a:gd name="connsiteX5" fmla="*/ 0 w 5774073"/>
              <a:gd name="connsiteY5" fmla="*/ 0 h 5291974"/>
              <a:gd name="connsiteX0" fmla="*/ 0 w 5845325"/>
              <a:gd name="connsiteY0" fmla="*/ 0 h 5291974"/>
              <a:gd name="connsiteX1" fmla="*/ 4892060 w 5845325"/>
              <a:gd name="connsiteY1" fmla="*/ 0 h 5291974"/>
              <a:gd name="connsiteX2" fmla="*/ 5845325 w 5845325"/>
              <a:gd name="connsiteY2" fmla="*/ 585130 h 5291974"/>
              <a:gd name="connsiteX3" fmla="*/ 5774073 w 5845325"/>
              <a:gd name="connsiteY3" fmla="*/ 5291974 h 5291974"/>
              <a:gd name="connsiteX4" fmla="*/ 0 w 5845325"/>
              <a:gd name="connsiteY4" fmla="*/ 5291974 h 5291974"/>
              <a:gd name="connsiteX5" fmla="*/ 0 w 5845325"/>
              <a:gd name="connsiteY5" fmla="*/ 0 h 5291974"/>
              <a:gd name="connsiteX0" fmla="*/ 0 w 5845325"/>
              <a:gd name="connsiteY0" fmla="*/ 0 h 5291974"/>
              <a:gd name="connsiteX1" fmla="*/ 4559551 w 5845325"/>
              <a:gd name="connsiteY1" fmla="*/ 23750 h 5291974"/>
              <a:gd name="connsiteX2" fmla="*/ 5845325 w 5845325"/>
              <a:gd name="connsiteY2" fmla="*/ 585130 h 5291974"/>
              <a:gd name="connsiteX3" fmla="*/ 5774073 w 5845325"/>
              <a:gd name="connsiteY3" fmla="*/ 5291974 h 5291974"/>
              <a:gd name="connsiteX4" fmla="*/ 0 w 5845325"/>
              <a:gd name="connsiteY4" fmla="*/ 5291974 h 5291974"/>
              <a:gd name="connsiteX5" fmla="*/ 0 w 5845325"/>
              <a:gd name="connsiteY5" fmla="*/ 0 h 5291974"/>
              <a:gd name="connsiteX0" fmla="*/ 0 w 5845325"/>
              <a:gd name="connsiteY0" fmla="*/ 0 h 5291974"/>
              <a:gd name="connsiteX1" fmla="*/ 4559551 w 5845325"/>
              <a:gd name="connsiteY1" fmla="*/ 23750 h 5291974"/>
              <a:gd name="connsiteX2" fmla="*/ 5845325 w 5845325"/>
              <a:gd name="connsiteY2" fmla="*/ 585130 h 5291974"/>
              <a:gd name="connsiteX3" fmla="*/ 5774073 w 5845325"/>
              <a:gd name="connsiteY3" fmla="*/ 5291974 h 5291974"/>
              <a:gd name="connsiteX4" fmla="*/ 0 w 5845325"/>
              <a:gd name="connsiteY4" fmla="*/ 5291974 h 5291974"/>
              <a:gd name="connsiteX5" fmla="*/ 0 w 5845325"/>
              <a:gd name="connsiteY5" fmla="*/ 0 h 5291974"/>
              <a:gd name="connsiteX0" fmla="*/ 0 w 5845325"/>
              <a:gd name="connsiteY0" fmla="*/ 0 h 5291974"/>
              <a:gd name="connsiteX1" fmla="*/ 4595177 w 5845325"/>
              <a:gd name="connsiteY1" fmla="*/ 0 h 5291974"/>
              <a:gd name="connsiteX2" fmla="*/ 5845325 w 5845325"/>
              <a:gd name="connsiteY2" fmla="*/ 585130 h 5291974"/>
              <a:gd name="connsiteX3" fmla="*/ 5774073 w 5845325"/>
              <a:gd name="connsiteY3" fmla="*/ 5291974 h 5291974"/>
              <a:gd name="connsiteX4" fmla="*/ 0 w 5845325"/>
              <a:gd name="connsiteY4" fmla="*/ 5291974 h 5291974"/>
              <a:gd name="connsiteX5" fmla="*/ 0 w 5845325"/>
              <a:gd name="connsiteY5" fmla="*/ 0 h 5291974"/>
              <a:gd name="connsiteX0" fmla="*/ 0 w 5845325"/>
              <a:gd name="connsiteY0" fmla="*/ 0 h 5291974"/>
              <a:gd name="connsiteX1" fmla="*/ 4595177 w 5845325"/>
              <a:gd name="connsiteY1" fmla="*/ 0 h 5291974"/>
              <a:gd name="connsiteX2" fmla="*/ 5845325 w 5845325"/>
              <a:gd name="connsiteY2" fmla="*/ 585130 h 5291974"/>
              <a:gd name="connsiteX3" fmla="*/ 3897771 w 5845325"/>
              <a:gd name="connsiteY3" fmla="*/ 5220722 h 5291974"/>
              <a:gd name="connsiteX4" fmla="*/ 0 w 5845325"/>
              <a:gd name="connsiteY4" fmla="*/ 5291974 h 5291974"/>
              <a:gd name="connsiteX5" fmla="*/ 0 w 5845325"/>
              <a:gd name="connsiteY5" fmla="*/ 0 h 5291974"/>
              <a:gd name="connsiteX0" fmla="*/ 0 w 5845325"/>
              <a:gd name="connsiteY0" fmla="*/ 0 h 5291974"/>
              <a:gd name="connsiteX1" fmla="*/ 4595177 w 5845325"/>
              <a:gd name="connsiteY1" fmla="*/ 0 h 5291974"/>
              <a:gd name="connsiteX2" fmla="*/ 5845325 w 5845325"/>
              <a:gd name="connsiteY2" fmla="*/ 585130 h 5291974"/>
              <a:gd name="connsiteX3" fmla="*/ 4359931 w 5845325"/>
              <a:gd name="connsiteY3" fmla="*/ 3301340 h 5291974"/>
              <a:gd name="connsiteX4" fmla="*/ 3897771 w 5845325"/>
              <a:gd name="connsiteY4" fmla="*/ 5220722 h 5291974"/>
              <a:gd name="connsiteX5" fmla="*/ 0 w 5845325"/>
              <a:gd name="connsiteY5" fmla="*/ 5291974 h 5291974"/>
              <a:gd name="connsiteX6" fmla="*/ 0 w 5845325"/>
              <a:gd name="connsiteY6" fmla="*/ 0 h 5291974"/>
              <a:gd name="connsiteX0" fmla="*/ 0 w 5845325"/>
              <a:gd name="connsiteY0" fmla="*/ 0 h 5291974"/>
              <a:gd name="connsiteX1" fmla="*/ 4595177 w 5845325"/>
              <a:gd name="connsiteY1" fmla="*/ 0 h 5291974"/>
              <a:gd name="connsiteX2" fmla="*/ 5845325 w 5845325"/>
              <a:gd name="connsiteY2" fmla="*/ 585130 h 5291974"/>
              <a:gd name="connsiteX3" fmla="*/ 4359931 w 5845325"/>
              <a:gd name="connsiteY3" fmla="*/ 3301340 h 5291974"/>
              <a:gd name="connsiteX4" fmla="*/ 3897771 w 5845325"/>
              <a:gd name="connsiteY4" fmla="*/ 5220722 h 5291974"/>
              <a:gd name="connsiteX5" fmla="*/ 0 w 5845325"/>
              <a:gd name="connsiteY5" fmla="*/ 5291974 h 5291974"/>
              <a:gd name="connsiteX6" fmla="*/ 0 w 5845325"/>
              <a:gd name="connsiteY6" fmla="*/ 0 h 5291974"/>
              <a:gd name="connsiteX0" fmla="*/ 0 w 5845325"/>
              <a:gd name="connsiteY0" fmla="*/ 0 h 5291974"/>
              <a:gd name="connsiteX1" fmla="*/ 4595177 w 5845325"/>
              <a:gd name="connsiteY1" fmla="*/ 0 h 5291974"/>
              <a:gd name="connsiteX2" fmla="*/ 5845325 w 5845325"/>
              <a:gd name="connsiteY2" fmla="*/ 585130 h 5291974"/>
              <a:gd name="connsiteX3" fmla="*/ 4359931 w 5845325"/>
              <a:gd name="connsiteY3" fmla="*/ 3301340 h 5291974"/>
              <a:gd name="connsiteX4" fmla="*/ 3897771 w 5845325"/>
              <a:gd name="connsiteY4" fmla="*/ 5220722 h 5291974"/>
              <a:gd name="connsiteX5" fmla="*/ 0 w 5845325"/>
              <a:gd name="connsiteY5" fmla="*/ 5291974 h 5291974"/>
              <a:gd name="connsiteX6" fmla="*/ 0 w 5845325"/>
              <a:gd name="connsiteY6" fmla="*/ 0 h 5291974"/>
              <a:gd name="connsiteX0" fmla="*/ 0 w 5845325"/>
              <a:gd name="connsiteY0" fmla="*/ 0 h 5303849"/>
              <a:gd name="connsiteX1" fmla="*/ 4595177 w 5845325"/>
              <a:gd name="connsiteY1" fmla="*/ 0 h 5303849"/>
              <a:gd name="connsiteX2" fmla="*/ 5845325 w 5845325"/>
              <a:gd name="connsiteY2" fmla="*/ 585130 h 5303849"/>
              <a:gd name="connsiteX3" fmla="*/ 4359931 w 5845325"/>
              <a:gd name="connsiteY3" fmla="*/ 3301340 h 5303849"/>
              <a:gd name="connsiteX4" fmla="*/ 3885895 w 5845325"/>
              <a:gd name="connsiteY4" fmla="*/ 5303849 h 5303849"/>
              <a:gd name="connsiteX5" fmla="*/ 0 w 5845325"/>
              <a:gd name="connsiteY5" fmla="*/ 5291974 h 5303849"/>
              <a:gd name="connsiteX6" fmla="*/ 0 w 5845325"/>
              <a:gd name="connsiteY6" fmla="*/ 0 h 5303849"/>
              <a:gd name="connsiteX0" fmla="*/ 0 w 5845325"/>
              <a:gd name="connsiteY0" fmla="*/ 0 h 5303849"/>
              <a:gd name="connsiteX1" fmla="*/ 4595177 w 5845325"/>
              <a:gd name="connsiteY1" fmla="*/ 0 h 5303849"/>
              <a:gd name="connsiteX2" fmla="*/ 5845325 w 5845325"/>
              <a:gd name="connsiteY2" fmla="*/ 585130 h 5303849"/>
              <a:gd name="connsiteX3" fmla="*/ 4359931 w 5845325"/>
              <a:gd name="connsiteY3" fmla="*/ 3301340 h 5303849"/>
              <a:gd name="connsiteX4" fmla="*/ 3885895 w 5845325"/>
              <a:gd name="connsiteY4" fmla="*/ 5303849 h 5303849"/>
              <a:gd name="connsiteX5" fmla="*/ 0 w 5845325"/>
              <a:gd name="connsiteY5" fmla="*/ 5291974 h 5303849"/>
              <a:gd name="connsiteX6" fmla="*/ 0 w 5845325"/>
              <a:gd name="connsiteY6" fmla="*/ 0 h 5303849"/>
              <a:gd name="connsiteX0" fmla="*/ 0 w 5845325"/>
              <a:gd name="connsiteY0" fmla="*/ 0 h 5303849"/>
              <a:gd name="connsiteX1" fmla="*/ 4802873 w 5845325"/>
              <a:gd name="connsiteY1" fmla="*/ 0 h 5303849"/>
              <a:gd name="connsiteX2" fmla="*/ 5845325 w 5845325"/>
              <a:gd name="connsiteY2" fmla="*/ 585130 h 5303849"/>
              <a:gd name="connsiteX3" fmla="*/ 4359931 w 5845325"/>
              <a:gd name="connsiteY3" fmla="*/ 3301340 h 5303849"/>
              <a:gd name="connsiteX4" fmla="*/ 3885895 w 5845325"/>
              <a:gd name="connsiteY4" fmla="*/ 5303849 h 5303849"/>
              <a:gd name="connsiteX5" fmla="*/ 0 w 5845325"/>
              <a:gd name="connsiteY5" fmla="*/ 5291974 h 5303849"/>
              <a:gd name="connsiteX6" fmla="*/ 0 w 5845325"/>
              <a:gd name="connsiteY6" fmla="*/ 0 h 5303849"/>
              <a:gd name="connsiteX0" fmla="*/ 0 w 5845325"/>
              <a:gd name="connsiteY0" fmla="*/ 0 h 5303849"/>
              <a:gd name="connsiteX1" fmla="*/ 4802873 w 5845325"/>
              <a:gd name="connsiteY1" fmla="*/ 0 h 5303849"/>
              <a:gd name="connsiteX2" fmla="*/ 5845325 w 5845325"/>
              <a:gd name="connsiteY2" fmla="*/ 585130 h 5303849"/>
              <a:gd name="connsiteX3" fmla="*/ 4359931 w 5845325"/>
              <a:gd name="connsiteY3" fmla="*/ 3301340 h 5303849"/>
              <a:gd name="connsiteX4" fmla="*/ 3885895 w 5845325"/>
              <a:gd name="connsiteY4" fmla="*/ 5303849 h 5303849"/>
              <a:gd name="connsiteX5" fmla="*/ 0 w 5845325"/>
              <a:gd name="connsiteY5" fmla="*/ 5291974 h 5303849"/>
              <a:gd name="connsiteX6" fmla="*/ 0 w 5845325"/>
              <a:gd name="connsiteY6" fmla="*/ 0 h 5303849"/>
              <a:gd name="connsiteX0" fmla="*/ 0 w 5845325"/>
              <a:gd name="connsiteY0" fmla="*/ 0 h 5303849"/>
              <a:gd name="connsiteX1" fmla="*/ 4802873 w 5845325"/>
              <a:gd name="connsiteY1" fmla="*/ 0 h 5303849"/>
              <a:gd name="connsiteX2" fmla="*/ 5845325 w 5845325"/>
              <a:gd name="connsiteY2" fmla="*/ 585130 h 5303849"/>
              <a:gd name="connsiteX3" fmla="*/ 4272481 w 5845325"/>
              <a:gd name="connsiteY3" fmla="*/ 3129524 h 5303849"/>
              <a:gd name="connsiteX4" fmla="*/ 3885895 w 5845325"/>
              <a:gd name="connsiteY4" fmla="*/ 5303849 h 5303849"/>
              <a:gd name="connsiteX5" fmla="*/ 0 w 5845325"/>
              <a:gd name="connsiteY5" fmla="*/ 5291974 h 5303849"/>
              <a:gd name="connsiteX6" fmla="*/ 0 w 5845325"/>
              <a:gd name="connsiteY6" fmla="*/ 0 h 53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5325" h="5303849">
                <a:moveTo>
                  <a:pt x="0" y="0"/>
                </a:moveTo>
                <a:lnTo>
                  <a:pt x="4802873" y="0"/>
                </a:lnTo>
                <a:cubicBezTo>
                  <a:pt x="5183962" y="246504"/>
                  <a:pt x="5416734" y="398003"/>
                  <a:pt x="5845325" y="585130"/>
                </a:cubicBezTo>
                <a:cubicBezTo>
                  <a:pt x="4928380" y="1538035"/>
                  <a:pt x="4668651" y="2176619"/>
                  <a:pt x="4272481" y="3129524"/>
                </a:cubicBezTo>
                <a:cubicBezTo>
                  <a:pt x="3999675" y="3804944"/>
                  <a:pt x="3944945" y="4664055"/>
                  <a:pt x="3885895" y="5303849"/>
                </a:cubicBezTo>
                <a:lnTo>
                  <a:pt x="0" y="529197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572000" y="2422629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Swis721 Cn BT" panose="020B0506020202030204" pitchFamily="34" charset="0"/>
              </a:rPr>
              <a:t>  </a:t>
            </a:r>
            <a:r>
              <a:rPr lang="pt-BR" sz="2800" b="1" dirty="0" smtClean="0">
                <a:solidFill>
                  <a:srgbClr val="FFFF66"/>
                </a:solidFill>
                <a:latin typeface="Swis721 Cn BT" panose="020B0506020202030204" pitchFamily="34" charset="0"/>
              </a:rPr>
              <a:t>Itamar de Paiva Rocha</a:t>
            </a:r>
            <a:endParaRPr lang="pt-BR" sz="2800" b="1" dirty="0">
              <a:solidFill>
                <a:srgbClr val="FFFF66"/>
              </a:solidFill>
              <a:latin typeface="Swis721 Cn BT" panose="020B0506020202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283968" y="292668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bg1"/>
                </a:solidFill>
                <a:latin typeface="Swis721 Cn BT" panose="020B0506020202030204" pitchFamily="34" charset="0"/>
              </a:rPr>
              <a:t>Eng.º de Pesca, CREA 7226-D/PE</a:t>
            </a:r>
          </a:p>
          <a:p>
            <a:pPr algn="r"/>
            <a:r>
              <a:rPr lang="pt-BR" b="1" dirty="0" smtClean="0">
                <a:solidFill>
                  <a:srgbClr val="FFFF66"/>
                </a:solidFill>
                <a:latin typeface="Swis721 Cn BT" panose="020B0506020202030204" pitchFamily="34" charset="0"/>
              </a:rPr>
              <a:t>(Primeira Turma do Brasil-1974)</a:t>
            </a:r>
            <a:endParaRPr lang="pt-BR" b="1" dirty="0">
              <a:solidFill>
                <a:srgbClr val="FFFF66"/>
              </a:solidFill>
              <a:latin typeface="Swis721 Cn BT" panose="020B0506020202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221088"/>
            <a:ext cx="2039449" cy="37875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932040" y="5193313"/>
            <a:ext cx="4211960" cy="1692071"/>
          </a:xfrm>
          <a:custGeom>
            <a:avLst/>
            <a:gdLst>
              <a:gd name="connsiteX0" fmla="*/ 0 w 4572000"/>
              <a:gd name="connsiteY0" fmla="*/ 0 h 1527486"/>
              <a:gd name="connsiteX1" fmla="*/ 4572000 w 4572000"/>
              <a:gd name="connsiteY1" fmla="*/ 0 h 1527486"/>
              <a:gd name="connsiteX2" fmla="*/ 4572000 w 4572000"/>
              <a:gd name="connsiteY2" fmla="*/ 1527486 h 1527486"/>
              <a:gd name="connsiteX3" fmla="*/ 0 w 4572000"/>
              <a:gd name="connsiteY3" fmla="*/ 1527486 h 1527486"/>
              <a:gd name="connsiteX4" fmla="*/ 0 w 4572000"/>
              <a:gd name="connsiteY4" fmla="*/ 0 h 1527486"/>
              <a:gd name="connsiteX0" fmla="*/ 0 w 4572000"/>
              <a:gd name="connsiteY0" fmla="*/ 140997 h 1668483"/>
              <a:gd name="connsiteX1" fmla="*/ 2351314 w 4572000"/>
              <a:gd name="connsiteY1" fmla="*/ 0 h 1668483"/>
              <a:gd name="connsiteX2" fmla="*/ 4572000 w 4572000"/>
              <a:gd name="connsiteY2" fmla="*/ 140997 h 1668483"/>
              <a:gd name="connsiteX3" fmla="*/ 4572000 w 4572000"/>
              <a:gd name="connsiteY3" fmla="*/ 1668483 h 1668483"/>
              <a:gd name="connsiteX4" fmla="*/ 0 w 4572000"/>
              <a:gd name="connsiteY4" fmla="*/ 1668483 h 1668483"/>
              <a:gd name="connsiteX5" fmla="*/ 0 w 4572000"/>
              <a:gd name="connsiteY5" fmla="*/ 140997 h 1668483"/>
              <a:gd name="connsiteX0" fmla="*/ 0 w 4572000"/>
              <a:gd name="connsiteY0" fmla="*/ 147880 h 1675366"/>
              <a:gd name="connsiteX1" fmla="*/ 2351314 w 4572000"/>
              <a:gd name="connsiteY1" fmla="*/ 6883 h 1675366"/>
              <a:gd name="connsiteX2" fmla="*/ 4572000 w 4572000"/>
              <a:gd name="connsiteY2" fmla="*/ 147880 h 1675366"/>
              <a:gd name="connsiteX3" fmla="*/ 4572000 w 4572000"/>
              <a:gd name="connsiteY3" fmla="*/ 1675366 h 1675366"/>
              <a:gd name="connsiteX4" fmla="*/ 0 w 4572000"/>
              <a:gd name="connsiteY4" fmla="*/ 1675366 h 1675366"/>
              <a:gd name="connsiteX5" fmla="*/ 0 w 4572000"/>
              <a:gd name="connsiteY5" fmla="*/ 147880 h 1675366"/>
              <a:gd name="connsiteX0" fmla="*/ 0 w 4572000"/>
              <a:gd name="connsiteY0" fmla="*/ 147880 h 1675366"/>
              <a:gd name="connsiteX1" fmla="*/ 2351314 w 4572000"/>
              <a:gd name="connsiteY1" fmla="*/ 6883 h 1675366"/>
              <a:gd name="connsiteX2" fmla="*/ 4572000 w 4572000"/>
              <a:gd name="connsiteY2" fmla="*/ 147880 h 1675366"/>
              <a:gd name="connsiteX3" fmla="*/ 4572000 w 4572000"/>
              <a:gd name="connsiteY3" fmla="*/ 1675366 h 1675366"/>
              <a:gd name="connsiteX4" fmla="*/ 0 w 4572000"/>
              <a:gd name="connsiteY4" fmla="*/ 1675366 h 1675366"/>
              <a:gd name="connsiteX5" fmla="*/ 0 w 4572000"/>
              <a:gd name="connsiteY5" fmla="*/ 147880 h 1675366"/>
              <a:gd name="connsiteX0" fmla="*/ 0 w 4572000"/>
              <a:gd name="connsiteY0" fmla="*/ 194120 h 1721606"/>
              <a:gd name="connsiteX1" fmla="*/ 2351314 w 4572000"/>
              <a:gd name="connsiteY1" fmla="*/ 5622 h 1721606"/>
              <a:gd name="connsiteX2" fmla="*/ 4572000 w 4572000"/>
              <a:gd name="connsiteY2" fmla="*/ 194120 h 1721606"/>
              <a:gd name="connsiteX3" fmla="*/ 4572000 w 4572000"/>
              <a:gd name="connsiteY3" fmla="*/ 1721606 h 1721606"/>
              <a:gd name="connsiteX4" fmla="*/ 0 w 4572000"/>
              <a:gd name="connsiteY4" fmla="*/ 1721606 h 1721606"/>
              <a:gd name="connsiteX5" fmla="*/ 0 w 4572000"/>
              <a:gd name="connsiteY5" fmla="*/ 194120 h 1721606"/>
              <a:gd name="connsiteX0" fmla="*/ 0 w 4572000"/>
              <a:gd name="connsiteY0" fmla="*/ 197715 h 1725201"/>
              <a:gd name="connsiteX1" fmla="*/ 2351314 w 4572000"/>
              <a:gd name="connsiteY1" fmla="*/ 9217 h 1725201"/>
              <a:gd name="connsiteX2" fmla="*/ 4572000 w 4572000"/>
              <a:gd name="connsiteY2" fmla="*/ 197715 h 1725201"/>
              <a:gd name="connsiteX3" fmla="*/ 4572000 w 4572000"/>
              <a:gd name="connsiteY3" fmla="*/ 1725201 h 1725201"/>
              <a:gd name="connsiteX4" fmla="*/ 0 w 4572000"/>
              <a:gd name="connsiteY4" fmla="*/ 1725201 h 1725201"/>
              <a:gd name="connsiteX5" fmla="*/ 0 w 4572000"/>
              <a:gd name="connsiteY5" fmla="*/ 197715 h 1725201"/>
              <a:gd name="connsiteX0" fmla="*/ 0 w 4572000"/>
              <a:gd name="connsiteY0" fmla="*/ 197715 h 1725201"/>
              <a:gd name="connsiteX1" fmla="*/ 2351314 w 4572000"/>
              <a:gd name="connsiteY1" fmla="*/ 9217 h 1725201"/>
              <a:gd name="connsiteX2" fmla="*/ 4572000 w 4572000"/>
              <a:gd name="connsiteY2" fmla="*/ 197715 h 1725201"/>
              <a:gd name="connsiteX3" fmla="*/ 4572000 w 4572000"/>
              <a:gd name="connsiteY3" fmla="*/ 1725201 h 1725201"/>
              <a:gd name="connsiteX4" fmla="*/ 0 w 4572000"/>
              <a:gd name="connsiteY4" fmla="*/ 1725201 h 1725201"/>
              <a:gd name="connsiteX5" fmla="*/ 0 w 4572000"/>
              <a:gd name="connsiteY5" fmla="*/ 197715 h 1725201"/>
              <a:gd name="connsiteX0" fmla="*/ 0 w 4572000"/>
              <a:gd name="connsiteY0" fmla="*/ 164585 h 1692071"/>
              <a:gd name="connsiteX1" fmla="*/ 2339438 w 4572000"/>
              <a:gd name="connsiteY1" fmla="*/ 11713 h 1692071"/>
              <a:gd name="connsiteX2" fmla="*/ 4572000 w 4572000"/>
              <a:gd name="connsiteY2" fmla="*/ 164585 h 1692071"/>
              <a:gd name="connsiteX3" fmla="*/ 4572000 w 4572000"/>
              <a:gd name="connsiteY3" fmla="*/ 1692071 h 1692071"/>
              <a:gd name="connsiteX4" fmla="*/ 0 w 4572000"/>
              <a:gd name="connsiteY4" fmla="*/ 1692071 h 1692071"/>
              <a:gd name="connsiteX5" fmla="*/ 0 w 4572000"/>
              <a:gd name="connsiteY5" fmla="*/ 164585 h 16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692071">
                <a:moveTo>
                  <a:pt x="0" y="164585"/>
                </a:moveTo>
                <a:cubicBezTo>
                  <a:pt x="708561" y="54251"/>
                  <a:pt x="1203365" y="-32332"/>
                  <a:pt x="2339438" y="11713"/>
                </a:cubicBezTo>
                <a:cubicBezTo>
                  <a:pt x="3281548" y="11210"/>
                  <a:pt x="3855521" y="58209"/>
                  <a:pt x="4572000" y="164585"/>
                </a:cubicBezTo>
                <a:lnTo>
                  <a:pt x="4572000" y="1692071"/>
                </a:lnTo>
                <a:lnTo>
                  <a:pt x="0" y="1692071"/>
                </a:lnTo>
                <a:lnTo>
                  <a:pt x="0" y="164585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393525"/>
              </p:ext>
            </p:extLst>
          </p:nvPr>
        </p:nvGraphicFramePr>
        <p:xfrm>
          <a:off x="4932040" y="5304414"/>
          <a:ext cx="2464019" cy="1580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1" name="CorelPhotoPaint.Image.11" r:id="rId8" imgW="6361905" imgH="4914286" progId="">
                  <p:embed/>
                </p:oleObj>
              </mc:Choice>
              <mc:Fallback>
                <p:oleObj name="CorelPhotoPaint.Image.11" r:id="rId8" imgW="6361905" imgH="4914286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69"/>
                      <a:stretch>
                        <a:fillRect/>
                      </a:stretch>
                    </p:blipFill>
                    <p:spPr bwMode="auto">
                      <a:xfrm>
                        <a:off x="4932040" y="5304414"/>
                        <a:ext cx="2464019" cy="15809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26386" r="4053" b="12109"/>
          <a:stretch/>
        </p:blipFill>
        <p:spPr bwMode="auto">
          <a:xfrm>
            <a:off x="7187513" y="5311903"/>
            <a:ext cx="1956487" cy="157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9"/>
          <p:cNvSpPr/>
          <p:nvPr/>
        </p:nvSpPr>
        <p:spPr>
          <a:xfrm>
            <a:off x="4932040" y="5078487"/>
            <a:ext cx="4248472" cy="654769"/>
          </a:xfrm>
          <a:custGeom>
            <a:avLst/>
            <a:gdLst>
              <a:gd name="connsiteX0" fmla="*/ 0 w 4536504"/>
              <a:gd name="connsiteY0" fmla="*/ 0 h 63663"/>
              <a:gd name="connsiteX1" fmla="*/ 4536504 w 4536504"/>
              <a:gd name="connsiteY1" fmla="*/ 0 h 63663"/>
              <a:gd name="connsiteX2" fmla="*/ 4536504 w 4536504"/>
              <a:gd name="connsiteY2" fmla="*/ 63663 h 63663"/>
              <a:gd name="connsiteX3" fmla="*/ 0 w 4536504"/>
              <a:gd name="connsiteY3" fmla="*/ 63663 h 63663"/>
              <a:gd name="connsiteX4" fmla="*/ 0 w 4536504"/>
              <a:gd name="connsiteY4" fmla="*/ 0 h 63663"/>
              <a:gd name="connsiteX0" fmla="*/ 0 w 4536504"/>
              <a:gd name="connsiteY0" fmla="*/ 145805 h 209468"/>
              <a:gd name="connsiteX1" fmla="*/ 2220686 w 4536504"/>
              <a:gd name="connsiteY1" fmla="*/ 0 h 209468"/>
              <a:gd name="connsiteX2" fmla="*/ 4536504 w 4536504"/>
              <a:gd name="connsiteY2" fmla="*/ 145805 h 209468"/>
              <a:gd name="connsiteX3" fmla="*/ 4536504 w 4536504"/>
              <a:gd name="connsiteY3" fmla="*/ 209468 h 209468"/>
              <a:gd name="connsiteX4" fmla="*/ 0 w 4536504"/>
              <a:gd name="connsiteY4" fmla="*/ 209468 h 209468"/>
              <a:gd name="connsiteX5" fmla="*/ 0 w 4536504"/>
              <a:gd name="connsiteY5" fmla="*/ 145805 h 209468"/>
              <a:gd name="connsiteX0" fmla="*/ 0 w 4536504"/>
              <a:gd name="connsiteY0" fmla="*/ 171853 h 235516"/>
              <a:gd name="connsiteX1" fmla="*/ 2220686 w 4536504"/>
              <a:gd name="connsiteY1" fmla="*/ 26048 h 235516"/>
              <a:gd name="connsiteX2" fmla="*/ 4536504 w 4536504"/>
              <a:gd name="connsiteY2" fmla="*/ 171853 h 235516"/>
              <a:gd name="connsiteX3" fmla="*/ 4536504 w 4536504"/>
              <a:gd name="connsiteY3" fmla="*/ 235516 h 235516"/>
              <a:gd name="connsiteX4" fmla="*/ 0 w 4536504"/>
              <a:gd name="connsiteY4" fmla="*/ 235516 h 235516"/>
              <a:gd name="connsiteX5" fmla="*/ 0 w 4536504"/>
              <a:gd name="connsiteY5" fmla="*/ 171853 h 235516"/>
              <a:gd name="connsiteX0" fmla="*/ 0 w 4536504"/>
              <a:gd name="connsiteY0" fmla="*/ 171853 h 235516"/>
              <a:gd name="connsiteX1" fmla="*/ 2220686 w 4536504"/>
              <a:gd name="connsiteY1" fmla="*/ 26048 h 235516"/>
              <a:gd name="connsiteX2" fmla="*/ 4536504 w 4536504"/>
              <a:gd name="connsiteY2" fmla="*/ 171853 h 235516"/>
              <a:gd name="connsiteX3" fmla="*/ 4536504 w 4536504"/>
              <a:gd name="connsiteY3" fmla="*/ 235516 h 235516"/>
              <a:gd name="connsiteX4" fmla="*/ 0 w 4536504"/>
              <a:gd name="connsiteY4" fmla="*/ 235516 h 235516"/>
              <a:gd name="connsiteX5" fmla="*/ 0 w 4536504"/>
              <a:gd name="connsiteY5" fmla="*/ 171853 h 235516"/>
              <a:gd name="connsiteX0" fmla="*/ 0 w 4536504"/>
              <a:gd name="connsiteY0" fmla="*/ 97715 h 161378"/>
              <a:gd name="connsiteX1" fmla="*/ 2268187 w 4536504"/>
              <a:gd name="connsiteY1" fmla="*/ 35037 h 161378"/>
              <a:gd name="connsiteX2" fmla="*/ 4536504 w 4536504"/>
              <a:gd name="connsiteY2" fmla="*/ 97715 h 161378"/>
              <a:gd name="connsiteX3" fmla="*/ 4536504 w 4536504"/>
              <a:gd name="connsiteY3" fmla="*/ 161378 h 161378"/>
              <a:gd name="connsiteX4" fmla="*/ 0 w 4536504"/>
              <a:gd name="connsiteY4" fmla="*/ 161378 h 161378"/>
              <a:gd name="connsiteX5" fmla="*/ 0 w 4536504"/>
              <a:gd name="connsiteY5" fmla="*/ 97715 h 161378"/>
              <a:gd name="connsiteX0" fmla="*/ 0 w 4536504"/>
              <a:gd name="connsiteY0" fmla="*/ 62678 h 126341"/>
              <a:gd name="connsiteX1" fmla="*/ 2268187 w 4536504"/>
              <a:gd name="connsiteY1" fmla="*/ 0 h 126341"/>
              <a:gd name="connsiteX2" fmla="*/ 4536504 w 4536504"/>
              <a:gd name="connsiteY2" fmla="*/ 62678 h 126341"/>
              <a:gd name="connsiteX3" fmla="*/ 4536504 w 4536504"/>
              <a:gd name="connsiteY3" fmla="*/ 126341 h 126341"/>
              <a:gd name="connsiteX4" fmla="*/ 0 w 4536504"/>
              <a:gd name="connsiteY4" fmla="*/ 126341 h 126341"/>
              <a:gd name="connsiteX5" fmla="*/ 0 w 4536504"/>
              <a:gd name="connsiteY5" fmla="*/ 62678 h 126341"/>
              <a:gd name="connsiteX0" fmla="*/ 0 w 4536504"/>
              <a:gd name="connsiteY0" fmla="*/ 62808 h 126471"/>
              <a:gd name="connsiteX1" fmla="*/ 2268187 w 4536504"/>
              <a:gd name="connsiteY1" fmla="*/ 130 h 126471"/>
              <a:gd name="connsiteX2" fmla="*/ 4536504 w 4536504"/>
              <a:gd name="connsiteY2" fmla="*/ 62808 h 126471"/>
              <a:gd name="connsiteX3" fmla="*/ 4536504 w 4536504"/>
              <a:gd name="connsiteY3" fmla="*/ 126471 h 126471"/>
              <a:gd name="connsiteX4" fmla="*/ 0 w 4536504"/>
              <a:gd name="connsiteY4" fmla="*/ 126471 h 126471"/>
              <a:gd name="connsiteX5" fmla="*/ 0 w 4536504"/>
              <a:gd name="connsiteY5" fmla="*/ 62808 h 126471"/>
              <a:gd name="connsiteX0" fmla="*/ 0 w 4536504"/>
              <a:gd name="connsiteY0" fmla="*/ 181468 h 245131"/>
              <a:gd name="connsiteX1" fmla="*/ 2256586 w 4536504"/>
              <a:gd name="connsiteY1" fmla="*/ 37 h 245131"/>
              <a:gd name="connsiteX2" fmla="*/ 4536504 w 4536504"/>
              <a:gd name="connsiteY2" fmla="*/ 181468 h 245131"/>
              <a:gd name="connsiteX3" fmla="*/ 4536504 w 4536504"/>
              <a:gd name="connsiteY3" fmla="*/ 245131 h 245131"/>
              <a:gd name="connsiteX4" fmla="*/ 0 w 4536504"/>
              <a:gd name="connsiteY4" fmla="*/ 245131 h 245131"/>
              <a:gd name="connsiteX5" fmla="*/ 0 w 4536504"/>
              <a:gd name="connsiteY5" fmla="*/ 181468 h 245131"/>
              <a:gd name="connsiteX0" fmla="*/ 0 w 4536504"/>
              <a:gd name="connsiteY0" fmla="*/ 181468 h 245131"/>
              <a:gd name="connsiteX1" fmla="*/ 2256586 w 4536504"/>
              <a:gd name="connsiteY1" fmla="*/ 37 h 245131"/>
              <a:gd name="connsiteX2" fmla="*/ 4536504 w 4536504"/>
              <a:gd name="connsiteY2" fmla="*/ 181468 h 245131"/>
              <a:gd name="connsiteX3" fmla="*/ 4536504 w 4536504"/>
              <a:gd name="connsiteY3" fmla="*/ 245131 h 245131"/>
              <a:gd name="connsiteX4" fmla="*/ 0 w 4536504"/>
              <a:gd name="connsiteY4" fmla="*/ 245131 h 245131"/>
              <a:gd name="connsiteX5" fmla="*/ 0 w 4536504"/>
              <a:gd name="connsiteY5" fmla="*/ 181468 h 245131"/>
              <a:gd name="connsiteX0" fmla="*/ 0 w 4536504"/>
              <a:gd name="connsiteY0" fmla="*/ 181667 h 245330"/>
              <a:gd name="connsiteX1" fmla="*/ 2256586 w 4536504"/>
              <a:gd name="connsiteY1" fmla="*/ 236 h 245330"/>
              <a:gd name="connsiteX2" fmla="*/ 4536504 w 4536504"/>
              <a:gd name="connsiteY2" fmla="*/ 181667 h 245330"/>
              <a:gd name="connsiteX3" fmla="*/ 4536504 w 4536504"/>
              <a:gd name="connsiteY3" fmla="*/ 245330 h 245330"/>
              <a:gd name="connsiteX4" fmla="*/ 0 w 4536504"/>
              <a:gd name="connsiteY4" fmla="*/ 245330 h 245330"/>
              <a:gd name="connsiteX5" fmla="*/ 0 w 4536504"/>
              <a:gd name="connsiteY5" fmla="*/ 181667 h 245330"/>
              <a:gd name="connsiteX0" fmla="*/ 0 w 4536504"/>
              <a:gd name="connsiteY0" fmla="*/ 181667 h 313434"/>
              <a:gd name="connsiteX1" fmla="*/ 2256586 w 4536504"/>
              <a:gd name="connsiteY1" fmla="*/ 236 h 313434"/>
              <a:gd name="connsiteX2" fmla="*/ 4536504 w 4536504"/>
              <a:gd name="connsiteY2" fmla="*/ 181667 h 313434"/>
              <a:gd name="connsiteX3" fmla="*/ 4536504 w 4536504"/>
              <a:gd name="connsiteY3" fmla="*/ 245330 h 313434"/>
              <a:gd name="connsiteX4" fmla="*/ 341884 w 4536504"/>
              <a:gd name="connsiteY4" fmla="*/ 313434 h 313434"/>
              <a:gd name="connsiteX5" fmla="*/ 0 w 4536504"/>
              <a:gd name="connsiteY5" fmla="*/ 245330 h 313434"/>
              <a:gd name="connsiteX6" fmla="*/ 0 w 4536504"/>
              <a:gd name="connsiteY6" fmla="*/ 181667 h 313434"/>
              <a:gd name="connsiteX0" fmla="*/ 0 w 4536504"/>
              <a:gd name="connsiteY0" fmla="*/ 181667 h 325116"/>
              <a:gd name="connsiteX1" fmla="*/ 2256586 w 4536504"/>
              <a:gd name="connsiteY1" fmla="*/ 236 h 325116"/>
              <a:gd name="connsiteX2" fmla="*/ 4536504 w 4536504"/>
              <a:gd name="connsiteY2" fmla="*/ 181667 h 325116"/>
              <a:gd name="connsiteX3" fmla="*/ 4536504 w 4536504"/>
              <a:gd name="connsiteY3" fmla="*/ 245330 h 325116"/>
              <a:gd name="connsiteX4" fmla="*/ 341884 w 4536504"/>
              <a:gd name="connsiteY4" fmla="*/ 313434 h 325116"/>
              <a:gd name="connsiteX5" fmla="*/ 0 w 4536504"/>
              <a:gd name="connsiteY5" fmla="*/ 245330 h 325116"/>
              <a:gd name="connsiteX6" fmla="*/ 0 w 4536504"/>
              <a:gd name="connsiteY6" fmla="*/ 181667 h 325116"/>
              <a:gd name="connsiteX0" fmla="*/ 0 w 4536504"/>
              <a:gd name="connsiteY0" fmla="*/ 181667 h 325116"/>
              <a:gd name="connsiteX1" fmla="*/ 2256586 w 4536504"/>
              <a:gd name="connsiteY1" fmla="*/ 236 h 325116"/>
              <a:gd name="connsiteX2" fmla="*/ 4536504 w 4536504"/>
              <a:gd name="connsiteY2" fmla="*/ 181667 h 325116"/>
              <a:gd name="connsiteX3" fmla="*/ 4536504 w 4536504"/>
              <a:gd name="connsiteY3" fmla="*/ 245330 h 325116"/>
              <a:gd name="connsiteX4" fmla="*/ 341884 w 4536504"/>
              <a:gd name="connsiteY4" fmla="*/ 313434 h 325116"/>
              <a:gd name="connsiteX5" fmla="*/ 0 w 4536504"/>
              <a:gd name="connsiteY5" fmla="*/ 245330 h 325116"/>
              <a:gd name="connsiteX6" fmla="*/ 0 w 4536504"/>
              <a:gd name="connsiteY6" fmla="*/ 181667 h 325116"/>
              <a:gd name="connsiteX0" fmla="*/ 0 w 4536504"/>
              <a:gd name="connsiteY0" fmla="*/ 181667 h 355093"/>
              <a:gd name="connsiteX1" fmla="*/ 2256586 w 4536504"/>
              <a:gd name="connsiteY1" fmla="*/ 236 h 355093"/>
              <a:gd name="connsiteX2" fmla="*/ 4536504 w 4536504"/>
              <a:gd name="connsiteY2" fmla="*/ 181667 h 355093"/>
              <a:gd name="connsiteX3" fmla="*/ 4536504 w 4536504"/>
              <a:gd name="connsiteY3" fmla="*/ 245330 h 355093"/>
              <a:gd name="connsiteX4" fmla="*/ 341884 w 4536504"/>
              <a:gd name="connsiteY4" fmla="*/ 313434 h 355093"/>
              <a:gd name="connsiteX5" fmla="*/ 0 w 4536504"/>
              <a:gd name="connsiteY5" fmla="*/ 245330 h 355093"/>
              <a:gd name="connsiteX6" fmla="*/ 0 w 4536504"/>
              <a:gd name="connsiteY6" fmla="*/ 181667 h 355093"/>
              <a:gd name="connsiteX0" fmla="*/ 0 w 4536504"/>
              <a:gd name="connsiteY0" fmla="*/ 181667 h 355093"/>
              <a:gd name="connsiteX1" fmla="*/ 2256586 w 4536504"/>
              <a:gd name="connsiteY1" fmla="*/ 236 h 355093"/>
              <a:gd name="connsiteX2" fmla="*/ 4536504 w 4536504"/>
              <a:gd name="connsiteY2" fmla="*/ 181667 h 355093"/>
              <a:gd name="connsiteX3" fmla="*/ 4536504 w 4536504"/>
              <a:gd name="connsiteY3" fmla="*/ 245330 h 355093"/>
              <a:gd name="connsiteX4" fmla="*/ 341884 w 4536504"/>
              <a:gd name="connsiteY4" fmla="*/ 313434 h 355093"/>
              <a:gd name="connsiteX5" fmla="*/ 0 w 4536504"/>
              <a:gd name="connsiteY5" fmla="*/ 245330 h 355093"/>
              <a:gd name="connsiteX6" fmla="*/ 0 w 4536504"/>
              <a:gd name="connsiteY6" fmla="*/ 181667 h 355093"/>
              <a:gd name="connsiteX0" fmla="*/ 0 w 4536504"/>
              <a:gd name="connsiteY0" fmla="*/ 181667 h 374079"/>
              <a:gd name="connsiteX1" fmla="*/ 2256586 w 4536504"/>
              <a:gd name="connsiteY1" fmla="*/ 236 h 374079"/>
              <a:gd name="connsiteX2" fmla="*/ 4536504 w 4536504"/>
              <a:gd name="connsiteY2" fmla="*/ 181667 h 374079"/>
              <a:gd name="connsiteX3" fmla="*/ 4536504 w 4536504"/>
              <a:gd name="connsiteY3" fmla="*/ 245330 h 374079"/>
              <a:gd name="connsiteX4" fmla="*/ 341884 w 4536504"/>
              <a:gd name="connsiteY4" fmla="*/ 313434 h 374079"/>
              <a:gd name="connsiteX5" fmla="*/ 0 w 4536504"/>
              <a:gd name="connsiteY5" fmla="*/ 245330 h 374079"/>
              <a:gd name="connsiteX6" fmla="*/ 0 w 4536504"/>
              <a:gd name="connsiteY6" fmla="*/ 181667 h 374079"/>
              <a:gd name="connsiteX0" fmla="*/ 0 w 4536504"/>
              <a:gd name="connsiteY0" fmla="*/ 181667 h 350377"/>
              <a:gd name="connsiteX1" fmla="*/ 2256586 w 4536504"/>
              <a:gd name="connsiteY1" fmla="*/ 236 h 350377"/>
              <a:gd name="connsiteX2" fmla="*/ 4536504 w 4536504"/>
              <a:gd name="connsiteY2" fmla="*/ 181667 h 350377"/>
              <a:gd name="connsiteX3" fmla="*/ 4536504 w 4536504"/>
              <a:gd name="connsiteY3" fmla="*/ 245330 h 350377"/>
              <a:gd name="connsiteX4" fmla="*/ 327593 w 4536504"/>
              <a:gd name="connsiteY4" fmla="*/ 276858 h 350377"/>
              <a:gd name="connsiteX5" fmla="*/ 0 w 4536504"/>
              <a:gd name="connsiteY5" fmla="*/ 245330 h 350377"/>
              <a:gd name="connsiteX6" fmla="*/ 0 w 4536504"/>
              <a:gd name="connsiteY6" fmla="*/ 181667 h 350377"/>
              <a:gd name="connsiteX0" fmla="*/ 0 w 4536504"/>
              <a:gd name="connsiteY0" fmla="*/ 181667 h 346095"/>
              <a:gd name="connsiteX1" fmla="*/ 2256586 w 4536504"/>
              <a:gd name="connsiteY1" fmla="*/ 236 h 346095"/>
              <a:gd name="connsiteX2" fmla="*/ 4536504 w 4536504"/>
              <a:gd name="connsiteY2" fmla="*/ 181667 h 346095"/>
              <a:gd name="connsiteX3" fmla="*/ 4536504 w 4536504"/>
              <a:gd name="connsiteY3" fmla="*/ 245330 h 346095"/>
              <a:gd name="connsiteX4" fmla="*/ 248989 w 4536504"/>
              <a:gd name="connsiteY4" fmla="*/ 269543 h 346095"/>
              <a:gd name="connsiteX5" fmla="*/ 0 w 4536504"/>
              <a:gd name="connsiteY5" fmla="*/ 245330 h 346095"/>
              <a:gd name="connsiteX6" fmla="*/ 0 w 4536504"/>
              <a:gd name="connsiteY6" fmla="*/ 181667 h 346095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463322"/>
              <a:gd name="connsiteX1" fmla="*/ 2256586 w 4536504"/>
              <a:gd name="connsiteY1" fmla="*/ 236 h 463322"/>
              <a:gd name="connsiteX2" fmla="*/ 4536504 w 4536504"/>
              <a:gd name="connsiteY2" fmla="*/ 181667 h 463322"/>
              <a:gd name="connsiteX3" fmla="*/ 4536504 w 4536504"/>
              <a:gd name="connsiteY3" fmla="*/ 245330 h 463322"/>
              <a:gd name="connsiteX4" fmla="*/ 248989 w 4536504"/>
              <a:gd name="connsiteY4" fmla="*/ 269543 h 463322"/>
              <a:gd name="connsiteX5" fmla="*/ 7146 w 4536504"/>
              <a:gd name="connsiteY5" fmla="*/ 413580 h 463322"/>
              <a:gd name="connsiteX6" fmla="*/ 0 w 4536504"/>
              <a:gd name="connsiteY6" fmla="*/ 181667 h 463322"/>
              <a:gd name="connsiteX0" fmla="*/ 0 w 4536504"/>
              <a:gd name="connsiteY0" fmla="*/ 181667 h 413580"/>
              <a:gd name="connsiteX1" fmla="*/ 2256586 w 4536504"/>
              <a:gd name="connsiteY1" fmla="*/ 236 h 413580"/>
              <a:gd name="connsiteX2" fmla="*/ 4536504 w 4536504"/>
              <a:gd name="connsiteY2" fmla="*/ 181667 h 413580"/>
              <a:gd name="connsiteX3" fmla="*/ 4536504 w 4536504"/>
              <a:gd name="connsiteY3" fmla="*/ 245330 h 413580"/>
              <a:gd name="connsiteX4" fmla="*/ 248989 w 4536504"/>
              <a:gd name="connsiteY4" fmla="*/ 269543 h 413580"/>
              <a:gd name="connsiteX5" fmla="*/ 7146 w 4536504"/>
              <a:gd name="connsiteY5" fmla="*/ 413580 h 413580"/>
              <a:gd name="connsiteX6" fmla="*/ 0 w 4536504"/>
              <a:gd name="connsiteY6" fmla="*/ 181667 h 413580"/>
              <a:gd name="connsiteX0" fmla="*/ 0 w 4536504"/>
              <a:gd name="connsiteY0" fmla="*/ 181667 h 361684"/>
              <a:gd name="connsiteX1" fmla="*/ 2256586 w 4536504"/>
              <a:gd name="connsiteY1" fmla="*/ 236 h 361684"/>
              <a:gd name="connsiteX2" fmla="*/ 4536504 w 4536504"/>
              <a:gd name="connsiteY2" fmla="*/ 181667 h 361684"/>
              <a:gd name="connsiteX3" fmla="*/ 4536504 w 4536504"/>
              <a:gd name="connsiteY3" fmla="*/ 245330 h 361684"/>
              <a:gd name="connsiteX4" fmla="*/ 248989 w 4536504"/>
              <a:gd name="connsiteY4" fmla="*/ 269543 h 361684"/>
              <a:gd name="connsiteX5" fmla="*/ 7146 w 4536504"/>
              <a:gd name="connsiteY5" fmla="*/ 355058 h 361684"/>
              <a:gd name="connsiteX6" fmla="*/ 0 w 4536504"/>
              <a:gd name="connsiteY6" fmla="*/ 181667 h 361684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48989 w 4536504"/>
              <a:gd name="connsiteY4" fmla="*/ 269543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22290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22290 h 413579"/>
              <a:gd name="connsiteX0" fmla="*/ 0 w 4536504"/>
              <a:gd name="connsiteY0" fmla="*/ 153712 h 445001"/>
              <a:gd name="connsiteX1" fmla="*/ 2256586 w 4536504"/>
              <a:gd name="connsiteY1" fmla="*/ 31658 h 445001"/>
              <a:gd name="connsiteX2" fmla="*/ 4510923 w 4536504"/>
              <a:gd name="connsiteY2" fmla="*/ 94336 h 445001"/>
              <a:gd name="connsiteX3" fmla="*/ 4536504 w 4536504"/>
              <a:gd name="connsiteY3" fmla="*/ 276752 h 445001"/>
              <a:gd name="connsiteX4" fmla="*/ 291864 w 4536504"/>
              <a:gd name="connsiteY4" fmla="*/ 330226 h 445001"/>
              <a:gd name="connsiteX5" fmla="*/ 7146 w 4536504"/>
              <a:gd name="connsiteY5" fmla="*/ 445001 h 445001"/>
              <a:gd name="connsiteX6" fmla="*/ 0 w 4536504"/>
              <a:gd name="connsiteY6" fmla="*/ 153712 h 445001"/>
              <a:gd name="connsiteX0" fmla="*/ 0 w 4536504"/>
              <a:gd name="connsiteY0" fmla="*/ 43216 h 524510"/>
              <a:gd name="connsiteX1" fmla="*/ 2256586 w 4536504"/>
              <a:gd name="connsiteY1" fmla="*/ 111167 h 524510"/>
              <a:gd name="connsiteX2" fmla="*/ 4510923 w 4536504"/>
              <a:gd name="connsiteY2" fmla="*/ 173845 h 524510"/>
              <a:gd name="connsiteX3" fmla="*/ 4536504 w 4536504"/>
              <a:gd name="connsiteY3" fmla="*/ 356261 h 524510"/>
              <a:gd name="connsiteX4" fmla="*/ 291864 w 4536504"/>
              <a:gd name="connsiteY4" fmla="*/ 409735 h 524510"/>
              <a:gd name="connsiteX5" fmla="*/ 7146 w 4536504"/>
              <a:gd name="connsiteY5" fmla="*/ 524510 h 524510"/>
              <a:gd name="connsiteX6" fmla="*/ 0 w 4536504"/>
              <a:gd name="connsiteY6" fmla="*/ 43216 h 524510"/>
              <a:gd name="connsiteX0" fmla="*/ 0 w 4536504"/>
              <a:gd name="connsiteY0" fmla="*/ 122193 h 603487"/>
              <a:gd name="connsiteX1" fmla="*/ 2256586 w 4536504"/>
              <a:gd name="connsiteY1" fmla="*/ 190144 h 603487"/>
              <a:gd name="connsiteX2" fmla="*/ 2285402 w 4536504"/>
              <a:gd name="connsiteY2" fmla="*/ 371 h 603487"/>
              <a:gd name="connsiteX3" fmla="*/ 4510923 w 4536504"/>
              <a:gd name="connsiteY3" fmla="*/ 252822 h 603487"/>
              <a:gd name="connsiteX4" fmla="*/ 4536504 w 4536504"/>
              <a:gd name="connsiteY4" fmla="*/ 435238 h 603487"/>
              <a:gd name="connsiteX5" fmla="*/ 291864 w 4536504"/>
              <a:gd name="connsiteY5" fmla="*/ 488712 h 603487"/>
              <a:gd name="connsiteX6" fmla="*/ 7146 w 4536504"/>
              <a:gd name="connsiteY6" fmla="*/ 603487 h 603487"/>
              <a:gd name="connsiteX7" fmla="*/ 0 w 4536504"/>
              <a:gd name="connsiteY7" fmla="*/ 122193 h 603487"/>
              <a:gd name="connsiteX0" fmla="*/ 0 w 4536504"/>
              <a:gd name="connsiteY0" fmla="*/ 123778 h 605072"/>
              <a:gd name="connsiteX1" fmla="*/ 2243795 w 4536504"/>
              <a:gd name="connsiteY1" fmla="*/ 13599 h 605072"/>
              <a:gd name="connsiteX2" fmla="*/ 2285402 w 4536504"/>
              <a:gd name="connsiteY2" fmla="*/ 1956 h 605072"/>
              <a:gd name="connsiteX3" fmla="*/ 4510923 w 4536504"/>
              <a:gd name="connsiteY3" fmla="*/ 254407 h 605072"/>
              <a:gd name="connsiteX4" fmla="*/ 4536504 w 4536504"/>
              <a:gd name="connsiteY4" fmla="*/ 436823 h 605072"/>
              <a:gd name="connsiteX5" fmla="*/ 291864 w 4536504"/>
              <a:gd name="connsiteY5" fmla="*/ 490297 h 605072"/>
              <a:gd name="connsiteX6" fmla="*/ 7146 w 4536504"/>
              <a:gd name="connsiteY6" fmla="*/ 605072 h 605072"/>
              <a:gd name="connsiteX7" fmla="*/ 0 w 4536504"/>
              <a:gd name="connsiteY7" fmla="*/ 123778 h 605072"/>
              <a:gd name="connsiteX0" fmla="*/ 0 w 4536504"/>
              <a:gd name="connsiteY0" fmla="*/ 123778 h 605072"/>
              <a:gd name="connsiteX1" fmla="*/ 2243795 w 4536504"/>
              <a:gd name="connsiteY1" fmla="*/ 13599 h 605072"/>
              <a:gd name="connsiteX2" fmla="*/ 2285402 w 4536504"/>
              <a:gd name="connsiteY2" fmla="*/ 1956 h 605072"/>
              <a:gd name="connsiteX3" fmla="*/ 4510923 w 4536504"/>
              <a:gd name="connsiteY3" fmla="*/ 147529 h 605072"/>
              <a:gd name="connsiteX4" fmla="*/ 4536504 w 4536504"/>
              <a:gd name="connsiteY4" fmla="*/ 436823 h 605072"/>
              <a:gd name="connsiteX5" fmla="*/ 291864 w 4536504"/>
              <a:gd name="connsiteY5" fmla="*/ 490297 h 605072"/>
              <a:gd name="connsiteX6" fmla="*/ 7146 w 4536504"/>
              <a:gd name="connsiteY6" fmla="*/ 605072 h 605072"/>
              <a:gd name="connsiteX7" fmla="*/ 0 w 4536504"/>
              <a:gd name="connsiteY7" fmla="*/ 123778 h 60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6504" h="605072">
                <a:moveTo>
                  <a:pt x="0" y="123778"/>
                </a:moveTo>
                <a:cubicBezTo>
                  <a:pt x="744461" y="-7950"/>
                  <a:pt x="1475858" y="26574"/>
                  <a:pt x="2243795" y="13599"/>
                </a:cubicBezTo>
                <a:cubicBezTo>
                  <a:pt x="2626827" y="26942"/>
                  <a:pt x="1909679" y="-8490"/>
                  <a:pt x="2285402" y="1956"/>
                </a:cubicBezTo>
                <a:cubicBezTo>
                  <a:pt x="2661125" y="12402"/>
                  <a:pt x="4137871" y="108698"/>
                  <a:pt x="4510923" y="147529"/>
                </a:cubicBezTo>
                <a:lnTo>
                  <a:pt x="4536504" y="436823"/>
                </a:lnTo>
                <a:cubicBezTo>
                  <a:pt x="3986273" y="283960"/>
                  <a:pt x="1628141" y="72575"/>
                  <a:pt x="291864" y="490297"/>
                </a:cubicBezTo>
                <a:cubicBezTo>
                  <a:pt x="227924" y="518803"/>
                  <a:pt x="-372" y="583882"/>
                  <a:pt x="7146" y="605072"/>
                </a:cubicBezTo>
                <a:lnTo>
                  <a:pt x="0" y="12377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948264" y="4113076"/>
            <a:ext cx="18000" cy="828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3491880" y="129406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FF66"/>
                </a:solidFill>
                <a:latin typeface="Swis721 Cn BT" panose="020B0506020202030204" pitchFamily="34" charset="0"/>
              </a:rPr>
              <a:t>Evolução da Produção e Mercado Mundial de Camarão Marinho e os Desafios para Continuar Produzindo na Presença</a:t>
            </a:r>
          </a:p>
          <a:p>
            <a:pPr algn="r"/>
            <a:r>
              <a:rPr lang="pt-BR" sz="2400" b="1" dirty="0" smtClean="0">
                <a:solidFill>
                  <a:srgbClr val="FFFF66"/>
                </a:solidFill>
                <a:latin typeface="Swis721 Cn BT" panose="020B0506020202030204" pitchFamily="34" charset="0"/>
              </a:rPr>
              <a:t> da Mancha Branca </a:t>
            </a:r>
            <a:endParaRPr lang="pt-BR" sz="2400" b="1" dirty="0">
              <a:solidFill>
                <a:srgbClr val="FFFF66"/>
              </a:solidFill>
              <a:latin typeface="Swis721 Cn BT" panose="020B0506020202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932040" y="5229200"/>
            <a:ext cx="4248472" cy="415238"/>
          </a:xfrm>
          <a:custGeom>
            <a:avLst/>
            <a:gdLst>
              <a:gd name="connsiteX0" fmla="*/ 0 w 4536504"/>
              <a:gd name="connsiteY0" fmla="*/ 0 h 63663"/>
              <a:gd name="connsiteX1" fmla="*/ 4536504 w 4536504"/>
              <a:gd name="connsiteY1" fmla="*/ 0 h 63663"/>
              <a:gd name="connsiteX2" fmla="*/ 4536504 w 4536504"/>
              <a:gd name="connsiteY2" fmla="*/ 63663 h 63663"/>
              <a:gd name="connsiteX3" fmla="*/ 0 w 4536504"/>
              <a:gd name="connsiteY3" fmla="*/ 63663 h 63663"/>
              <a:gd name="connsiteX4" fmla="*/ 0 w 4536504"/>
              <a:gd name="connsiteY4" fmla="*/ 0 h 63663"/>
              <a:gd name="connsiteX0" fmla="*/ 0 w 4536504"/>
              <a:gd name="connsiteY0" fmla="*/ 145805 h 209468"/>
              <a:gd name="connsiteX1" fmla="*/ 2220686 w 4536504"/>
              <a:gd name="connsiteY1" fmla="*/ 0 h 209468"/>
              <a:gd name="connsiteX2" fmla="*/ 4536504 w 4536504"/>
              <a:gd name="connsiteY2" fmla="*/ 145805 h 209468"/>
              <a:gd name="connsiteX3" fmla="*/ 4536504 w 4536504"/>
              <a:gd name="connsiteY3" fmla="*/ 209468 h 209468"/>
              <a:gd name="connsiteX4" fmla="*/ 0 w 4536504"/>
              <a:gd name="connsiteY4" fmla="*/ 209468 h 209468"/>
              <a:gd name="connsiteX5" fmla="*/ 0 w 4536504"/>
              <a:gd name="connsiteY5" fmla="*/ 145805 h 209468"/>
              <a:gd name="connsiteX0" fmla="*/ 0 w 4536504"/>
              <a:gd name="connsiteY0" fmla="*/ 171853 h 235516"/>
              <a:gd name="connsiteX1" fmla="*/ 2220686 w 4536504"/>
              <a:gd name="connsiteY1" fmla="*/ 26048 h 235516"/>
              <a:gd name="connsiteX2" fmla="*/ 4536504 w 4536504"/>
              <a:gd name="connsiteY2" fmla="*/ 171853 h 235516"/>
              <a:gd name="connsiteX3" fmla="*/ 4536504 w 4536504"/>
              <a:gd name="connsiteY3" fmla="*/ 235516 h 235516"/>
              <a:gd name="connsiteX4" fmla="*/ 0 w 4536504"/>
              <a:gd name="connsiteY4" fmla="*/ 235516 h 235516"/>
              <a:gd name="connsiteX5" fmla="*/ 0 w 4536504"/>
              <a:gd name="connsiteY5" fmla="*/ 171853 h 235516"/>
              <a:gd name="connsiteX0" fmla="*/ 0 w 4536504"/>
              <a:gd name="connsiteY0" fmla="*/ 171853 h 235516"/>
              <a:gd name="connsiteX1" fmla="*/ 2220686 w 4536504"/>
              <a:gd name="connsiteY1" fmla="*/ 26048 h 235516"/>
              <a:gd name="connsiteX2" fmla="*/ 4536504 w 4536504"/>
              <a:gd name="connsiteY2" fmla="*/ 171853 h 235516"/>
              <a:gd name="connsiteX3" fmla="*/ 4536504 w 4536504"/>
              <a:gd name="connsiteY3" fmla="*/ 235516 h 235516"/>
              <a:gd name="connsiteX4" fmla="*/ 0 w 4536504"/>
              <a:gd name="connsiteY4" fmla="*/ 235516 h 235516"/>
              <a:gd name="connsiteX5" fmla="*/ 0 w 4536504"/>
              <a:gd name="connsiteY5" fmla="*/ 171853 h 235516"/>
              <a:gd name="connsiteX0" fmla="*/ 0 w 4536504"/>
              <a:gd name="connsiteY0" fmla="*/ 97715 h 161378"/>
              <a:gd name="connsiteX1" fmla="*/ 2268187 w 4536504"/>
              <a:gd name="connsiteY1" fmla="*/ 35037 h 161378"/>
              <a:gd name="connsiteX2" fmla="*/ 4536504 w 4536504"/>
              <a:gd name="connsiteY2" fmla="*/ 97715 h 161378"/>
              <a:gd name="connsiteX3" fmla="*/ 4536504 w 4536504"/>
              <a:gd name="connsiteY3" fmla="*/ 161378 h 161378"/>
              <a:gd name="connsiteX4" fmla="*/ 0 w 4536504"/>
              <a:gd name="connsiteY4" fmla="*/ 161378 h 161378"/>
              <a:gd name="connsiteX5" fmla="*/ 0 w 4536504"/>
              <a:gd name="connsiteY5" fmla="*/ 97715 h 161378"/>
              <a:gd name="connsiteX0" fmla="*/ 0 w 4536504"/>
              <a:gd name="connsiteY0" fmla="*/ 62678 h 126341"/>
              <a:gd name="connsiteX1" fmla="*/ 2268187 w 4536504"/>
              <a:gd name="connsiteY1" fmla="*/ 0 h 126341"/>
              <a:gd name="connsiteX2" fmla="*/ 4536504 w 4536504"/>
              <a:gd name="connsiteY2" fmla="*/ 62678 h 126341"/>
              <a:gd name="connsiteX3" fmla="*/ 4536504 w 4536504"/>
              <a:gd name="connsiteY3" fmla="*/ 126341 h 126341"/>
              <a:gd name="connsiteX4" fmla="*/ 0 w 4536504"/>
              <a:gd name="connsiteY4" fmla="*/ 126341 h 126341"/>
              <a:gd name="connsiteX5" fmla="*/ 0 w 4536504"/>
              <a:gd name="connsiteY5" fmla="*/ 62678 h 126341"/>
              <a:gd name="connsiteX0" fmla="*/ 0 w 4536504"/>
              <a:gd name="connsiteY0" fmla="*/ 62808 h 126471"/>
              <a:gd name="connsiteX1" fmla="*/ 2268187 w 4536504"/>
              <a:gd name="connsiteY1" fmla="*/ 130 h 126471"/>
              <a:gd name="connsiteX2" fmla="*/ 4536504 w 4536504"/>
              <a:gd name="connsiteY2" fmla="*/ 62808 h 126471"/>
              <a:gd name="connsiteX3" fmla="*/ 4536504 w 4536504"/>
              <a:gd name="connsiteY3" fmla="*/ 126471 h 126471"/>
              <a:gd name="connsiteX4" fmla="*/ 0 w 4536504"/>
              <a:gd name="connsiteY4" fmla="*/ 126471 h 126471"/>
              <a:gd name="connsiteX5" fmla="*/ 0 w 4536504"/>
              <a:gd name="connsiteY5" fmla="*/ 62808 h 126471"/>
              <a:gd name="connsiteX0" fmla="*/ 0 w 4536504"/>
              <a:gd name="connsiteY0" fmla="*/ 181468 h 245131"/>
              <a:gd name="connsiteX1" fmla="*/ 2256586 w 4536504"/>
              <a:gd name="connsiteY1" fmla="*/ 37 h 245131"/>
              <a:gd name="connsiteX2" fmla="*/ 4536504 w 4536504"/>
              <a:gd name="connsiteY2" fmla="*/ 181468 h 245131"/>
              <a:gd name="connsiteX3" fmla="*/ 4536504 w 4536504"/>
              <a:gd name="connsiteY3" fmla="*/ 245131 h 245131"/>
              <a:gd name="connsiteX4" fmla="*/ 0 w 4536504"/>
              <a:gd name="connsiteY4" fmla="*/ 245131 h 245131"/>
              <a:gd name="connsiteX5" fmla="*/ 0 w 4536504"/>
              <a:gd name="connsiteY5" fmla="*/ 181468 h 245131"/>
              <a:gd name="connsiteX0" fmla="*/ 0 w 4536504"/>
              <a:gd name="connsiteY0" fmla="*/ 181468 h 245131"/>
              <a:gd name="connsiteX1" fmla="*/ 2256586 w 4536504"/>
              <a:gd name="connsiteY1" fmla="*/ 37 h 245131"/>
              <a:gd name="connsiteX2" fmla="*/ 4536504 w 4536504"/>
              <a:gd name="connsiteY2" fmla="*/ 181468 h 245131"/>
              <a:gd name="connsiteX3" fmla="*/ 4536504 w 4536504"/>
              <a:gd name="connsiteY3" fmla="*/ 245131 h 245131"/>
              <a:gd name="connsiteX4" fmla="*/ 0 w 4536504"/>
              <a:gd name="connsiteY4" fmla="*/ 245131 h 245131"/>
              <a:gd name="connsiteX5" fmla="*/ 0 w 4536504"/>
              <a:gd name="connsiteY5" fmla="*/ 181468 h 245131"/>
              <a:gd name="connsiteX0" fmla="*/ 0 w 4536504"/>
              <a:gd name="connsiteY0" fmla="*/ 181667 h 245330"/>
              <a:gd name="connsiteX1" fmla="*/ 2256586 w 4536504"/>
              <a:gd name="connsiteY1" fmla="*/ 236 h 245330"/>
              <a:gd name="connsiteX2" fmla="*/ 4536504 w 4536504"/>
              <a:gd name="connsiteY2" fmla="*/ 181667 h 245330"/>
              <a:gd name="connsiteX3" fmla="*/ 4536504 w 4536504"/>
              <a:gd name="connsiteY3" fmla="*/ 245330 h 245330"/>
              <a:gd name="connsiteX4" fmla="*/ 0 w 4536504"/>
              <a:gd name="connsiteY4" fmla="*/ 245330 h 245330"/>
              <a:gd name="connsiteX5" fmla="*/ 0 w 4536504"/>
              <a:gd name="connsiteY5" fmla="*/ 181667 h 245330"/>
              <a:gd name="connsiteX0" fmla="*/ 0 w 4536504"/>
              <a:gd name="connsiteY0" fmla="*/ 181667 h 313434"/>
              <a:gd name="connsiteX1" fmla="*/ 2256586 w 4536504"/>
              <a:gd name="connsiteY1" fmla="*/ 236 h 313434"/>
              <a:gd name="connsiteX2" fmla="*/ 4536504 w 4536504"/>
              <a:gd name="connsiteY2" fmla="*/ 181667 h 313434"/>
              <a:gd name="connsiteX3" fmla="*/ 4536504 w 4536504"/>
              <a:gd name="connsiteY3" fmla="*/ 245330 h 313434"/>
              <a:gd name="connsiteX4" fmla="*/ 341884 w 4536504"/>
              <a:gd name="connsiteY4" fmla="*/ 313434 h 313434"/>
              <a:gd name="connsiteX5" fmla="*/ 0 w 4536504"/>
              <a:gd name="connsiteY5" fmla="*/ 245330 h 313434"/>
              <a:gd name="connsiteX6" fmla="*/ 0 w 4536504"/>
              <a:gd name="connsiteY6" fmla="*/ 181667 h 313434"/>
              <a:gd name="connsiteX0" fmla="*/ 0 w 4536504"/>
              <a:gd name="connsiteY0" fmla="*/ 181667 h 325116"/>
              <a:gd name="connsiteX1" fmla="*/ 2256586 w 4536504"/>
              <a:gd name="connsiteY1" fmla="*/ 236 h 325116"/>
              <a:gd name="connsiteX2" fmla="*/ 4536504 w 4536504"/>
              <a:gd name="connsiteY2" fmla="*/ 181667 h 325116"/>
              <a:gd name="connsiteX3" fmla="*/ 4536504 w 4536504"/>
              <a:gd name="connsiteY3" fmla="*/ 245330 h 325116"/>
              <a:gd name="connsiteX4" fmla="*/ 341884 w 4536504"/>
              <a:gd name="connsiteY4" fmla="*/ 313434 h 325116"/>
              <a:gd name="connsiteX5" fmla="*/ 0 w 4536504"/>
              <a:gd name="connsiteY5" fmla="*/ 245330 h 325116"/>
              <a:gd name="connsiteX6" fmla="*/ 0 w 4536504"/>
              <a:gd name="connsiteY6" fmla="*/ 181667 h 325116"/>
              <a:gd name="connsiteX0" fmla="*/ 0 w 4536504"/>
              <a:gd name="connsiteY0" fmla="*/ 181667 h 325116"/>
              <a:gd name="connsiteX1" fmla="*/ 2256586 w 4536504"/>
              <a:gd name="connsiteY1" fmla="*/ 236 h 325116"/>
              <a:gd name="connsiteX2" fmla="*/ 4536504 w 4536504"/>
              <a:gd name="connsiteY2" fmla="*/ 181667 h 325116"/>
              <a:gd name="connsiteX3" fmla="*/ 4536504 w 4536504"/>
              <a:gd name="connsiteY3" fmla="*/ 245330 h 325116"/>
              <a:gd name="connsiteX4" fmla="*/ 341884 w 4536504"/>
              <a:gd name="connsiteY4" fmla="*/ 313434 h 325116"/>
              <a:gd name="connsiteX5" fmla="*/ 0 w 4536504"/>
              <a:gd name="connsiteY5" fmla="*/ 245330 h 325116"/>
              <a:gd name="connsiteX6" fmla="*/ 0 w 4536504"/>
              <a:gd name="connsiteY6" fmla="*/ 181667 h 325116"/>
              <a:gd name="connsiteX0" fmla="*/ 0 w 4536504"/>
              <a:gd name="connsiteY0" fmla="*/ 181667 h 355093"/>
              <a:gd name="connsiteX1" fmla="*/ 2256586 w 4536504"/>
              <a:gd name="connsiteY1" fmla="*/ 236 h 355093"/>
              <a:gd name="connsiteX2" fmla="*/ 4536504 w 4536504"/>
              <a:gd name="connsiteY2" fmla="*/ 181667 h 355093"/>
              <a:gd name="connsiteX3" fmla="*/ 4536504 w 4536504"/>
              <a:gd name="connsiteY3" fmla="*/ 245330 h 355093"/>
              <a:gd name="connsiteX4" fmla="*/ 341884 w 4536504"/>
              <a:gd name="connsiteY4" fmla="*/ 313434 h 355093"/>
              <a:gd name="connsiteX5" fmla="*/ 0 w 4536504"/>
              <a:gd name="connsiteY5" fmla="*/ 245330 h 355093"/>
              <a:gd name="connsiteX6" fmla="*/ 0 w 4536504"/>
              <a:gd name="connsiteY6" fmla="*/ 181667 h 355093"/>
              <a:gd name="connsiteX0" fmla="*/ 0 w 4536504"/>
              <a:gd name="connsiteY0" fmla="*/ 181667 h 355093"/>
              <a:gd name="connsiteX1" fmla="*/ 2256586 w 4536504"/>
              <a:gd name="connsiteY1" fmla="*/ 236 h 355093"/>
              <a:gd name="connsiteX2" fmla="*/ 4536504 w 4536504"/>
              <a:gd name="connsiteY2" fmla="*/ 181667 h 355093"/>
              <a:gd name="connsiteX3" fmla="*/ 4536504 w 4536504"/>
              <a:gd name="connsiteY3" fmla="*/ 245330 h 355093"/>
              <a:gd name="connsiteX4" fmla="*/ 341884 w 4536504"/>
              <a:gd name="connsiteY4" fmla="*/ 313434 h 355093"/>
              <a:gd name="connsiteX5" fmla="*/ 0 w 4536504"/>
              <a:gd name="connsiteY5" fmla="*/ 245330 h 355093"/>
              <a:gd name="connsiteX6" fmla="*/ 0 w 4536504"/>
              <a:gd name="connsiteY6" fmla="*/ 181667 h 355093"/>
              <a:gd name="connsiteX0" fmla="*/ 0 w 4536504"/>
              <a:gd name="connsiteY0" fmla="*/ 181667 h 374079"/>
              <a:gd name="connsiteX1" fmla="*/ 2256586 w 4536504"/>
              <a:gd name="connsiteY1" fmla="*/ 236 h 374079"/>
              <a:gd name="connsiteX2" fmla="*/ 4536504 w 4536504"/>
              <a:gd name="connsiteY2" fmla="*/ 181667 h 374079"/>
              <a:gd name="connsiteX3" fmla="*/ 4536504 w 4536504"/>
              <a:gd name="connsiteY3" fmla="*/ 245330 h 374079"/>
              <a:gd name="connsiteX4" fmla="*/ 341884 w 4536504"/>
              <a:gd name="connsiteY4" fmla="*/ 313434 h 374079"/>
              <a:gd name="connsiteX5" fmla="*/ 0 w 4536504"/>
              <a:gd name="connsiteY5" fmla="*/ 245330 h 374079"/>
              <a:gd name="connsiteX6" fmla="*/ 0 w 4536504"/>
              <a:gd name="connsiteY6" fmla="*/ 181667 h 374079"/>
              <a:gd name="connsiteX0" fmla="*/ 0 w 4536504"/>
              <a:gd name="connsiteY0" fmla="*/ 181667 h 350377"/>
              <a:gd name="connsiteX1" fmla="*/ 2256586 w 4536504"/>
              <a:gd name="connsiteY1" fmla="*/ 236 h 350377"/>
              <a:gd name="connsiteX2" fmla="*/ 4536504 w 4536504"/>
              <a:gd name="connsiteY2" fmla="*/ 181667 h 350377"/>
              <a:gd name="connsiteX3" fmla="*/ 4536504 w 4536504"/>
              <a:gd name="connsiteY3" fmla="*/ 245330 h 350377"/>
              <a:gd name="connsiteX4" fmla="*/ 327593 w 4536504"/>
              <a:gd name="connsiteY4" fmla="*/ 276858 h 350377"/>
              <a:gd name="connsiteX5" fmla="*/ 0 w 4536504"/>
              <a:gd name="connsiteY5" fmla="*/ 245330 h 350377"/>
              <a:gd name="connsiteX6" fmla="*/ 0 w 4536504"/>
              <a:gd name="connsiteY6" fmla="*/ 181667 h 350377"/>
              <a:gd name="connsiteX0" fmla="*/ 0 w 4536504"/>
              <a:gd name="connsiteY0" fmla="*/ 181667 h 346095"/>
              <a:gd name="connsiteX1" fmla="*/ 2256586 w 4536504"/>
              <a:gd name="connsiteY1" fmla="*/ 236 h 346095"/>
              <a:gd name="connsiteX2" fmla="*/ 4536504 w 4536504"/>
              <a:gd name="connsiteY2" fmla="*/ 181667 h 346095"/>
              <a:gd name="connsiteX3" fmla="*/ 4536504 w 4536504"/>
              <a:gd name="connsiteY3" fmla="*/ 245330 h 346095"/>
              <a:gd name="connsiteX4" fmla="*/ 248989 w 4536504"/>
              <a:gd name="connsiteY4" fmla="*/ 269543 h 346095"/>
              <a:gd name="connsiteX5" fmla="*/ 0 w 4536504"/>
              <a:gd name="connsiteY5" fmla="*/ 245330 h 346095"/>
              <a:gd name="connsiteX6" fmla="*/ 0 w 4536504"/>
              <a:gd name="connsiteY6" fmla="*/ 181667 h 346095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361283"/>
              <a:gd name="connsiteX1" fmla="*/ 2256586 w 4536504"/>
              <a:gd name="connsiteY1" fmla="*/ 236 h 361283"/>
              <a:gd name="connsiteX2" fmla="*/ 4536504 w 4536504"/>
              <a:gd name="connsiteY2" fmla="*/ 181667 h 361283"/>
              <a:gd name="connsiteX3" fmla="*/ 4536504 w 4536504"/>
              <a:gd name="connsiteY3" fmla="*/ 245330 h 361283"/>
              <a:gd name="connsiteX4" fmla="*/ 248989 w 4536504"/>
              <a:gd name="connsiteY4" fmla="*/ 269543 h 361283"/>
              <a:gd name="connsiteX5" fmla="*/ 0 w 4536504"/>
              <a:gd name="connsiteY5" fmla="*/ 245330 h 361283"/>
              <a:gd name="connsiteX6" fmla="*/ 0 w 4536504"/>
              <a:gd name="connsiteY6" fmla="*/ 181667 h 361283"/>
              <a:gd name="connsiteX0" fmla="*/ 0 w 4536504"/>
              <a:gd name="connsiteY0" fmla="*/ 181667 h 463322"/>
              <a:gd name="connsiteX1" fmla="*/ 2256586 w 4536504"/>
              <a:gd name="connsiteY1" fmla="*/ 236 h 463322"/>
              <a:gd name="connsiteX2" fmla="*/ 4536504 w 4536504"/>
              <a:gd name="connsiteY2" fmla="*/ 181667 h 463322"/>
              <a:gd name="connsiteX3" fmla="*/ 4536504 w 4536504"/>
              <a:gd name="connsiteY3" fmla="*/ 245330 h 463322"/>
              <a:gd name="connsiteX4" fmla="*/ 248989 w 4536504"/>
              <a:gd name="connsiteY4" fmla="*/ 269543 h 463322"/>
              <a:gd name="connsiteX5" fmla="*/ 7146 w 4536504"/>
              <a:gd name="connsiteY5" fmla="*/ 413580 h 463322"/>
              <a:gd name="connsiteX6" fmla="*/ 0 w 4536504"/>
              <a:gd name="connsiteY6" fmla="*/ 181667 h 463322"/>
              <a:gd name="connsiteX0" fmla="*/ 0 w 4536504"/>
              <a:gd name="connsiteY0" fmla="*/ 181667 h 413580"/>
              <a:gd name="connsiteX1" fmla="*/ 2256586 w 4536504"/>
              <a:gd name="connsiteY1" fmla="*/ 236 h 413580"/>
              <a:gd name="connsiteX2" fmla="*/ 4536504 w 4536504"/>
              <a:gd name="connsiteY2" fmla="*/ 181667 h 413580"/>
              <a:gd name="connsiteX3" fmla="*/ 4536504 w 4536504"/>
              <a:gd name="connsiteY3" fmla="*/ 245330 h 413580"/>
              <a:gd name="connsiteX4" fmla="*/ 248989 w 4536504"/>
              <a:gd name="connsiteY4" fmla="*/ 269543 h 413580"/>
              <a:gd name="connsiteX5" fmla="*/ 7146 w 4536504"/>
              <a:gd name="connsiteY5" fmla="*/ 413580 h 413580"/>
              <a:gd name="connsiteX6" fmla="*/ 0 w 4536504"/>
              <a:gd name="connsiteY6" fmla="*/ 181667 h 413580"/>
              <a:gd name="connsiteX0" fmla="*/ 0 w 4536504"/>
              <a:gd name="connsiteY0" fmla="*/ 181667 h 361684"/>
              <a:gd name="connsiteX1" fmla="*/ 2256586 w 4536504"/>
              <a:gd name="connsiteY1" fmla="*/ 236 h 361684"/>
              <a:gd name="connsiteX2" fmla="*/ 4536504 w 4536504"/>
              <a:gd name="connsiteY2" fmla="*/ 181667 h 361684"/>
              <a:gd name="connsiteX3" fmla="*/ 4536504 w 4536504"/>
              <a:gd name="connsiteY3" fmla="*/ 245330 h 361684"/>
              <a:gd name="connsiteX4" fmla="*/ 248989 w 4536504"/>
              <a:gd name="connsiteY4" fmla="*/ 269543 h 361684"/>
              <a:gd name="connsiteX5" fmla="*/ 7146 w 4536504"/>
              <a:gd name="connsiteY5" fmla="*/ 355058 h 361684"/>
              <a:gd name="connsiteX6" fmla="*/ 0 w 4536504"/>
              <a:gd name="connsiteY6" fmla="*/ 181667 h 361684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48989 w 4536504"/>
              <a:gd name="connsiteY4" fmla="*/ 269543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  <a:gd name="connsiteX0" fmla="*/ 0 w 4536504"/>
              <a:gd name="connsiteY0" fmla="*/ 181667 h 413579"/>
              <a:gd name="connsiteX1" fmla="*/ 2256586 w 4536504"/>
              <a:gd name="connsiteY1" fmla="*/ 236 h 413579"/>
              <a:gd name="connsiteX2" fmla="*/ 4536504 w 4536504"/>
              <a:gd name="connsiteY2" fmla="*/ 181667 h 413579"/>
              <a:gd name="connsiteX3" fmla="*/ 4536504 w 4536504"/>
              <a:gd name="connsiteY3" fmla="*/ 245330 h 413579"/>
              <a:gd name="connsiteX4" fmla="*/ 291864 w 4536504"/>
              <a:gd name="connsiteY4" fmla="*/ 298804 h 413579"/>
              <a:gd name="connsiteX5" fmla="*/ 7146 w 4536504"/>
              <a:gd name="connsiteY5" fmla="*/ 413579 h 413579"/>
              <a:gd name="connsiteX6" fmla="*/ 0 w 4536504"/>
              <a:gd name="connsiteY6" fmla="*/ 181667 h 41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504" h="413579">
                <a:moveTo>
                  <a:pt x="0" y="181667"/>
                </a:moveTo>
                <a:cubicBezTo>
                  <a:pt x="744461" y="49939"/>
                  <a:pt x="1488649" y="13211"/>
                  <a:pt x="2256586" y="236"/>
                </a:cubicBezTo>
                <a:cubicBezTo>
                  <a:pt x="3060193" y="-2621"/>
                  <a:pt x="3791998" y="18270"/>
                  <a:pt x="4536504" y="181667"/>
                </a:cubicBezTo>
                <a:lnTo>
                  <a:pt x="4536504" y="245330"/>
                </a:lnTo>
                <a:cubicBezTo>
                  <a:pt x="3986273" y="92467"/>
                  <a:pt x="1628141" y="-118918"/>
                  <a:pt x="291864" y="298804"/>
                </a:cubicBezTo>
                <a:cubicBezTo>
                  <a:pt x="227924" y="327310"/>
                  <a:pt x="-372" y="392389"/>
                  <a:pt x="7146" y="413579"/>
                </a:cubicBezTo>
                <a:lnTo>
                  <a:pt x="0" y="18166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144000" cy="1174505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1"/>
          <p:cNvSpPr/>
          <p:nvPr/>
        </p:nvSpPr>
        <p:spPr>
          <a:xfrm>
            <a:off x="166139" y="2"/>
            <a:ext cx="2498590" cy="1180482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590" h="1180482">
                <a:moveTo>
                  <a:pt x="555813" y="0"/>
                </a:moveTo>
                <a:lnTo>
                  <a:pt x="2498590" y="0"/>
                </a:lnTo>
                <a:lnTo>
                  <a:pt x="2020470" y="1180482"/>
                </a:lnTo>
                <a:lnTo>
                  <a:pt x="0" y="1174505"/>
                </a:lnTo>
                <a:lnTo>
                  <a:pt x="555813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272218" y="-2578"/>
            <a:ext cx="571590" cy="11803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79769 w 574166"/>
              <a:gd name="connsiteY0" fmla="*/ 6077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79769 w 574166"/>
              <a:gd name="connsiteY4" fmla="*/ 6077 h 1186458"/>
              <a:gd name="connsiteX0" fmla="*/ 479769 w 571590"/>
              <a:gd name="connsiteY0" fmla="*/ 0 h 1180381"/>
              <a:gd name="connsiteX1" fmla="*/ 571590 w 571590"/>
              <a:gd name="connsiteY1" fmla="*/ 1650 h 1180381"/>
              <a:gd name="connsiteX2" fmla="*/ 96046 w 571590"/>
              <a:gd name="connsiteY2" fmla="*/ 1174405 h 1180381"/>
              <a:gd name="connsiteX3" fmla="*/ 0 w 571590"/>
              <a:gd name="connsiteY3" fmla="*/ 1180381 h 1180381"/>
              <a:gd name="connsiteX4" fmla="*/ 479769 w 571590"/>
              <a:gd name="connsiteY4" fmla="*/ 0 h 118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90" h="1180381">
                <a:moveTo>
                  <a:pt x="479769" y="0"/>
                </a:moveTo>
                <a:lnTo>
                  <a:pt x="571590" y="1650"/>
                </a:lnTo>
                <a:lnTo>
                  <a:pt x="96046" y="1174405"/>
                </a:lnTo>
                <a:lnTo>
                  <a:pt x="0" y="1180381"/>
                </a:lnTo>
                <a:lnTo>
                  <a:pt x="479769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1"/>
          <p:cNvSpPr/>
          <p:nvPr/>
        </p:nvSpPr>
        <p:spPr>
          <a:xfrm>
            <a:off x="1572" y="-2678"/>
            <a:ext cx="634755" cy="11804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90072 w 627954"/>
              <a:gd name="connsiteY0" fmla="*/ 0 h 1198411"/>
              <a:gd name="connsiteX1" fmla="*/ 627954 w 627954"/>
              <a:gd name="connsiteY1" fmla="*/ 0 h 1198411"/>
              <a:gd name="connsiteX2" fmla="*/ 96046 w 627954"/>
              <a:gd name="connsiteY2" fmla="*/ 1192435 h 1198411"/>
              <a:gd name="connsiteX3" fmla="*/ 0 w 627954"/>
              <a:gd name="connsiteY3" fmla="*/ 1198411 h 1198411"/>
              <a:gd name="connsiteX4" fmla="*/ 490072 w 627954"/>
              <a:gd name="connsiteY4" fmla="*/ 0 h 1198411"/>
              <a:gd name="connsiteX0" fmla="*/ 513978 w 627954"/>
              <a:gd name="connsiteY0" fmla="*/ 17930 h 1198411"/>
              <a:gd name="connsiteX1" fmla="*/ 627954 w 627954"/>
              <a:gd name="connsiteY1" fmla="*/ 0 h 1198411"/>
              <a:gd name="connsiteX2" fmla="*/ 96046 w 627954"/>
              <a:gd name="connsiteY2" fmla="*/ 1192435 h 1198411"/>
              <a:gd name="connsiteX3" fmla="*/ 0 w 627954"/>
              <a:gd name="connsiteY3" fmla="*/ 1198411 h 1198411"/>
              <a:gd name="connsiteX4" fmla="*/ 513978 w 627954"/>
              <a:gd name="connsiteY4" fmla="*/ 17930 h 1198411"/>
              <a:gd name="connsiteX0" fmla="*/ 513978 w 639907"/>
              <a:gd name="connsiteY0" fmla="*/ 5977 h 1186458"/>
              <a:gd name="connsiteX1" fmla="*/ 639907 w 639907"/>
              <a:gd name="connsiteY1" fmla="*/ 0 h 1186458"/>
              <a:gd name="connsiteX2" fmla="*/ 96046 w 639907"/>
              <a:gd name="connsiteY2" fmla="*/ 1180482 h 1186458"/>
              <a:gd name="connsiteX3" fmla="*/ 0 w 639907"/>
              <a:gd name="connsiteY3" fmla="*/ 1186458 h 1186458"/>
              <a:gd name="connsiteX4" fmla="*/ 513978 w 639907"/>
              <a:gd name="connsiteY4" fmla="*/ 5977 h 1186458"/>
              <a:gd name="connsiteX0" fmla="*/ 537884 w 639907"/>
              <a:gd name="connsiteY0" fmla="*/ 5977 h 1186458"/>
              <a:gd name="connsiteX1" fmla="*/ 639907 w 639907"/>
              <a:gd name="connsiteY1" fmla="*/ 0 h 1186458"/>
              <a:gd name="connsiteX2" fmla="*/ 96046 w 639907"/>
              <a:gd name="connsiteY2" fmla="*/ 1180482 h 1186458"/>
              <a:gd name="connsiteX3" fmla="*/ 0 w 639907"/>
              <a:gd name="connsiteY3" fmla="*/ 1186458 h 1186458"/>
              <a:gd name="connsiteX4" fmla="*/ 537884 w 639907"/>
              <a:gd name="connsiteY4" fmla="*/ 5977 h 1186458"/>
              <a:gd name="connsiteX0" fmla="*/ 537884 w 634755"/>
              <a:gd name="connsiteY0" fmla="*/ 0 h 1180481"/>
              <a:gd name="connsiteX1" fmla="*/ 634755 w 634755"/>
              <a:gd name="connsiteY1" fmla="*/ 4326 h 1180481"/>
              <a:gd name="connsiteX2" fmla="*/ 96046 w 634755"/>
              <a:gd name="connsiteY2" fmla="*/ 1174505 h 1180481"/>
              <a:gd name="connsiteX3" fmla="*/ 0 w 634755"/>
              <a:gd name="connsiteY3" fmla="*/ 1180481 h 1180481"/>
              <a:gd name="connsiteX4" fmla="*/ 537884 w 634755"/>
              <a:gd name="connsiteY4" fmla="*/ 0 h 118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755" h="1180481">
                <a:moveTo>
                  <a:pt x="537884" y="0"/>
                </a:moveTo>
                <a:lnTo>
                  <a:pt x="634755" y="4326"/>
                </a:lnTo>
                <a:lnTo>
                  <a:pt x="96046" y="1174505"/>
                </a:lnTo>
                <a:lnTo>
                  <a:pt x="0" y="1180481"/>
                </a:lnTo>
                <a:lnTo>
                  <a:pt x="537884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8" y="346585"/>
            <a:ext cx="1800000" cy="464022"/>
          </a:xfrm>
          <a:prstGeom prst="rect">
            <a:avLst/>
          </a:prstGeom>
        </p:spPr>
      </p:pic>
      <p:sp>
        <p:nvSpPr>
          <p:cNvPr id="15" name="Retângulo 11"/>
          <p:cNvSpPr/>
          <p:nvPr/>
        </p:nvSpPr>
        <p:spPr>
          <a:xfrm>
            <a:off x="8608922" y="6832"/>
            <a:ext cx="571590" cy="11803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79769 w 574166"/>
              <a:gd name="connsiteY0" fmla="*/ 6077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79769 w 574166"/>
              <a:gd name="connsiteY4" fmla="*/ 6077 h 1186458"/>
              <a:gd name="connsiteX0" fmla="*/ 479769 w 571590"/>
              <a:gd name="connsiteY0" fmla="*/ 0 h 1180381"/>
              <a:gd name="connsiteX1" fmla="*/ 571590 w 571590"/>
              <a:gd name="connsiteY1" fmla="*/ 1650 h 1180381"/>
              <a:gd name="connsiteX2" fmla="*/ 96046 w 571590"/>
              <a:gd name="connsiteY2" fmla="*/ 1174405 h 1180381"/>
              <a:gd name="connsiteX3" fmla="*/ 0 w 571590"/>
              <a:gd name="connsiteY3" fmla="*/ 1180381 h 1180381"/>
              <a:gd name="connsiteX4" fmla="*/ 479769 w 571590"/>
              <a:gd name="connsiteY4" fmla="*/ 0 h 118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90" h="1180381">
                <a:moveTo>
                  <a:pt x="479769" y="0"/>
                </a:moveTo>
                <a:lnTo>
                  <a:pt x="571590" y="1650"/>
                </a:lnTo>
                <a:lnTo>
                  <a:pt x="96046" y="1174405"/>
                </a:lnTo>
                <a:lnTo>
                  <a:pt x="0" y="1180381"/>
                </a:lnTo>
                <a:lnTo>
                  <a:pt x="479769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619849023"/>
              </p:ext>
            </p:extLst>
          </p:nvPr>
        </p:nvGraphicFramePr>
        <p:xfrm>
          <a:off x="1073230" y="2128560"/>
          <a:ext cx="7891258" cy="458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627784" y="116632"/>
            <a:ext cx="6264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PRINCIPAIS EXPORTADORES DE CAMARÕES MARINHOS DE ÁGUAS QUENTES PARA A  UNIÃO EUROPÉIA –EM 2004 (168.231 T)</a:t>
            </a:r>
            <a:endParaRPr lang="pt-BR" altLang="pt-BR" sz="1600" b="1" dirty="0">
              <a:solidFill>
                <a:schemeClr val="bg1"/>
              </a:solidFill>
              <a:latin typeface="Arial Narrow" panose="020B0606020202030204" pitchFamily="34" charset="0"/>
              <a:cs typeface="Tahoma" pitchFamily="34" charset="0"/>
            </a:endParaRPr>
          </a:p>
        </p:txBody>
      </p:sp>
      <p:sp>
        <p:nvSpPr>
          <p:cNvPr id="34820" name="CaixaDeTexto 11"/>
          <p:cNvSpPr txBox="1">
            <a:spLocks noChangeArrowheads="1"/>
          </p:cNvSpPr>
          <p:nvPr/>
        </p:nvSpPr>
        <p:spPr bwMode="auto">
          <a:xfrm>
            <a:off x="997944" y="1537628"/>
            <a:ext cx="7148111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800" b="1" dirty="0">
                <a:solidFill>
                  <a:srgbClr val="1C3F6A"/>
                </a:solidFill>
                <a:latin typeface="Arial Narrow" panose="020B0606020202030204" pitchFamily="34" charset="0"/>
                <a:cs typeface="Tahoma" pitchFamily="34" charset="0"/>
              </a:rPr>
              <a:t>BRASIL: LÍDER  EM 2004 </a:t>
            </a:r>
            <a:r>
              <a:rPr lang="pt-BR" alt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ahoma" pitchFamily="34" charset="0"/>
              </a:rPr>
              <a:t>E</a:t>
            </a:r>
            <a:r>
              <a:rPr lang="pt-BR" altLang="pt-BR" sz="2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Tahoma" pitchFamily="34" charset="0"/>
              </a:rPr>
              <a:t> </a:t>
            </a:r>
            <a:r>
              <a:rPr lang="pt-BR" altLang="pt-BR" sz="2800" b="1" dirty="0">
                <a:solidFill>
                  <a:srgbClr val="E6575C"/>
                </a:solidFill>
                <a:latin typeface="Arial Narrow" panose="020B0606020202030204" pitchFamily="34" charset="0"/>
                <a:cs typeface="Tahoma" pitchFamily="34" charset="0"/>
              </a:rPr>
              <a:t>(62° LUGAR EM 2015)</a:t>
            </a:r>
          </a:p>
        </p:txBody>
      </p:sp>
      <p:sp>
        <p:nvSpPr>
          <p:cNvPr id="39944" name="CaixaDeTexto 25"/>
          <p:cNvSpPr txBox="1">
            <a:spLocks noChangeArrowheads="1"/>
          </p:cNvSpPr>
          <p:nvPr/>
        </p:nvSpPr>
        <p:spPr bwMode="auto">
          <a:xfrm>
            <a:off x="4283968" y="6224489"/>
            <a:ext cx="2448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400" b="1" dirty="0">
                <a:latin typeface="Arial Narrow" panose="020B0606020202030204" pitchFamily="34" charset="0"/>
              </a:rPr>
              <a:t>FONTE: EUROSTAT, Maio 2013.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4260" y="6811861"/>
            <a:ext cx="9144000" cy="108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271837" y="2852936"/>
            <a:ext cx="2983273" cy="2812757"/>
          </a:xfrm>
          <a:prstGeom prst="rect">
            <a:avLst/>
          </a:prstGeom>
          <a:solidFill>
            <a:schemeClr val="bg1">
              <a:lumMod val="85000"/>
            </a:schemeClr>
          </a:solidFill>
          <a:ln w="66675">
            <a:solidFill>
              <a:srgbClr val="E6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132A47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Hexágono 17"/>
          <p:cNvSpPr/>
          <p:nvPr/>
        </p:nvSpPr>
        <p:spPr>
          <a:xfrm>
            <a:off x="819801" y="2276872"/>
            <a:ext cx="1821710" cy="1129684"/>
          </a:xfrm>
          <a:prstGeom prst="hexagon">
            <a:avLst/>
          </a:pr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9" name="Hexágono 18"/>
          <p:cNvSpPr/>
          <p:nvPr/>
        </p:nvSpPr>
        <p:spPr>
          <a:xfrm>
            <a:off x="911539" y="2364360"/>
            <a:ext cx="1638234" cy="913822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72" y="2460727"/>
            <a:ext cx="1261466" cy="673452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76829" y="3500438"/>
            <a:ext cx="29990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132A47"/>
                </a:solidFill>
                <a:latin typeface="Arial Narrow" panose="020B0606020202030204" pitchFamily="34" charset="0"/>
              </a:rPr>
              <a:t>EM 2014, O CAMARÃO BRASILEIRO PERDEU O SGP PARA A UE, PASSANDO A PAGAR IMPOSTO DE 12% (CAMARÃO CONGELADO) E 20% (PRODUTO ELABORADO), FICANDO SEM COMPETITIVIDADE PARA ESSE IMPORTANTE MERCADO</a:t>
            </a:r>
            <a:endParaRPr lang="pt-BR" sz="1600" dirty="0">
              <a:solidFill>
                <a:srgbClr val="132A47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715272" y="5000636"/>
            <a:ext cx="1357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Bangladesh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071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074"/>
          <p:cNvSpPr>
            <a:spLocks noGrp="1" noChangeArrowheads="1"/>
          </p:cNvSpPr>
          <p:nvPr>
            <p:ph type="title" idx="4294967295"/>
          </p:nvPr>
        </p:nvSpPr>
        <p:spPr>
          <a:xfrm>
            <a:off x="2411761" y="-27384"/>
            <a:ext cx="6068991" cy="946150"/>
          </a:xfrm>
          <a:noFill/>
        </p:spPr>
        <p:txBody>
          <a:bodyPr>
            <a:noAutofit/>
          </a:bodyPr>
          <a:lstStyle/>
          <a:p>
            <a:r>
              <a:rPr lang="pt-BR" altLang="pt-BR" sz="2000" b="1" dirty="0">
                <a:solidFill>
                  <a:srgbClr val="132A47"/>
                </a:solidFill>
                <a:latin typeface="Arial Narrow" panose="020B0606020202030204" pitchFamily="34" charset="0"/>
                <a:cs typeface="Tahoma" pitchFamily="34" charset="0"/>
              </a:rPr>
              <a:t>FRANÇA – PARTICIÇÃO PERCENTUAL (%) POR PAÍSES</a:t>
            </a:r>
            <a:br>
              <a:rPr lang="pt-BR" altLang="pt-BR" sz="2000" b="1" dirty="0">
                <a:solidFill>
                  <a:srgbClr val="132A47"/>
                </a:solidFill>
                <a:latin typeface="Arial Narrow" panose="020B0606020202030204" pitchFamily="34" charset="0"/>
                <a:cs typeface="Tahoma" pitchFamily="34" charset="0"/>
              </a:rPr>
            </a:br>
            <a:r>
              <a:rPr lang="pt-BR" altLang="pt-BR" sz="2000" b="1" dirty="0">
                <a:solidFill>
                  <a:srgbClr val="132A47"/>
                </a:solidFill>
                <a:latin typeface="Arial Narrow" panose="020B0606020202030204" pitchFamily="34" charset="0"/>
                <a:cs typeface="Tahoma" pitchFamily="34" charset="0"/>
              </a:rPr>
              <a:t>NAS  IMPORTAÇÕES DE CAMARÃO MARINHO DA</a:t>
            </a:r>
            <a:br>
              <a:rPr lang="pt-BR" altLang="pt-BR" sz="2000" b="1" dirty="0">
                <a:solidFill>
                  <a:srgbClr val="132A47"/>
                </a:solidFill>
                <a:latin typeface="Arial Narrow" panose="020B0606020202030204" pitchFamily="34" charset="0"/>
                <a:cs typeface="Tahoma" pitchFamily="34" charset="0"/>
              </a:rPr>
            </a:br>
            <a:r>
              <a:rPr lang="pt-BR" altLang="pt-BR" sz="2000" b="1" dirty="0">
                <a:solidFill>
                  <a:srgbClr val="132A47"/>
                </a:solidFill>
                <a:latin typeface="Arial Narrow" panose="020B0606020202030204" pitchFamily="34" charset="0"/>
                <a:cs typeface="Tahoma" pitchFamily="34" charset="0"/>
              </a:rPr>
              <a:t>FRANÇA M 2004 (101.049 T)</a:t>
            </a:r>
          </a:p>
        </p:txBody>
      </p:sp>
      <p:sp>
        <p:nvSpPr>
          <p:cNvPr id="44036" name="Text Box 3076"/>
          <p:cNvSpPr txBox="1">
            <a:spLocks noChangeArrowheads="1"/>
          </p:cNvSpPr>
          <p:nvPr/>
        </p:nvSpPr>
        <p:spPr bwMode="auto">
          <a:xfrm>
            <a:off x="4071934" y="6429396"/>
            <a:ext cx="2667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1200" b="1" dirty="0">
                <a:latin typeface="Arial Narrow" panose="020B0606020202030204" pitchFamily="34" charset="0"/>
              </a:rPr>
              <a:t>FONTE: GLOBEFISH, MAIO 2005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4260" y="6811861"/>
            <a:ext cx="9144000" cy="108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013208" cy="47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021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791C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362136"/>
              </p:ext>
            </p:extLst>
          </p:nvPr>
        </p:nvGraphicFramePr>
        <p:xfrm>
          <a:off x="305780" y="2023317"/>
          <a:ext cx="86409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907704" y="3068960"/>
            <a:ext cx="6120680" cy="646331"/>
          </a:xfrm>
          <a:prstGeom prst="rect">
            <a:avLst/>
          </a:prstGeom>
          <a:noFill/>
          <a:ln w="34925">
            <a:solidFill>
              <a:srgbClr val="132A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pt-BR" b="1" dirty="0">
                <a:solidFill>
                  <a:srgbClr val="791C0D"/>
                </a:solidFill>
                <a:latin typeface="Arial Narrow" panose="020B0606020202030204" pitchFamily="34" charset="0"/>
                <a:cs typeface="Tahoma" pitchFamily="34" charset="0"/>
              </a:rPr>
              <a:t>ESPANHA: ORIGEM E PERCENTUAL (%) POR PAÍSES NAS SUAS IMPORTAÇÕES DE CAMARÃO  MARINHO EM 2004  (144.977 T)</a:t>
            </a:r>
            <a:endParaRPr lang="pt-BR" dirty="0">
              <a:solidFill>
                <a:srgbClr val="791C0D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tângulo: Único Canto Recortado 2"/>
          <p:cNvSpPr/>
          <p:nvPr/>
        </p:nvSpPr>
        <p:spPr>
          <a:xfrm>
            <a:off x="0" y="123637"/>
            <a:ext cx="2488530" cy="1361147"/>
          </a:xfrm>
          <a:custGeom>
            <a:avLst/>
            <a:gdLst>
              <a:gd name="connsiteX0" fmla="*/ 0 w 2483768"/>
              <a:gd name="connsiteY0" fmla="*/ 0 h 1350963"/>
              <a:gd name="connsiteX1" fmla="*/ 2258603 w 2483768"/>
              <a:gd name="connsiteY1" fmla="*/ 0 h 1350963"/>
              <a:gd name="connsiteX2" fmla="*/ 2483768 w 2483768"/>
              <a:gd name="connsiteY2" fmla="*/ 225165 h 1350963"/>
              <a:gd name="connsiteX3" fmla="*/ 2483768 w 2483768"/>
              <a:gd name="connsiteY3" fmla="*/ 1350963 h 1350963"/>
              <a:gd name="connsiteX4" fmla="*/ 0 w 2483768"/>
              <a:gd name="connsiteY4" fmla="*/ 1350963 h 1350963"/>
              <a:gd name="connsiteX5" fmla="*/ 0 w 2483768"/>
              <a:gd name="connsiteY5" fmla="*/ 0 h 1350963"/>
              <a:gd name="connsiteX0" fmla="*/ 0 w 2483768"/>
              <a:gd name="connsiteY0" fmla="*/ 0 h 1380197"/>
              <a:gd name="connsiteX1" fmla="*/ 2258603 w 2483768"/>
              <a:gd name="connsiteY1" fmla="*/ 0 h 1380197"/>
              <a:gd name="connsiteX2" fmla="*/ 2467726 w 2483768"/>
              <a:gd name="connsiteY2" fmla="*/ 1380197 h 1380197"/>
              <a:gd name="connsiteX3" fmla="*/ 2483768 w 2483768"/>
              <a:gd name="connsiteY3" fmla="*/ 1350963 h 1380197"/>
              <a:gd name="connsiteX4" fmla="*/ 0 w 2483768"/>
              <a:gd name="connsiteY4" fmla="*/ 1350963 h 1380197"/>
              <a:gd name="connsiteX5" fmla="*/ 0 w 2483768"/>
              <a:gd name="connsiteY5" fmla="*/ 0 h 1380197"/>
              <a:gd name="connsiteX0" fmla="*/ 0 w 2483768"/>
              <a:gd name="connsiteY0" fmla="*/ 16042 h 1396239"/>
              <a:gd name="connsiteX1" fmla="*/ 1857550 w 2483768"/>
              <a:gd name="connsiteY1" fmla="*/ 0 h 1396239"/>
              <a:gd name="connsiteX2" fmla="*/ 2467726 w 2483768"/>
              <a:gd name="connsiteY2" fmla="*/ 1396239 h 1396239"/>
              <a:gd name="connsiteX3" fmla="*/ 2483768 w 2483768"/>
              <a:gd name="connsiteY3" fmla="*/ 1367005 h 1396239"/>
              <a:gd name="connsiteX4" fmla="*/ 0 w 2483768"/>
              <a:gd name="connsiteY4" fmla="*/ 1367005 h 1396239"/>
              <a:gd name="connsiteX5" fmla="*/ 0 w 2483768"/>
              <a:gd name="connsiteY5" fmla="*/ 16042 h 1396239"/>
              <a:gd name="connsiteX0" fmla="*/ 0 w 2483768"/>
              <a:gd name="connsiteY0" fmla="*/ 16042 h 1376968"/>
              <a:gd name="connsiteX1" fmla="*/ 1857550 w 2483768"/>
              <a:gd name="connsiteY1" fmla="*/ 0 h 1376968"/>
              <a:gd name="connsiteX2" fmla="*/ 2482014 w 2483768"/>
              <a:gd name="connsiteY2" fmla="*/ 1376968 h 1376968"/>
              <a:gd name="connsiteX3" fmla="*/ 2483768 w 2483768"/>
              <a:gd name="connsiteY3" fmla="*/ 1367005 h 1376968"/>
              <a:gd name="connsiteX4" fmla="*/ 0 w 2483768"/>
              <a:gd name="connsiteY4" fmla="*/ 1367005 h 1376968"/>
              <a:gd name="connsiteX5" fmla="*/ 0 w 2483768"/>
              <a:gd name="connsiteY5" fmla="*/ 16042 h 1376968"/>
              <a:gd name="connsiteX0" fmla="*/ 0 w 2488530"/>
              <a:gd name="connsiteY0" fmla="*/ 1589 h 1376968"/>
              <a:gd name="connsiteX1" fmla="*/ 1862312 w 2488530"/>
              <a:gd name="connsiteY1" fmla="*/ 0 h 1376968"/>
              <a:gd name="connsiteX2" fmla="*/ 2486776 w 2488530"/>
              <a:gd name="connsiteY2" fmla="*/ 1376968 h 1376968"/>
              <a:gd name="connsiteX3" fmla="*/ 2488530 w 2488530"/>
              <a:gd name="connsiteY3" fmla="*/ 1367005 h 1376968"/>
              <a:gd name="connsiteX4" fmla="*/ 4762 w 2488530"/>
              <a:gd name="connsiteY4" fmla="*/ 1367005 h 1376968"/>
              <a:gd name="connsiteX5" fmla="*/ 0 w 2488530"/>
              <a:gd name="connsiteY5" fmla="*/ 1589 h 137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8530" h="1376968">
                <a:moveTo>
                  <a:pt x="0" y="1589"/>
                </a:moveTo>
                <a:lnTo>
                  <a:pt x="1862312" y="0"/>
                </a:lnTo>
                <a:lnTo>
                  <a:pt x="2486776" y="1376968"/>
                </a:lnTo>
                <a:lnTo>
                  <a:pt x="2488530" y="1367005"/>
                </a:lnTo>
                <a:lnTo>
                  <a:pt x="4762" y="1367005"/>
                </a:lnTo>
                <a:cubicBezTo>
                  <a:pt x="3175" y="911866"/>
                  <a:pt x="1587" y="456728"/>
                  <a:pt x="0" y="1589"/>
                </a:cubicBezTo>
                <a:close/>
              </a:path>
            </a:pathLst>
          </a:custGeom>
          <a:solidFill>
            <a:srgbClr val="BC2C14"/>
          </a:solidFill>
          <a:ln>
            <a:noFill/>
          </a:ln>
          <a:effectLst>
            <a:outerShdw blurRad="114300" dist="12700" sx="102000" sy="1020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Único Canto Recortado 2"/>
          <p:cNvSpPr/>
          <p:nvPr/>
        </p:nvSpPr>
        <p:spPr>
          <a:xfrm rot="10800000">
            <a:off x="2620420" y="-6014"/>
            <a:ext cx="6541418" cy="1375361"/>
          </a:xfrm>
          <a:custGeom>
            <a:avLst/>
            <a:gdLst>
              <a:gd name="connsiteX0" fmla="*/ 0 w 2483768"/>
              <a:gd name="connsiteY0" fmla="*/ 0 h 1350963"/>
              <a:gd name="connsiteX1" fmla="*/ 2258603 w 2483768"/>
              <a:gd name="connsiteY1" fmla="*/ 0 h 1350963"/>
              <a:gd name="connsiteX2" fmla="*/ 2483768 w 2483768"/>
              <a:gd name="connsiteY2" fmla="*/ 225165 h 1350963"/>
              <a:gd name="connsiteX3" fmla="*/ 2483768 w 2483768"/>
              <a:gd name="connsiteY3" fmla="*/ 1350963 h 1350963"/>
              <a:gd name="connsiteX4" fmla="*/ 0 w 2483768"/>
              <a:gd name="connsiteY4" fmla="*/ 1350963 h 1350963"/>
              <a:gd name="connsiteX5" fmla="*/ 0 w 2483768"/>
              <a:gd name="connsiteY5" fmla="*/ 0 h 1350963"/>
              <a:gd name="connsiteX0" fmla="*/ 0 w 2483768"/>
              <a:gd name="connsiteY0" fmla="*/ 0 h 1380197"/>
              <a:gd name="connsiteX1" fmla="*/ 2258603 w 2483768"/>
              <a:gd name="connsiteY1" fmla="*/ 0 h 1380197"/>
              <a:gd name="connsiteX2" fmla="*/ 2467726 w 2483768"/>
              <a:gd name="connsiteY2" fmla="*/ 1380197 h 1380197"/>
              <a:gd name="connsiteX3" fmla="*/ 2483768 w 2483768"/>
              <a:gd name="connsiteY3" fmla="*/ 1350963 h 1380197"/>
              <a:gd name="connsiteX4" fmla="*/ 0 w 2483768"/>
              <a:gd name="connsiteY4" fmla="*/ 1350963 h 1380197"/>
              <a:gd name="connsiteX5" fmla="*/ 0 w 2483768"/>
              <a:gd name="connsiteY5" fmla="*/ 0 h 1380197"/>
              <a:gd name="connsiteX0" fmla="*/ 0 w 2483768"/>
              <a:gd name="connsiteY0" fmla="*/ 16042 h 1396239"/>
              <a:gd name="connsiteX1" fmla="*/ 1857550 w 2483768"/>
              <a:gd name="connsiteY1" fmla="*/ 0 h 1396239"/>
              <a:gd name="connsiteX2" fmla="*/ 2467726 w 2483768"/>
              <a:gd name="connsiteY2" fmla="*/ 1396239 h 1396239"/>
              <a:gd name="connsiteX3" fmla="*/ 2483768 w 2483768"/>
              <a:gd name="connsiteY3" fmla="*/ 1367005 h 1396239"/>
              <a:gd name="connsiteX4" fmla="*/ 0 w 2483768"/>
              <a:gd name="connsiteY4" fmla="*/ 1367005 h 1396239"/>
              <a:gd name="connsiteX5" fmla="*/ 0 w 2483768"/>
              <a:gd name="connsiteY5" fmla="*/ 16042 h 1396239"/>
              <a:gd name="connsiteX0" fmla="*/ 0 w 2483768"/>
              <a:gd name="connsiteY0" fmla="*/ 16042 h 1376968"/>
              <a:gd name="connsiteX1" fmla="*/ 1857550 w 2483768"/>
              <a:gd name="connsiteY1" fmla="*/ 0 h 1376968"/>
              <a:gd name="connsiteX2" fmla="*/ 2482014 w 2483768"/>
              <a:gd name="connsiteY2" fmla="*/ 1376968 h 1376968"/>
              <a:gd name="connsiteX3" fmla="*/ 2483768 w 2483768"/>
              <a:gd name="connsiteY3" fmla="*/ 1367005 h 1376968"/>
              <a:gd name="connsiteX4" fmla="*/ 0 w 2483768"/>
              <a:gd name="connsiteY4" fmla="*/ 1367005 h 1376968"/>
              <a:gd name="connsiteX5" fmla="*/ 0 w 2483768"/>
              <a:gd name="connsiteY5" fmla="*/ 16042 h 1376968"/>
              <a:gd name="connsiteX0" fmla="*/ 0 w 2488530"/>
              <a:gd name="connsiteY0" fmla="*/ 1589 h 1376968"/>
              <a:gd name="connsiteX1" fmla="*/ 1862312 w 2488530"/>
              <a:gd name="connsiteY1" fmla="*/ 0 h 1376968"/>
              <a:gd name="connsiteX2" fmla="*/ 2486776 w 2488530"/>
              <a:gd name="connsiteY2" fmla="*/ 1376968 h 1376968"/>
              <a:gd name="connsiteX3" fmla="*/ 2488530 w 2488530"/>
              <a:gd name="connsiteY3" fmla="*/ 1367005 h 1376968"/>
              <a:gd name="connsiteX4" fmla="*/ 4762 w 2488530"/>
              <a:gd name="connsiteY4" fmla="*/ 1367005 h 1376968"/>
              <a:gd name="connsiteX5" fmla="*/ 0 w 2488530"/>
              <a:gd name="connsiteY5" fmla="*/ 1589 h 1376968"/>
              <a:gd name="connsiteX0" fmla="*/ 0 w 5856796"/>
              <a:gd name="connsiteY0" fmla="*/ 25932 h 1401311"/>
              <a:gd name="connsiteX1" fmla="*/ 5856796 w 5856796"/>
              <a:gd name="connsiteY1" fmla="*/ 0 h 1401311"/>
              <a:gd name="connsiteX2" fmla="*/ 2486776 w 5856796"/>
              <a:gd name="connsiteY2" fmla="*/ 1401311 h 1401311"/>
              <a:gd name="connsiteX3" fmla="*/ 2488530 w 5856796"/>
              <a:gd name="connsiteY3" fmla="*/ 1391348 h 1401311"/>
              <a:gd name="connsiteX4" fmla="*/ 4762 w 5856796"/>
              <a:gd name="connsiteY4" fmla="*/ 1391348 h 1401311"/>
              <a:gd name="connsiteX5" fmla="*/ 0 w 5856796"/>
              <a:gd name="connsiteY5" fmla="*/ 25932 h 1401311"/>
              <a:gd name="connsiteX0" fmla="*/ 0 w 5856796"/>
              <a:gd name="connsiteY0" fmla="*/ 25932 h 1401311"/>
              <a:gd name="connsiteX1" fmla="*/ 5856796 w 5856796"/>
              <a:gd name="connsiteY1" fmla="*/ 0 h 1401311"/>
              <a:gd name="connsiteX2" fmla="*/ 2486776 w 5856796"/>
              <a:gd name="connsiteY2" fmla="*/ 1401311 h 1401311"/>
              <a:gd name="connsiteX3" fmla="*/ 2476499 w 5856796"/>
              <a:gd name="connsiteY3" fmla="*/ 1391349 h 1401311"/>
              <a:gd name="connsiteX4" fmla="*/ 4762 w 5856796"/>
              <a:gd name="connsiteY4" fmla="*/ 1391348 h 1401311"/>
              <a:gd name="connsiteX5" fmla="*/ 0 w 5856796"/>
              <a:gd name="connsiteY5" fmla="*/ 25932 h 1401311"/>
              <a:gd name="connsiteX0" fmla="*/ 0 w 5856796"/>
              <a:gd name="connsiteY0" fmla="*/ 25932 h 1401311"/>
              <a:gd name="connsiteX1" fmla="*/ 5856796 w 5856796"/>
              <a:gd name="connsiteY1" fmla="*/ 0 h 1401311"/>
              <a:gd name="connsiteX2" fmla="*/ 2486776 w 5856796"/>
              <a:gd name="connsiteY2" fmla="*/ 1401311 h 1401311"/>
              <a:gd name="connsiteX3" fmla="*/ 2079457 w 5856796"/>
              <a:gd name="connsiteY3" fmla="*/ 1367006 h 1401311"/>
              <a:gd name="connsiteX4" fmla="*/ 4762 w 5856796"/>
              <a:gd name="connsiteY4" fmla="*/ 1391348 h 1401311"/>
              <a:gd name="connsiteX5" fmla="*/ 0 w 5856796"/>
              <a:gd name="connsiteY5" fmla="*/ 25932 h 1401311"/>
              <a:gd name="connsiteX0" fmla="*/ 0 w 6541418"/>
              <a:gd name="connsiteY0" fmla="*/ 25932 h 1391348"/>
              <a:gd name="connsiteX1" fmla="*/ 5856796 w 6541418"/>
              <a:gd name="connsiteY1" fmla="*/ 0 h 1391348"/>
              <a:gd name="connsiteX2" fmla="*/ 6541418 w 6541418"/>
              <a:gd name="connsiteY2" fmla="*/ 1389139 h 1391348"/>
              <a:gd name="connsiteX3" fmla="*/ 2079457 w 6541418"/>
              <a:gd name="connsiteY3" fmla="*/ 1367006 h 1391348"/>
              <a:gd name="connsiteX4" fmla="*/ 4762 w 6541418"/>
              <a:gd name="connsiteY4" fmla="*/ 1391348 h 1391348"/>
              <a:gd name="connsiteX5" fmla="*/ 0 w 6541418"/>
              <a:gd name="connsiteY5" fmla="*/ 25932 h 1391348"/>
              <a:gd name="connsiteX0" fmla="*/ 0 w 6541418"/>
              <a:gd name="connsiteY0" fmla="*/ 25932 h 1391348"/>
              <a:gd name="connsiteX1" fmla="*/ 5856796 w 6541418"/>
              <a:gd name="connsiteY1" fmla="*/ 0 h 1391348"/>
              <a:gd name="connsiteX2" fmla="*/ 6541418 w 6541418"/>
              <a:gd name="connsiteY2" fmla="*/ 1389139 h 1391348"/>
              <a:gd name="connsiteX3" fmla="*/ 2139615 w 6541418"/>
              <a:gd name="connsiteY3" fmla="*/ 1367006 h 1391348"/>
              <a:gd name="connsiteX4" fmla="*/ 4762 w 6541418"/>
              <a:gd name="connsiteY4" fmla="*/ 1391348 h 1391348"/>
              <a:gd name="connsiteX5" fmla="*/ 0 w 6541418"/>
              <a:gd name="connsiteY5" fmla="*/ 25932 h 1391348"/>
              <a:gd name="connsiteX0" fmla="*/ 0 w 6541418"/>
              <a:gd name="connsiteY0" fmla="*/ 25932 h 1391348"/>
              <a:gd name="connsiteX1" fmla="*/ 5856796 w 6541418"/>
              <a:gd name="connsiteY1" fmla="*/ 0 h 1391348"/>
              <a:gd name="connsiteX2" fmla="*/ 6541418 w 6541418"/>
              <a:gd name="connsiteY2" fmla="*/ 1389139 h 1391348"/>
              <a:gd name="connsiteX3" fmla="*/ 2283994 w 6541418"/>
              <a:gd name="connsiteY3" fmla="*/ 1367006 h 1391348"/>
              <a:gd name="connsiteX4" fmla="*/ 4762 w 6541418"/>
              <a:gd name="connsiteY4" fmla="*/ 1391348 h 1391348"/>
              <a:gd name="connsiteX5" fmla="*/ 0 w 6541418"/>
              <a:gd name="connsiteY5" fmla="*/ 25932 h 1391348"/>
              <a:gd name="connsiteX0" fmla="*/ 0 w 6541418"/>
              <a:gd name="connsiteY0" fmla="*/ 25932 h 1391348"/>
              <a:gd name="connsiteX1" fmla="*/ 5856796 w 6541418"/>
              <a:gd name="connsiteY1" fmla="*/ 0 h 1391348"/>
              <a:gd name="connsiteX2" fmla="*/ 6541418 w 6541418"/>
              <a:gd name="connsiteY2" fmla="*/ 1389139 h 1391348"/>
              <a:gd name="connsiteX3" fmla="*/ 2281613 w 6541418"/>
              <a:gd name="connsiteY3" fmla="*/ 1383869 h 1391348"/>
              <a:gd name="connsiteX4" fmla="*/ 4762 w 6541418"/>
              <a:gd name="connsiteY4" fmla="*/ 1391348 h 1391348"/>
              <a:gd name="connsiteX5" fmla="*/ 0 w 6541418"/>
              <a:gd name="connsiteY5" fmla="*/ 25932 h 13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1418" h="1391348">
                <a:moveTo>
                  <a:pt x="0" y="25932"/>
                </a:moveTo>
                <a:lnTo>
                  <a:pt x="5856796" y="0"/>
                </a:lnTo>
                <a:lnTo>
                  <a:pt x="6541418" y="1389139"/>
                </a:lnTo>
                <a:lnTo>
                  <a:pt x="2281613" y="1383869"/>
                </a:lnTo>
                <a:lnTo>
                  <a:pt x="4762" y="1391348"/>
                </a:lnTo>
                <a:cubicBezTo>
                  <a:pt x="3175" y="936209"/>
                  <a:pt x="1587" y="481071"/>
                  <a:pt x="0" y="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14300" dist="38100" dir="5400000" sx="102000" sy="102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1993569" cy="513922"/>
          </a:xfrm>
          <a:prstGeom prst="rect">
            <a:avLst/>
          </a:prstGeom>
        </p:spPr>
      </p:pic>
      <p:sp>
        <p:nvSpPr>
          <p:cNvPr id="44034" name="Rectangle 3074"/>
          <p:cNvSpPr>
            <a:spLocks noGrp="1" noChangeArrowheads="1"/>
          </p:cNvSpPr>
          <p:nvPr>
            <p:ph type="title" idx="4294967295"/>
          </p:nvPr>
        </p:nvSpPr>
        <p:spPr>
          <a:xfrm>
            <a:off x="3131840" y="160308"/>
            <a:ext cx="6913563" cy="946150"/>
          </a:xfrm>
        </p:spPr>
        <p:txBody>
          <a:bodyPr>
            <a:normAutofit/>
          </a:bodyPr>
          <a:lstStyle/>
          <a:p>
            <a:pPr algn="l"/>
            <a:r>
              <a:rPr lang="pt-BR" altLang="pt-BR" sz="2000" b="1" dirty="0">
                <a:solidFill>
                  <a:srgbClr val="791C0D"/>
                </a:solidFill>
                <a:latin typeface="Arial Narrow" panose="020B0606020202030204" pitchFamily="34" charset="0"/>
                <a:cs typeface="Tahoma" pitchFamily="34" charset="0"/>
              </a:rPr>
              <a:t>PERFIL E PARTICIÇÃO PERCENTUAL POR PAÍSES NAS IMPORTAÇÕES DE CAMARÃO</a:t>
            </a:r>
            <a:r>
              <a:rPr lang="pt-BR" altLang="pt-BR" sz="2200" b="1" dirty="0">
                <a:solidFill>
                  <a:srgbClr val="791C0D"/>
                </a:solidFill>
                <a:latin typeface="Arial Narrow" panose="020B0606020202030204" pitchFamily="34" charset="0"/>
                <a:cs typeface="Tahoma" pitchFamily="34" charset="0"/>
              </a:rPr>
              <a:t> DA ESPANHA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4260" y="6811861"/>
            <a:ext cx="9144000" cy="108000"/>
          </a:xfrm>
          <a:prstGeom prst="rect">
            <a:avLst/>
          </a:prstGeom>
          <a:solidFill>
            <a:srgbClr val="791C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9485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3536"/>
              </p:ext>
            </p:extLst>
          </p:nvPr>
        </p:nvGraphicFramePr>
        <p:xfrm>
          <a:off x="405385" y="1408594"/>
          <a:ext cx="8559103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1907704" y="116632"/>
            <a:ext cx="7272808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500"/>
              </a:spcBef>
              <a:buClr>
                <a:srgbClr val="000000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20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Evolução</a:t>
            </a:r>
            <a:r>
              <a:rPr lang="en-GB" altLang="pt-BR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da </a:t>
            </a:r>
            <a:r>
              <a:rPr lang="en-GB" altLang="pt-BR" sz="20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Participação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 do </a:t>
            </a:r>
            <a:r>
              <a:rPr lang="en-GB" altLang="pt-BR" sz="20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Camarão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altLang="pt-BR" sz="20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Marinho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altLang="pt-BR" sz="20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Cultivado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  </a:t>
            </a:r>
            <a:r>
              <a:rPr lang="en-GB" altLang="pt-BR" sz="2000" b="1" i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L. vannamei,</a:t>
            </a:r>
            <a:r>
              <a:rPr lang="en-GB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 no </a:t>
            </a:r>
            <a:r>
              <a:rPr lang="en-GB" altLang="pt-BR" sz="2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Mercado </a:t>
            </a:r>
            <a:r>
              <a:rPr lang="en-GB" altLang="pt-BR" sz="2000" b="1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Brasileiro</a:t>
            </a:r>
            <a:endParaRPr lang="en-GB" altLang="pt-BR" sz="20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108" name="CaixaDeTexto 25"/>
          <p:cNvSpPr txBox="1">
            <a:spLocks noChangeArrowheads="1"/>
          </p:cNvSpPr>
          <p:nvPr/>
        </p:nvSpPr>
        <p:spPr bwMode="auto">
          <a:xfrm>
            <a:off x="3563888" y="6537151"/>
            <a:ext cx="4786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200" b="1" dirty="0">
                <a:latin typeface="Calibri" pitchFamily="34" charset="0"/>
              </a:rPr>
              <a:t>FONTE: ABCC , </a:t>
            </a:r>
            <a:r>
              <a:rPr lang="pt-BR" altLang="pt-BR" sz="1200" b="1" dirty="0" smtClean="0">
                <a:latin typeface="Calibri" pitchFamily="34" charset="0"/>
              </a:rPr>
              <a:t>Fevereiro de 2017</a:t>
            </a:r>
            <a:endParaRPr lang="pt-BR" altLang="pt-BR" sz="1200" b="1" dirty="0">
              <a:latin typeface="Calibri" pitchFamily="34" charset="0"/>
            </a:endParaRP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 rot="-5400000">
            <a:off x="-1003522" y="3110707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  <a:latin typeface="Calibri" pitchFamily="34" charset="0"/>
              </a:rPr>
              <a:t>Toneladas</a:t>
            </a:r>
          </a:p>
        </p:txBody>
      </p:sp>
      <p:sp>
        <p:nvSpPr>
          <p:cNvPr id="8" name="Retângulo 7"/>
          <p:cNvSpPr/>
          <p:nvPr/>
        </p:nvSpPr>
        <p:spPr>
          <a:xfrm rot="19901974">
            <a:off x="1172016" y="2502812"/>
            <a:ext cx="5562249" cy="425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0000CC"/>
                </a:solidFill>
              </a:rPr>
              <a:t>Crescimento de 858,40% (18 anos) ou seja: 47,6% / ano</a:t>
            </a:r>
            <a:endParaRPr lang="pt-BR" b="1" dirty="0">
              <a:solidFill>
                <a:srgbClr val="0000CC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1842195" y="1568442"/>
            <a:ext cx="4625404" cy="2555429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621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607724"/>
              </p:ext>
            </p:extLst>
          </p:nvPr>
        </p:nvGraphicFramePr>
        <p:xfrm>
          <a:off x="107504" y="1564392"/>
          <a:ext cx="8928992" cy="511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 4"/>
          <p:cNvSpPr/>
          <p:nvPr/>
        </p:nvSpPr>
        <p:spPr>
          <a:xfrm>
            <a:off x="3707904" y="2362146"/>
            <a:ext cx="455641" cy="4063806"/>
          </a:xfrm>
          <a:prstGeom prst="rect">
            <a:avLst/>
          </a:prstGeom>
          <a:noFill/>
          <a:ln w="38100" cap="sq">
            <a:solidFill>
              <a:srgbClr val="BB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084168" y="2421245"/>
            <a:ext cx="475331" cy="4021855"/>
          </a:xfrm>
          <a:prstGeom prst="rect">
            <a:avLst/>
          </a:prstGeom>
          <a:noFill/>
          <a:ln w="38100">
            <a:solidFill>
              <a:srgbClr val="BB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8460432" y="2969568"/>
            <a:ext cx="504056" cy="3483768"/>
          </a:xfrm>
          <a:prstGeom prst="rect">
            <a:avLst/>
          </a:prstGeom>
          <a:noFill/>
          <a:ln w="38100">
            <a:solidFill>
              <a:srgbClr val="BB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3203848" y="6609159"/>
            <a:ext cx="2159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200" b="1" dirty="0">
                <a:latin typeface="+mj-lt"/>
              </a:rPr>
              <a:t>Fonte: ABCC, 2016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331640" y="1290246"/>
            <a:ext cx="3384376" cy="33855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2003: </a:t>
            </a:r>
            <a:r>
              <a:rPr lang="pt-BR" sz="1600" b="1" dirty="0"/>
              <a:t>58.455 t / US$ 226 milhões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56075" y="1290246"/>
            <a:ext cx="2556285" cy="33855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2016:</a:t>
            </a:r>
            <a:r>
              <a:rPr lang="pt-BR" sz="1600" b="1" dirty="0" smtClean="0">
                <a:solidFill>
                  <a:srgbClr val="002060"/>
                </a:solidFill>
              </a:rPr>
              <a:t> 514 </a:t>
            </a:r>
            <a:r>
              <a:rPr lang="pt-BR" sz="1600" b="1" dirty="0"/>
              <a:t>t / US$ </a:t>
            </a:r>
            <a:r>
              <a:rPr lang="pt-BR" sz="1600" b="1" dirty="0" smtClean="0"/>
              <a:t>3.098 </a:t>
            </a:r>
            <a:r>
              <a:rPr lang="pt-BR" sz="1600" b="1" dirty="0"/>
              <a:t>mil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876256" y="2421245"/>
            <a:ext cx="473048" cy="3994471"/>
          </a:xfrm>
          <a:prstGeom prst="rect">
            <a:avLst/>
          </a:prstGeom>
          <a:noFill/>
          <a:ln w="38100">
            <a:solidFill>
              <a:srgbClr val="BB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035318" y="2472227"/>
            <a:ext cx="2456562" cy="2818492"/>
          </a:xfrm>
          <a:prstGeom prst="straightConnector1">
            <a:avLst/>
          </a:prstGeom>
          <a:ln w="28575">
            <a:solidFill>
              <a:srgbClr val="132A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122693" y="3356992"/>
            <a:ext cx="1287532" cy="369332"/>
          </a:xfrm>
          <a:prstGeom prst="rect">
            <a:avLst/>
          </a:prstGeom>
          <a:solidFill>
            <a:srgbClr val="132A47"/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2.405,28%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3851920" y="2126134"/>
            <a:ext cx="4968552" cy="281310"/>
          </a:xfrm>
          <a:prstGeom prst="straightConnector1">
            <a:avLst/>
          </a:prstGeom>
          <a:ln w="28575">
            <a:solidFill>
              <a:srgbClr val="BB4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362211" y="1763524"/>
            <a:ext cx="950901" cy="369332"/>
          </a:xfrm>
          <a:prstGeom prst="rect">
            <a:avLst/>
          </a:prstGeom>
          <a:solidFill>
            <a:srgbClr val="BB4D4D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-33,47%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403648" y="-27384"/>
            <a:ext cx="7992888" cy="338554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pt-B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 DA CARCINICULTURA MARINHA BRASILEIRA</a:t>
            </a:r>
            <a:endParaRPr kumimoji="1" lang="pt-BR" altLang="pt-B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72041" y="260648"/>
            <a:ext cx="706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Comportamento da Produção de Camarão Marinho Cultivado do Brasil, com Destaques para 2004, 2010, </a:t>
            </a: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2012, 2015 e 2016</a:t>
            </a: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0" y="6839665"/>
            <a:ext cx="9144000" cy="45719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3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915816" y="5877272"/>
            <a:ext cx="428625" cy="287337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 rot="5400000">
            <a:off x="2734518" y="2100412"/>
            <a:ext cx="796925" cy="28575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118281"/>
              </p:ext>
            </p:extLst>
          </p:nvPr>
        </p:nvGraphicFramePr>
        <p:xfrm>
          <a:off x="179512" y="1268760"/>
          <a:ext cx="8712968" cy="504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060" name="Retângulo 3"/>
          <p:cNvSpPr>
            <a:spLocks noChangeArrowheads="1"/>
          </p:cNvSpPr>
          <p:nvPr/>
        </p:nvSpPr>
        <p:spPr bwMode="auto">
          <a:xfrm>
            <a:off x="1907704" y="116632"/>
            <a:ext cx="73448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Ascensão e Queda </a:t>
            </a:r>
            <a:r>
              <a:rPr lang="pt-BR" altLang="pt-BR" sz="2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das Exportações </a:t>
            </a:r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altLang="pt-BR" sz="2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Camarão Marinho Cultivado do </a:t>
            </a:r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Brasil (1998-2016) </a:t>
            </a:r>
          </a:p>
        </p:txBody>
      </p:sp>
      <p:sp>
        <p:nvSpPr>
          <p:cNvPr id="45061" name="CaixaDeTexto 8"/>
          <p:cNvSpPr txBox="1">
            <a:spLocks noChangeArrowheads="1"/>
          </p:cNvSpPr>
          <p:nvPr/>
        </p:nvSpPr>
        <p:spPr bwMode="auto">
          <a:xfrm>
            <a:off x="2195736" y="6309320"/>
            <a:ext cx="4537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400" b="1" dirty="0">
                <a:latin typeface="Calibri" pitchFamily="34" charset="0"/>
              </a:rPr>
              <a:t>Fonte: </a:t>
            </a:r>
            <a:r>
              <a:rPr lang="pt-BR" altLang="pt-BR" sz="1400" b="1" dirty="0" err="1">
                <a:latin typeface="Calibri" pitchFamily="34" charset="0"/>
              </a:rPr>
              <a:t>Aliceweb</a:t>
            </a:r>
            <a:r>
              <a:rPr lang="pt-BR" altLang="pt-BR" sz="1400" b="1" dirty="0">
                <a:latin typeface="Calibri" pitchFamily="34" charset="0"/>
              </a:rPr>
              <a:t>, Janeiro, </a:t>
            </a:r>
            <a:r>
              <a:rPr lang="pt-BR" altLang="pt-BR" sz="1400" b="1" dirty="0" smtClean="0">
                <a:latin typeface="Calibri" pitchFamily="34" charset="0"/>
              </a:rPr>
              <a:t>2016</a:t>
            </a:r>
            <a:endParaRPr lang="pt-BR" altLang="pt-BR" sz="1400" b="1" dirty="0">
              <a:latin typeface="Calibri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1043608" y="2571744"/>
            <a:ext cx="1872208" cy="258544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8382173">
            <a:off x="1217338" y="355063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14.513,75%</a:t>
            </a:r>
            <a:endParaRPr lang="pt-BR" b="1" dirty="0">
              <a:solidFill>
                <a:srgbClr val="002060"/>
              </a:solidFill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3538307" y="2276872"/>
            <a:ext cx="4922125" cy="302433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 rot="2021453">
            <a:off x="5530685" y="3373691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-99,12%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284265" y="4221088"/>
            <a:ext cx="485653" cy="17813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8316416" y="1700808"/>
            <a:ext cx="504056" cy="4248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267667"/>
              </p:ext>
            </p:extLst>
          </p:nvPr>
        </p:nvGraphicFramePr>
        <p:xfrm>
          <a:off x="92395" y="1730837"/>
          <a:ext cx="8856983" cy="501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03848" y="6579720"/>
            <a:ext cx="3887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200" b="1" dirty="0">
                <a:latin typeface="+mn-lt"/>
                <a:cs typeface="Arial" panose="020B0604020202020204" pitchFamily="34" charset="0"/>
              </a:rPr>
              <a:t>Fonte : FAO. </a:t>
            </a:r>
            <a:r>
              <a:rPr lang="pt-BR" sz="1200" b="1" dirty="0" smtClean="0">
                <a:cs typeface="Arial" panose="020B0604020202020204" pitchFamily="34" charset="0"/>
              </a:rPr>
              <a:t>Julho</a:t>
            </a:r>
            <a:r>
              <a:rPr lang="pt-BR" sz="1200" b="1" dirty="0" smtClean="0">
                <a:latin typeface="+mn-lt"/>
                <a:cs typeface="Arial" panose="020B0604020202020204" pitchFamily="34" charset="0"/>
              </a:rPr>
              <a:t>, 2015/ABCC</a:t>
            </a:r>
            <a:r>
              <a:rPr lang="pt-BR" sz="12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pt-BR" sz="1200" b="1" dirty="0" smtClean="0">
                <a:latin typeface="+mn-lt"/>
                <a:cs typeface="Arial" panose="020B0604020202020204" pitchFamily="34" charset="0"/>
              </a:rPr>
              <a:t>2016/ </a:t>
            </a:r>
            <a:r>
              <a:rPr lang="pt-BR" sz="1200" b="1" dirty="0">
                <a:latin typeface="+mn-lt"/>
                <a:cs typeface="Arial" panose="020B0604020202020204" pitchFamily="34" charset="0"/>
              </a:rPr>
              <a:t>CNA, </a:t>
            </a:r>
            <a:r>
              <a:rPr lang="pt-BR" sz="1200" b="1" dirty="0" smtClean="0">
                <a:latin typeface="+mn-lt"/>
                <a:cs typeface="Arial" panose="020B0604020202020204" pitchFamily="34" charset="0"/>
              </a:rPr>
              <a:t>2016.</a:t>
            </a:r>
            <a:endParaRPr lang="pt-BR" sz="1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270" name="CaixaDeTexto 9"/>
          <p:cNvSpPr txBox="1">
            <a:spLocks noChangeArrowheads="1"/>
          </p:cNvSpPr>
          <p:nvPr/>
        </p:nvSpPr>
        <p:spPr bwMode="auto">
          <a:xfrm rot="16200000">
            <a:off x="-1053751" y="3113484"/>
            <a:ext cx="26289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400" b="1" dirty="0">
                <a:latin typeface="Calibri" pitchFamily="34" charset="0"/>
              </a:rPr>
              <a:t> TONELADAS</a:t>
            </a:r>
          </a:p>
        </p:txBody>
      </p:sp>
      <p:sp>
        <p:nvSpPr>
          <p:cNvPr id="11272" name="Text Box 3"/>
          <p:cNvSpPr txBox="1">
            <a:spLocks noChangeArrowheads="1"/>
          </p:cNvSpPr>
          <p:nvPr/>
        </p:nvSpPr>
        <p:spPr bwMode="auto">
          <a:xfrm>
            <a:off x="395536" y="992922"/>
            <a:ext cx="84970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Comparativo da Evolução/Involução das Respectivas Produções </a:t>
            </a:r>
            <a:r>
              <a:rPr lang="pt-BR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 </a:t>
            </a:r>
            <a:r>
              <a:rPr lang="pt-BR" altLang="pt-BR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Camarão Marinho Cultivado (2000 a 2015)</a:t>
            </a:r>
            <a:endParaRPr lang="pt-BR" altLang="pt-BR" sz="2000" b="1" dirty="0">
              <a:solidFill>
                <a:srgbClr val="D6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CaixaDeTexto 1"/>
          <p:cNvSpPr txBox="1"/>
          <p:nvPr/>
        </p:nvSpPr>
        <p:spPr>
          <a:xfrm>
            <a:off x="1547664" y="1952212"/>
            <a:ext cx="5112593" cy="10447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 smtClean="0">
                <a:solidFill>
                  <a:srgbClr val="3333FF"/>
                </a:solidFill>
              </a:rPr>
              <a:t>Brasil: 04 doenças – WSSV, IHHNV , NHP-B e IMNV</a:t>
            </a:r>
          </a:p>
          <a:p>
            <a:endParaRPr lang="pt-BR" sz="1100" b="1" dirty="0" smtClean="0"/>
          </a:p>
          <a:p>
            <a:r>
              <a:rPr lang="pt-BR" sz="1600" b="1" dirty="0" smtClean="0">
                <a:solidFill>
                  <a:srgbClr val="FF0000"/>
                </a:solidFill>
              </a:rPr>
              <a:t>Equador: 10 doenças – REO-III-V;IHHNV; TSV-1;WSSV;WSSVc;NHP-B;PVNV;IRIDO;TBP e </a:t>
            </a:r>
            <a:r>
              <a:rPr lang="pt-BR" sz="1600" b="1" dirty="0" err="1" smtClean="0">
                <a:solidFill>
                  <a:srgbClr val="FF0000"/>
                </a:solidFill>
              </a:rPr>
              <a:t>FstS</a:t>
            </a:r>
            <a:r>
              <a:rPr lang="pt-BR" sz="1600" b="1" dirty="0" smtClean="0">
                <a:solidFill>
                  <a:srgbClr val="FF0000"/>
                </a:solidFill>
              </a:rPr>
              <a:t>.</a:t>
            </a:r>
            <a:r>
              <a:rPr lang="pt-BR" sz="1600" b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endParaRPr lang="pt-B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267744" y="231031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Equador e </a:t>
            </a:r>
            <a:r>
              <a:rPr lang="pt-BR" altLang="pt-BR" sz="28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Brasil</a:t>
            </a:r>
            <a:endParaRPr lang="pt-BR" altLang="pt-BR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5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2267745" y="44624"/>
            <a:ext cx="65527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Equador x Brasil: Análise Comparativa da Evolução / Involução das exportações (Volume e Valor) de Camarão Marinho Cultivado (2003 à 2016)</a:t>
            </a:r>
          </a:p>
        </p:txBody>
      </p:sp>
      <p:sp>
        <p:nvSpPr>
          <p:cNvPr id="53252" name="CaixaDeTexto 13"/>
          <p:cNvSpPr txBox="1">
            <a:spLocks noChangeArrowheads="1"/>
          </p:cNvSpPr>
          <p:nvPr/>
        </p:nvSpPr>
        <p:spPr bwMode="auto">
          <a:xfrm>
            <a:off x="1115616" y="1059994"/>
            <a:ext cx="3393719" cy="78483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500" b="1" dirty="0"/>
              <a:t>EXPORTAÇÕES EM 2003:</a:t>
            </a:r>
          </a:p>
          <a:p>
            <a:pPr eaLnBrk="1" hangingPunct="1"/>
            <a:r>
              <a:rPr lang="pt-BR" altLang="pt-BR" sz="1500" b="1" dirty="0">
                <a:solidFill>
                  <a:srgbClr val="820000"/>
                </a:solidFill>
              </a:rPr>
              <a:t>Brasil: 58.455 t / US$ 226,0 Milhões</a:t>
            </a:r>
          </a:p>
          <a:p>
            <a:pPr eaLnBrk="1" hangingPunct="1"/>
            <a:r>
              <a:rPr lang="pt-BR" altLang="pt-BR" sz="1500" b="1" dirty="0">
                <a:solidFill>
                  <a:srgbClr val="0070C0"/>
                </a:solidFill>
              </a:rPr>
              <a:t>Equador: 58.011 t / US$ 303,3 Milhões</a:t>
            </a:r>
          </a:p>
        </p:txBody>
      </p:sp>
      <p:sp>
        <p:nvSpPr>
          <p:cNvPr id="53253" name="CaixaDeTexto 14"/>
          <p:cNvSpPr txBox="1">
            <a:spLocks noChangeArrowheads="1"/>
          </p:cNvSpPr>
          <p:nvPr/>
        </p:nvSpPr>
        <p:spPr bwMode="auto">
          <a:xfrm>
            <a:off x="4860032" y="1052736"/>
            <a:ext cx="3168352" cy="78483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500" b="1" dirty="0"/>
              <a:t>EXPORTAÇÕES EM 2016:</a:t>
            </a:r>
          </a:p>
          <a:p>
            <a:pPr eaLnBrk="1" hangingPunct="1"/>
            <a:r>
              <a:rPr lang="pt-BR" altLang="pt-BR" sz="1500" b="1" dirty="0">
                <a:solidFill>
                  <a:srgbClr val="820000"/>
                </a:solidFill>
              </a:rPr>
              <a:t>Brasil: 514 t / US$ </a:t>
            </a:r>
            <a:r>
              <a:rPr lang="pt-BR" altLang="pt-BR" sz="1500" b="1" dirty="0" smtClean="0">
                <a:solidFill>
                  <a:srgbClr val="820000"/>
                </a:solidFill>
              </a:rPr>
              <a:t>3.1 Milhões</a:t>
            </a:r>
            <a:endParaRPr lang="pt-BR" altLang="pt-BR" sz="1500" b="1" dirty="0">
              <a:solidFill>
                <a:srgbClr val="820000"/>
              </a:solidFill>
            </a:endParaRPr>
          </a:p>
          <a:p>
            <a:pPr eaLnBrk="1" hangingPunct="1"/>
            <a:r>
              <a:rPr lang="pt-BR" altLang="pt-BR" sz="1500" b="1" dirty="0">
                <a:solidFill>
                  <a:srgbClr val="0070C0"/>
                </a:solidFill>
              </a:rPr>
              <a:t>Equador: 363.570 t / US$ 2,4 Bilhões</a:t>
            </a:r>
          </a:p>
        </p:txBody>
      </p:sp>
      <p:sp>
        <p:nvSpPr>
          <p:cNvPr id="53256" name="CaixaDeTexto 7"/>
          <p:cNvSpPr txBox="1">
            <a:spLocks noChangeArrowheads="1"/>
          </p:cNvSpPr>
          <p:nvPr/>
        </p:nvSpPr>
        <p:spPr bwMode="auto">
          <a:xfrm rot="-5400000">
            <a:off x="-643730" y="3729831"/>
            <a:ext cx="168751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400" b="1"/>
              <a:t>Toneladas</a:t>
            </a:r>
          </a:p>
        </p:txBody>
      </p:sp>
      <p:sp>
        <p:nvSpPr>
          <p:cNvPr id="53257" name="CaixaDeTexto 6"/>
          <p:cNvSpPr txBox="1">
            <a:spLocks noChangeArrowheads="1"/>
          </p:cNvSpPr>
          <p:nvPr/>
        </p:nvSpPr>
        <p:spPr bwMode="auto">
          <a:xfrm rot="5400000">
            <a:off x="8185149" y="4206876"/>
            <a:ext cx="168751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400" b="1" dirty="0"/>
              <a:t>US$ 1.000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997055" y="2426716"/>
            <a:ext cx="36000" cy="3348000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263" name="CaixaDeTexto 9"/>
          <p:cNvSpPr txBox="1">
            <a:spLocks noChangeArrowheads="1"/>
          </p:cNvSpPr>
          <p:nvPr/>
        </p:nvSpPr>
        <p:spPr bwMode="auto">
          <a:xfrm>
            <a:off x="7380312" y="2116306"/>
            <a:ext cx="652743" cy="369332"/>
          </a:xfrm>
          <a:prstGeom prst="rect">
            <a:avLst/>
          </a:prstGeom>
          <a:solidFill>
            <a:srgbClr val="82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317567" y="2426716"/>
            <a:ext cx="36000" cy="3348000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262" name="CaixaDeTexto 9"/>
          <p:cNvSpPr txBox="1">
            <a:spLocks noChangeArrowheads="1"/>
          </p:cNvSpPr>
          <p:nvPr/>
        </p:nvSpPr>
        <p:spPr bwMode="auto">
          <a:xfrm>
            <a:off x="1312044" y="2105588"/>
            <a:ext cx="652743" cy="369332"/>
          </a:xfrm>
          <a:prstGeom prst="rect">
            <a:avLst/>
          </a:prstGeom>
          <a:solidFill>
            <a:srgbClr val="82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2003</a:t>
            </a:r>
          </a:p>
        </p:txBody>
      </p:sp>
      <p:graphicFrame>
        <p:nvGraphicFramePr>
          <p:cNvPr id="33" name="Grá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087032"/>
              </p:ext>
            </p:extLst>
          </p:nvPr>
        </p:nvGraphicFramePr>
        <p:xfrm>
          <a:off x="350839" y="1943595"/>
          <a:ext cx="86066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394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3839" y="-26988"/>
            <a:ext cx="6408127" cy="1200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Principais Regiões Importadoras de Camarão Marinho Cultivado do Equador em 2016</a:t>
            </a:r>
          </a:p>
        </p:txBody>
      </p:sp>
      <p:graphicFrame>
        <p:nvGraphicFramePr>
          <p:cNvPr id="55299" name="Object 28"/>
          <p:cNvGraphicFramePr>
            <a:graphicFrameLocks noChangeAspect="1"/>
          </p:cNvGraphicFramePr>
          <p:nvPr/>
        </p:nvGraphicFramePr>
        <p:xfrm>
          <a:off x="1285143" y="2614613"/>
          <a:ext cx="6411057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8" name="Worksheet" r:id="rId3" imgW="3914767" imgH="1657260" progId="Excel.Sheet.8">
                  <p:embed/>
                </p:oleObj>
              </mc:Choice>
              <mc:Fallback>
                <p:oleObj name="Worksheet" r:id="rId3" imgW="3914767" imgH="16572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143" y="2614613"/>
                        <a:ext cx="6411057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0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85" y="1000125"/>
            <a:ext cx="1862504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CaixaDeTexto 14"/>
          <p:cNvSpPr txBox="1">
            <a:spLocks noChangeArrowheads="1"/>
          </p:cNvSpPr>
          <p:nvPr/>
        </p:nvSpPr>
        <p:spPr bwMode="auto">
          <a:xfrm>
            <a:off x="1475643" y="1373188"/>
            <a:ext cx="5987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rgbClr val="FF0000"/>
                </a:solidFill>
                <a:latin typeface="Calibri" pitchFamily="34" charset="0"/>
              </a:rPr>
              <a:t>Exportações do Equador em 2016:</a:t>
            </a:r>
          </a:p>
          <a:p>
            <a:pPr algn="ctr" eaLnBrk="1" hangingPunct="1"/>
            <a:r>
              <a:rPr lang="pt-BR" altLang="pt-BR" sz="2400" b="1">
                <a:solidFill>
                  <a:srgbClr val="002060"/>
                </a:solidFill>
                <a:latin typeface="Calibri" pitchFamily="34" charset="0"/>
              </a:rPr>
              <a:t> 363.570 t / US$ 2,455 Bilhões</a:t>
            </a:r>
          </a:p>
        </p:txBody>
      </p:sp>
      <p:sp>
        <p:nvSpPr>
          <p:cNvPr id="55302" name="CaixaDeTexto 8"/>
          <p:cNvSpPr txBox="1">
            <a:spLocks noChangeArrowheads="1"/>
          </p:cNvSpPr>
          <p:nvPr/>
        </p:nvSpPr>
        <p:spPr bwMode="auto">
          <a:xfrm>
            <a:off x="5004289" y="6165851"/>
            <a:ext cx="280767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400" b="1">
                <a:latin typeface="Calibri" pitchFamily="34" charset="0"/>
              </a:rPr>
              <a:t>Fonte: </a:t>
            </a:r>
            <a:r>
              <a:rPr lang="pt-BR" altLang="pt-BR" sz="1400" b="1">
                <a:latin typeface="Calibri" pitchFamily="34" charset="0"/>
                <a:hlinkClick r:id="rId6"/>
              </a:rPr>
              <a:t>info@estadistic.com</a:t>
            </a:r>
            <a:r>
              <a:rPr lang="pt-BR" altLang="pt-BR" sz="1400" b="1">
                <a:latin typeface="Calibri" pitchFamily="34" charset="0"/>
              </a:rPr>
              <a:t> / 2016</a:t>
            </a:r>
          </a:p>
        </p:txBody>
      </p:sp>
      <p:graphicFrame>
        <p:nvGraphicFramePr>
          <p:cNvPr id="55303" name="Object 29"/>
          <p:cNvGraphicFramePr>
            <a:graphicFrameLocks noChangeAspect="1"/>
          </p:cNvGraphicFramePr>
          <p:nvPr/>
        </p:nvGraphicFramePr>
        <p:xfrm>
          <a:off x="0" y="0"/>
          <a:ext cx="152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9" name="CorelDRAW" r:id="rId7" imgW="6635496" imgH="1292352" progId="">
                  <p:embed/>
                </p:oleObj>
              </mc:Choice>
              <mc:Fallback>
                <p:oleObj name="CorelDRAW" r:id="rId7" imgW="6635496" imgH="1292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6129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619251" y="44450"/>
            <a:ext cx="640959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Principais Empresas Exportadoras de Camarão Marinho do Equador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Ano de 2016</a:t>
            </a:r>
          </a:p>
        </p:txBody>
      </p:sp>
      <p:sp>
        <p:nvSpPr>
          <p:cNvPr id="54275" name="CaixaDeTexto 6"/>
          <p:cNvSpPr txBox="1">
            <a:spLocks noChangeArrowheads="1"/>
          </p:cNvSpPr>
          <p:nvPr/>
        </p:nvSpPr>
        <p:spPr bwMode="auto">
          <a:xfrm>
            <a:off x="5868866" y="6434139"/>
            <a:ext cx="280767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400" b="1">
                <a:latin typeface="Calibri" pitchFamily="34" charset="0"/>
              </a:rPr>
              <a:t>Fonte: </a:t>
            </a:r>
            <a:r>
              <a:rPr lang="pt-BR" altLang="pt-BR" sz="1400" b="1">
                <a:latin typeface="Calibri" pitchFamily="34" charset="0"/>
                <a:hlinkClick r:id="rId3"/>
              </a:rPr>
              <a:t>info@estadistic.com</a:t>
            </a:r>
            <a:r>
              <a:rPr lang="pt-BR" altLang="pt-BR" sz="1400" b="1">
                <a:latin typeface="Calibri" pitchFamily="34" charset="0"/>
              </a:rPr>
              <a:t> / 2016</a:t>
            </a:r>
          </a:p>
        </p:txBody>
      </p:sp>
      <p:graphicFrame>
        <p:nvGraphicFramePr>
          <p:cNvPr id="54276" name="Object 28"/>
          <p:cNvGraphicFramePr>
            <a:graphicFrameLocks noChangeAspect="1"/>
          </p:cNvGraphicFramePr>
          <p:nvPr/>
        </p:nvGraphicFramePr>
        <p:xfrm>
          <a:off x="1619250" y="1260475"/>
          <a:ext cx="6049108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2" name="Planilha" r:id="rId4" imgW="4086314" imgH="3905504" progId="Excel.Sheet.8">
                  <p:embed/>
                </p:oleObj>
              </mc:Choice>
              <mc:Fallback>
                <p:oleObj name="Planilha" r:id="rId4" imgW="4086314" imgH="39055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260475"/>
                        <a:ext cx="6049108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29"/>
          <p:cNvGraphicFramePr>
            <a:graphicFrameLocks noChangeAspect="1"/>
          </p:cNvGraphicFramePr>
          <p:nvPr/>
        </p:nvGraphicFramePr>
        <p:xfrm>
          <a:off x="0" y="0"/>
          <a:ext cx="152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3" name="CorelDRAW" r:id="rId6" imgW="6635496" imgH="1292352" progId="">
                  <p:embed/>
                </p:oleObj>
              </mc:Choice>
              <mc:Fallback>
                <p:oleObj name="CorelDRAW" r:id="rId6" imgW="6635496" imgH="1292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651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96946"/>
              </p:ext>
            </p:extLst>
          </p:nvPr>
        </p:nvGraphicFramePr>
        <p:xfrm>
          <a:off x="3792538" y="4149725"/>
          <a:ext cx="5435600" cy="283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2" name="Planilha" r:id="rId3" imgW="6629478" imgH="3219498" progId="Excel.Sheet.8">
                  <p:embed/>
                </p:oleObj>
              </mc:Choice>
              <mc:Fallback>
                <p:oleObj name="Planilha" r:id="rId3" imgW="6629478" imgH="3219498" progId="Excel.Sheet.8">
                  <p:embed/>
                  <p:pic>
                    <p:nvPicPr>
                      <p:cNvPr id="0" name="Picture 9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4149725"/>
                        <a:ext cx="5435600" cy="283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CaixaDeTexto 4"/>
          <p:cNvSpPr txBox="1">
            <a:spLocks noChangeArrowheads="1"/>
          </p:cNvSpPr>
          <p:nvPr/>
        </p:nvSpPr>
        <p:spPr bwMode="auto">
          <a:xfrm>
            <a:off x="2123728" y="128826"/>
            <a:ext cx="6786215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0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Perfil da Produção Mundial de Camarão Marinho:     Cultivado x Capturado (1974 a 2014)</a:t>
            </a:r>
          </a:p>
        </p:txBody>
      </p:sp>
      <p:graphicFrame>
        <p:nvGraphicFramePr>
          <p:cNvPr id="7171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498001"/>
              </p:ext>
            </p:extLst>
          </p:nvPr>
        </p:nvGraphicFramePr>
        <p:xfrm>
          <a:off x="4608513" y="1306513"/>
          <a:ext cx="433863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3" name="Planilha" r:id="rId5" imgW="4591154" imgH="1542940" progId="Excel.Sheet.8">
                  <p:embed/>
                </p:oleObj>
              </mc:Choice>
              <mc:Fallback>
                <p:oleObj name="Planilha" r:id="rId5" imgW="4591154" imgH="1542940" progId="Excel.Sheet.8">
                  <p:embed/>
                  <p:pic>
                    <p:nvPicPr>
                      <p:cNvPr id="0" name="Picture 99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1306513"/>
                        <a:ext cx="4338637" cy="190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Retângulo 11"/>
          <p:cNvSpPr>
            <a:spLocks noChangeArrowheads="1"/>
          </p:cNvSpPr>
          <p:nvPr/>
        </p:nvSpPr>
        <p:spPr bwMode="auto">
          <a:xfrm>
            <a:off x="4732338" y="1381125"/>
            <a:ext cx="1639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>
                <a:solidFill>
                  <a:srgbClr val="086010"/>
                </a:solidFill>
                <a:latin typeface="Tahoma" pitchFamily="34" charset="0"/>
                <a:cs typeface="Tahoma" pitchFamily="34" charset="0"/>
              </a:rPr>
              <a:t>CAPTURADO</a:t>
            </a:r>
            <a:endParaRPr lang="pt-BR" altLang="pt-BR">
              <a:solidFill>
                <a:srgbClr val="08601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847" name="Retângulo 17"/>
          <p:cNvSpPr>
            <a:spLocks noChangeArrowheads="1"/>
          </p:cNvSpPr>
          <p:nvPr/>
        </p:nvSpPr>
        <p:spPr bwMode="auto">
          <a:xfrm>
            <a:off x="350838" y="3251200"/>
            <a:ext cx="4076700" cy="3683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Produção Total  1974: 1.357.266t</a:t>
            </a:r>
            <a:endParaRPr lang="pt-BR" altLang="pt-BR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848" name="Retângulo 19"/>
          <p:cNvSpPr>
            <a:spLocks noChangeArrowheads="1"/>
          </p:cNvSpPr>
          <p:nvPr/>
        </p:nvSpPr>
        <p:spPr bwMode="auto">
          <a:xfrm>
            <a:off x="4681538" y="3251200"/>
            <a:ext cx="421140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Produção Total  </a:t>
            </a:r>
            <a:r>
              <a:rPr lang="pt-BR" altLang="pt-BR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2014:  8.171.993 </a:t>
            </a:r>
            <a:r>
              <a:rPr lang="pt-BR" altLang="pt-BR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pt-BR" altLang="pt-BR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79" name="CaixaDeTexto 4"/>
          <p:cNvSpPr txBox="1">
            <a:spLocks noChangeArrowheads="1"/>
          </p:cNvSpPr>
          <p:nvPr/>
        </p:nvSpPr>
        <p:spPr bwMode="auto">
          <a:xfrm>
            <a:off x="303213" y="3821113"/>
            <a:ext cx="8353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0rigem da Produção Mundial de Camarão Marinho Cultivado</a:t>
            </a:r>
            <a:endParaRPr lang="pt-BR" altLang="pt-BR" sz="20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7172" name="Objec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985183"/>
              </p:ext>
            </p:extLst>
          </p:nvPr>
        </p:nvGraphicFramePr>
        <p:xfrm>
          <a:off x="179388" y="1306513"/>
          <a:ext cx="4318000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4" name="Planilha" r:id="rId7" imgW="4591154" imgH="1371533" progId="Excel.Sheet.8">
                  <p:embed/>
                </p:oleObj>
              </mc:Choice>
              <mc:Fallback>
                <p:oleObj name="Planilha" r:id="rId7" imgW="4591154" imgH="1371533" progId="Excel.Sheet.8">
                  <p:embed/>
                  <p:pic>
                    <p:nvPicPr>
                      <p:cNvPr id="0" name="Picture 100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306513"/>
                        <a:ext cx="4318000" cy="190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Retângulo 10"/>
          <p:cNvSpPr>
            <a:spLocks noChangeArrowheads="1"/>
          </p:cNvSpPr>
          <p:nvPr/>
        </p:nvSpPr>
        <p:spPr bwMode="auto">
          <a:xfrm>
            <a:off x="276225" y="13811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CULTIVADO</a:t>
            </a:r>
            <a:endParaRPr lang="pt-BR" altLang="pt-BR">
              <a:solidFill>
                <a:srgbClr val="29316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81" name="CaixaDeTexto 17"/>
          <p:cNvSpPr txBox="1">
            <a:spLocks noChangeArrowheads="1"/>
          </p:cNvSpPr>
          <p:nvPr/>
        </p:nvSpPr>
        <p:spPr bwMode="auto">
          <a:xfrm rot="-5400000">
            <a:off x="-20637" y="2185988"/>
            <a:ext cx="955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/>
              <a:t>Tonelada</a:t>
            </a:r>
          </a:p>
        </p:txBody>
      </p:sp>
      <p:sp>
        <p:nvSpPr>
          <p:cNvPr id="7182" name="CaixaDeTexto 18"/>
          <p:cNvSpPr txBox="1">
            <a:spLocks noChangeArrowheads="1"/>
          </p:cNvSpPr>
          <p:nvPr/>
        </p:nvSpPr>
        <p:spPr bwMode="auto">
          <a:xfrm rot="5400000">
            <a:off x="8208963" y="2074863"/>
            <a:ext cx="955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/>
              <a:t>Tonelada</a:t>
            </a:r>
          </a:p>
        </p:txBody>
      </p:sp>
      <p:sp>
        <p:nvSpPr>
          <p:cNvPr id="35856" name="Retângulo 12"/>
          <p:cNvSpPr>
            <a:spLocks noChangeArrowheads="1"/>
          </p:cNvSpPr>
          <p:nvPr/>
        </p:nvSpPr>
        <p:spPr bwMode="auto">
          <a:xfrm>
            <a:off x="1814513" y="2464368"/>
            <a:ext cx="811212" cy="3063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351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(1,52%)</a:t>
            </a:r>
            <a:endParaRPr lang="pt-BR" altLang="pt-BR" sz="135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7" name="Retângulo 12"/>
          <p:cNvSpPr>
            <a:spLocks noChangeArrowheads="1"/>
          </p:cNvSpPr>
          <p:nvPr/>
        </p:nvSpPr>
        <p:spPr bwMode="auto">
          <a:xfrm>
            <a:off x="2557463" y="2473550"/>
            <a:ext cx="886781" cy="30008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35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(56,05%)</a:t>
            </a:r>
            <a:endParaRPr lang="pt-BR" altLang="pt-BR" sz="135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8" name="Retângulo 12"/>
          <p:cNvSpPr>
            <a:spLocks noChangeArrowheads="1"/>
          </p:cNvSpPr>
          <p:nvPr/>
        </p:nvSpPr>
        <p:spPr bwMode="auto">
          <a:xfrm>
            <a:off x="5291931" y="2612929"/>
            <a:ext cx="911225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35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(98,48%)</a:t>
            </a:r>
            <a:endParaRPr lang="pt-BR" altLang="pt-BR" sz="135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Retângulo 12"/>
          <p:cNvSpPr>
            <a:spLocks noChangeArrowheads="1"/>
          </p:cNvSpPr>
          <p:nvPr/>
        </p:nvSpPr>
        <p:spPr bwMode="auto">
          <a:xfrm>
            <a:off x="6238782" y="2612929"/>
            <a:ext cx="886781" cy="30008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35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(43,95%)</a:t>
            </a:r>
            <a:endParaRPr lang="pt-BR" altLang="pt-BR" sz="135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1928813" y="1625600"/>
            <a:ext cx="642937" cy="4286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Retângulo 12"/>
          <p:cNvSpPr>
            <a:spLocks noChangeArrowheads="1"/>
          </p:cNvSpPr>
          <p:nvPr/>
        </p:nvSpPr>
        <p:spPr bwMode="auto">
          <a:xfrm rot="-2071463">
            <a:off x="1529774" y="1570137"/>
            <a:ext cx="1071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 dirty="0" smtClean="0">
                <a:solidFill>
                  <a:srgbClr val="CC0000"/>
                </a:solidFill>
              </a:rPr>
              <a:t>(22.265,9%)</a:t>
            </a:r>
            <a:endParaRPr lang="pt-BR" altLang="pt-BR" sz="1400" dirty="0">
              <a:solidFill>
                <a:srgbClr val="CC0000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V="1">
            <a:off x="4929188" y="1822450"/>
            <a:ext cx="642937" cy="4286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0" name="Retângulo 12"/>
          <p:cNvSpPr>
            <a:spLocks noChangeArrowheads="1"/>
          </p:cNvSpPr>
          <p:nvPr/>
        </p:nvSpPr>
        <p:spPr bwMode="auto">
          <a:xfrm rot="-2071463">
            <a:off x="4599880" y="1766987"/>
            <a:ext cx="931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 dirty="0" smtClean="0">
                <a:solidFill>
                  <a:srgbClr val="CC0000"/>
                </a:solidFill>
              </a:rPr>
              <a:t>(268,66%)</a:t>
            </a:r>
            <a:endParaRPr lang="pt-BR" altLang="pt-BR" sz="1400" dirty="0">
              <a:solidFill>
                <a:srgbClr val="CC0000"/>
              </a:solidFill>
            </a:endParaRPr>
          </a:p>
        </p:txBody>
      </p:sp>
      <p:sp>
        <p:nvSpPr>
          <p:cNvPr id="7191" name="Text Box 4"/>
          <p:cNvSpPr txBox="1">
            <a:spLocks noChangeArrowheads="1"/>
          </p:cNvSpPr>
          <p:nvPr/>
        </p:nvSpPr>
        <p:spPr bwMode="auto">
          <a:xfrm>
            <a:off x="6583014" y="6519863"/>
            <a:ext cx="24534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1600" b="1" dirty="0">
                <a:solidFill>
                  <a:srgbClr val="000000"/>
                </a:solidFill>
                <a:latin typeface="Calibri" pitchFamily="34" charset="0"/>
              </a:rPr>
              <a:t>FONTE: FAO, </a:t>
            </a:r>
            <a:r>
              <a:rPr lang="pt-BR" altLang="pt-BR" sz="1600" b="1" dirty="0" smtClean="0">
                <a:solidFill>
                  <a:srgbClr val="000000"/>
                </a:solidFill>
                <a:latin typeface="Calibri" pitchFamily="34" charset="0"/>
              </a:rPr>
              <a:t>Março, 2016.</a:t>
            </a:r>
            <a:endParaRPr lang="pt-BR" altLang="pt-BR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7173" name="Object 19"/>
          <p:cNvGraphicFramePr>
            <a:graphicFrameLocks noChangeAspect="1"/>
          </p:cNvGraphicFramePr>
          <p:nvPr/>
        </p:nvGraphicFramePr>
        <p:xfrm>
          <a:off x="236538" y="4149725"/>
          <a:ext cx="5414962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5" name="Planilha" r:id="rId9" imgW="7886592" imgH="4495744" progId="Excel.Sheet.8">
                  <p:embed/>
                </p:oleObj>
              </mc:Choice>
              <mc:Fallback>
                <p:oleObj name="Planilha" r:id="rId9" imgW="7886592" imgH="4495744" progId="Excel.Sheet.8">
                  <p:embed/>
                  <p:pic>
                    <p:nvPicPr>
                      <p:cNvPr id="0" name="Picture 1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4149725"/>
                        <a:ext cx="5414962" cy="305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350838" y="4529138"/>
            <a:ext cx="928687" cy="3698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93" name="CaixaDeTexto 19"/>
          <p:cNvSpPr txBox="1">
            <a:spLocks noChangeArrowheads="1"/>
          </p:cNvSpPr>
          <p:nvPr/>
        </p:nvSpPr>
        <p:spPr bwMode="auto">
          <a:xfrm>
            <a:off x="395288" y="4529138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b="1">
                <a:solidFill>
                  <a:schemeClr val="bg1"/>
                </a:solidFill>
              </a:rPr>
              <a:t>1974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948488" y="4529138"/>
            <a:ext cx="928687" cy="3698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95" name="CaixaDeTexto 25"/>
          <p:cNvSpPr txBox="1">
            <a:spLocks noChangeArrowheads="1"/>
          </p:cNvSpPr>
          <p:nvPr/>
        </p:nvSpPr>
        <p:spPr bwMode="auto">
          <a:xfrm>
            <a:off x="7054850" y="4508500"/>
            <a:ext cx="722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b="1" dirty="0" smtClean="0">
                <a:solidFill>
                  <a:schemeClr val="bg1"/>
                </a:solidFill>
              </a:rPr>
              <a:t>2014</a:t>
            </a:r>
            <a:endParaRPr lang="en-US" alt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539553" y="1484784"/>
          <a:ext cx="835292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3343" y="44451"/>
            <a:ext cx="684041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BRASIL</a:t>
            </a:r>
            <a:r>
              <a:rPr lang="pt-BR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altLang="pt-BR" b="1" dirty="0">
                <a:latin typeface="Tahoma" pitchFamily="34" charset="0"/>
                <a:cs typeface="Tahoma" pitchFamily="34" charset="0"/>
              </a:rPr>
              <a:t>X EQUADOR: </a:t>
            </a:r>
            <a:r>
              <a:rPr lang="pt-BR" altLang="pt-BR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Análise das </a:t>
            </a:r>
            <a:r>
              <a:rPr lang="pt-BR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Perdas Econômicas (US$) </a:t>
            </a:r>
            <a:r>
              <a:rPr lang="pt-BR" altLang="pt-BR" b="1" dirty="0">
                <a:latin typeface="Tahoma" pitchFamily="34" charset="0"/>
                <a:cs typeface="Tahoma" pitchFamily="34" charset="0"/>
              </a:rPr>
              <a:t>p</a:t>
            </a:r>
            <a:r>
              <a:rPr lang="pt-BR" altLang="pt-BR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ela Queda das Exportações Brasileiras de </a:t>
            </a:r>
            <a:r>
              <a:rPr lang="pt-BR" altLang="pt-BR" b="1" dirty="0">
                <a:solidFill>
                  <a:srgbClr val="3A3A3A"/>
                </a:solidFill>
                <a:latin typeface="Tahoma" pitchFamily="34" charset="0"/>
                <a:cs typeface="Tahoma" pitchFamily="34" charset="0"/>
              </a:rPr>
              <a:t>Camarão Marinho Cultivado</a:t>
            </a:r>
            <a:r>
              <a:rPr lang="pt-BR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altLang="pt-BR" b="1" dirty="0">
                <a:latin typeface="Tahoma" pitchFamily="34" charset="0"/>
                <a:cs typeface="Tahoma" pitchFamily="34" charset="0"/>
              </a:rPr>
              <a:t>(2003 a 2016)</a:t>
            </a:r>
          </a:p>
        </p:txBody>
      </p:sp>
      <p:sp>
        <p:nvSpPr>
          <p:cNvPr id="56324" name="CaixaDeTexto 9"/>
          <p:cNvSpPr txBox="1">
            <a:spLocks noChangeArrowheads="1"/>
          </p:cNvSpPr>
          <p:nvPr/>
        </p:nvSpPr>
        <p:spPr bwMode="auto">
          <a:xfrm rot="-5400000">
            <a:off x="-134998" y="3178583"/>
            <a:ext cx="1071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200" b="1"/>
              <a:t>X 1.000</a:t>
            </a:r>
          </a:p>
        </p:txBody>
      </p:sp>
      <p:sp>
        <p:nvSpPr>
          <p:cNvPr id="56325" name="CaixaDeTexto 10"/>
          <p:cNvSpPr txBox="1">
            <a:spLocks noChangeArrowheads="1"/>
          </p:cNvSpPr>
          <p:nvPr/>
        </p:nvSpPr>
        <p:spPr bwMode="auto">
          <a:xfrm>
            <a:off x="4179277" y="4829175"/>
            <a:ext cx="44972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solidFill>
                  <a:srgbClr val="FFFF00"/>
                </a:solidFill>
              </a:rPr>
              <a:t>Perdas Econômicas: US$ 10,8 bilhões</a:t>
            </a:r>
          </a:p>
        </p:txBody>
      </p:sp>
    </p:spTree>
    <p:extLst>
      <p:ext uri="{BB962C8B-B14F-4D97-AF65-F5344CB8AC3E}">
        <p14:creationId xmlns:p14="http://schemas.microsoft.com/office/powerpoint/2010/main" val="6038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179513" y="1412776"/>
          <a:ext cx="9058275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Conector reto 3"/>
          <p:cNvCxnSpPr/>
          <p:nvPr/>
        </p:nvCxnSpPr>
        <p:spPr>
          <a:xfrm flipH="1">
            <a:off x="3707423" y="1765301"/>
            <a:ext cx="1466" cy="32480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6156081" y="1298575"/>
            <a:ext cx="0" cy="4362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Text Box 2"/>
          <p:cNvSpPr txBox="1">
            <a:spLocks noChangeArrowheads="1"/>
          </p:cNvSpPr>
          <p:nvPr/>
        </p:nvSpPr>
        <p:spPr bwMode="auto">
          <a:xfrm>
            <a:off x="1979735" y="115889"/>
            <a:ext cx="669680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Brasil – Desempenho da Balança Comercial de Pescado em Valor (1997-2015)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7807570" y="862013"/>
            <a:ext cx="4397" cy="5014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1" name="CaixaDeTexto 1"/>
          <p:cNvSpPr txBox="1">
            <a:spLocks noChangeArrowheads="1"/>
          </p:cNvSpPr>
          <p:nvPr/>
        </p:nvSpPr>
        <p:spPr bwMode="auto">
          <a:xfrm>
            <a:off x="1332035" y="1908175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PSDB: DPA/MAPA</a:t>
            </a:r>
          </a:p>
        </p:txBody>
      </p:sp>
      <p:sp>
        <p:nvSpPr>
          <p:cNvPr id="57352" name="CaixaDeTexto 7"/>
          <p:cNvSpPr txBox="1">
            <a:spLocks noChangeArrowheads="1"/>
          </p:cNvSpPr>
          <p:nvPr/>
        </p:nvSpPr>
        <p:spPr bwMode="auto">
          <a:xfrm>
            <a:off x="4327282" y="1908175"/>
            <a:ext cx="1228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PT: SEAP</a:t>
            </a:r>
          </a:p>
        </p:txBody>
      </p:sp>
      <p:sp>
        <p:nvSpPr>
          <p:cNvPr id="57353" name="CaixaDeTexto 8"/>
          <p:cNvSpPr txBox="1">
            <a:spLocks noChangeArrowheads="1"/>
          </p:cNvSpPr>
          <p:nvPr/>
        </p:nvSpPr>
        <p:spPr bwMode="auto">
          <a:xfrm>
            <a:off x="6371493" y="1403350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PT: MPA</a:t>
            </a:r>
          </a:p>
        </p:txBody>
      </p:sp>
      <p:sp>
        <p:nvSpPr>
          <p:cNvPr id="57354" name="CaixaDeTexto 9"/>
          <p:cNvSpPr txBox="1">
            <a:spLocks noChangeArrowheads="1"/>
          </p:cNvSpPr>
          <p:nvPr/>
        </p:nvSpPr>
        <p:spPr bwMode="auto">
          <a:xfrm>
            <a:off x="7842738" y="908050"/>
            <a:ext cx="1167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PRB:MPA</a:t>
            </a:r>
          </a:p>
        </p:txBody>
      </p:sp>
    </p:spTree>
    <p:extLst>
      <p:ext uri="{BB962C8B-B14F-4D97-AF65-F5344CB8AC3E}">
        <p14:creationId xmlns:p14="http://schemas.microsoft.com/office/powerpoint/2010/main" val="5195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91680" y="68431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Estratégias para Produção de Camarões </a:t>
            </a:r>
            <a:r>
              <a:rPr lang="pt-BR" sz="2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</a:t>
            </a:r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uvenis Adaptados ao Ambiente do Futuro Cultivo</a:t>
            </a:r>
            <a:endParaRPr lang="pt-BR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6" t="11405" r="31702" b="8137"/>
          <a:stretch/>
        </p:blipFill>
        <p:spPr bwMode="auto">
          <a:xfrm>
            <a:off x="5959223" y="1087576"/>
            <a:ext cx="1181748" cy="1621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3" y="2877324"/>
            <a:ext cx="4248471" cy="830997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Berçário Primário – 60 m3</a:t>
            </a:r>
          </a:p>
          <a:p>
            <a:r>
              <a:rPr lang="pt-BR" sz="1600" b="1" dirty="0" smtClean="0"/>
              <a:t>Densidade </a:t>
            </a:r>
            <a:r>
              <a:rPr lang="pt-BR" sz="1600" b="1" dirty="0"/>
              <a:t>de Estocagem: </a:t>
            </a:r>
            <a:r>
              <a:rPr lang="pt-BR" sz="1600" b="1" dirty="0" smtClean="0"/>
              <a:t>15 a 25 </a:t>
            </a:r>
            <a:r>
              <a:rPr lang="pt-BR" sz="1600" b="1" dirty="0" err="1" smtClean="0"/>
              <a:t>Pls</a:t>
            </a:r>
            <a:r>
              <a:rPr lang="pt-BR" sz="1600" b="1" dirty="0" smtClean="0"/>
              <a:t>/L</a:t>
            </a:r>
          </a:p>
          <a:p>
            <a:r>
              <a:rPr lang="pt-BR" sz="1600" b="1" dirty="0" smtClean="0"/>
              <a:t>Tempo de Cultivo: 10 a 12 dias</a:t>
            </a:r>
            <a:endParaRPr lang="pt-BR" sz="1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72000" y="2783830"/>
            <a:ext cx="4464496" cy="1077218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Berçário Secundário – 80  a 250 m3 </a:t>
            </a:r>
          </a:p>
          <a:p>
            <a:r>
              <a:rPr lang="pt-BR" sz="1600" b="1" dirty="0" smtClean="0"/>
              <a:t>Densidade  Estocagem: 2 a 3 juvenis/L</a:t>
            </a:r>
            <a:endParaRPr lang="pt-BR" sz="1600" b="1" dirty="0"/>
          </a:p>
          <a:p>
            <a:r>
              <a:rPr lang="pt-BR" sz="1600" b="1" dirty="0"/>
              <a:t>Peso Médio de </a:t>
            </a:r>
            <a:r>
              <a:rPr lang="pt-BR" sz="1600" b="1" dirty="0" smtClean="0"/>
              <a:t>Juvenil </a:t>
            </a:r>
            <a:r>
              <a:rPr lang="pt-BR" sz="1600" b="1" dirty="0"/>
              <a:t>na Despesca: </a:t>
            </a:r>
            <a:r>
              <a:rPr lang="pt-BR" sz="1600" b="1" dirty="0" smtClean="0"/>
              <a:t>1,5 a 2,5 g</a:t>
            </a:r>
          </a:p>
          <a:p>
            <a:r>
              <a:rPr lang="pt-BR" sz="1600" b="1" dirty="0" smtClean="0"/>
              <a:t>Tempo de Cultivo: 25 a 35 dias</a:t>
            </a:r>
            <a:endParaRPr lang="pt-BR" sz="1600" b="1" dirty="0"/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14041" r="19448" b="12080"/>
          <a:stretch/>
        </p:blipFill>
        <p:spPr bwMode="auto">
          <a:xfrm>
            <a:off x="4588507" y="3933056"/>
            <a:ext cx="4464497" cy="2733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087724" y="4684383"/>
            <a:ext cx="11161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TROCAR</a:t>
            </a:r>
            <a:endParaRPr lang="pt-BR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11536" r="31743" b="9142"/>
          <a:stretch/>
        </p:blipFill>
        <p:spPr bwMode="auto">
          <a:xfrm>
            <a:off x="7295190" y="1087576"/>
            <a:ext cx="1165242" cy="1621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1520" y="1268760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CC"/>
                </a:solidFill>
              </a:rPr>
              <a:t>Exemplos de Tanques Berçários: Primários (60 m3) e Secundários (100 a 250 m³), Cobertos com Plástico (31-32°C) com </a:t>
            </a:r>
            <a:r>
              <a:rPr lang="pt-BR" b="1" dirty="0" err="1" smtClean="0">
                <a:solidFill>
                  <a:srgbClr val="0000CC"/>
                </a:solidFill>
              </a:rPr>
              <a:t>Sobrevivencias</a:t>
            </a:r>
            <a:r>
              <a:rPr lang="pt-BR" b="1" dirty="0" smtClean="0">
                <a:solidFill>
                  <a:srgbClr val="0000CC"/>
                </a:solidFill>
              </a:rPr>
              <a:t> de (90 a 95%). </a:t>
            </a:r>
          </a:p>
          <a:p>
            <a:pPr algn="ctr"/>
            <a:r>
              <a:rPr lang="pt-BR" b="1" dirty="0">
                <a:solidFill>
                  <a:srgbClr val="0000CC"/>
                </a:solidFill>
              </a:rPr>
              <a:t>Salinidade: </a:t>
            </a:r>
            <a:r>
              <a:rPr lang="pt-BR" b="1" dirty="0" smtClean="0">
                <a:solidFill>
                  <a:srgbClr val="0000CC"/>
                </a:solidFill>
              </a:rPr>
              <a:t>águas </a:t>
            </a:r>
            <a:r>
              <a:rPr lang="pt-BR" b="1" dirty="0" err="1" smtClean="0">
                <a:solidFill>
                  <a:srgbClr val="0000CC"/>
                </a:solidFill>
              </a:rPr>
              <a:t>mesohalinas</a:t>
            </a:r>
            <a:r>
              <a:rPr lang="pt-BR" b="1" dirty="0" smtClean="0">
                <a:solidFill>
                  <a:srgbClr val="0000CC"/>
                </a:solidFill>
              </a:rPr>
              <a:t>, estuarinas ou marinhas.</a:t>
            </a:r>
            <a:endParaRPr lang="pt-BR" b="1" dirty="0">
              <a:solidFill>
                <a:srgbClr val="0000CC"/>
              </a:solidFill>
            </a:endParaRPr>
          </a:p>
          <a:p>
            <a:pPr algn="ctr"/>
            <a:r>
              <a:rPr lang="pt-BR" b="1" dirty="0" smtClean="0">
                <a:solidFill>
                  <a:srgbClr val="0000CC"/>
                </a:solidFill>
              </a:rPr>
              <a:t>Dias de cultivo: 12 e 35, respectivamente. </a:t>
            </a:r>
          </a:p>
        </p:txBody>
      </p:sp>
      <p:pic>
        <p:nvPicPr>
          <p:cNvPr id="12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3933056"/>
            <a:ext cx="3921162" cy="2733401"/>
          </a:xfrm>
        </p:spPr>
      </p:pic>
    </p:spTree>
    <p:extLst>
      <p:ext uri="{BB962C8B-B14F-4D97-AF65-F5344CB8AC3E}">
        <p14:creationId xmlns:p14="http://schemas.microsoft.com/office/powerpoint/2010/main" val="24194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7066" r="16480" b="9641"/>
          <a:stretch/>
        </p:blipFill>
        <p:spPr bwMode="auto">
          <a:xfrm>
            <a:off x="690128" y="1012086"/>
            <a:ext cx="3878380" cy="17783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21006" r="16459" b="8024"/>
          <a:stretch/>
        </p:blipFill>
        <p:spPr bwMode="auto">
          <a:xfrm>
            <a:off x="4764562" y="1012086"/>
            <a:ext cx="3914181" cy="17783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2028" r="5183" b="8331"/>
          <a:stretch/>
        </p:blipFill>
        <p:spPr bwMode="auto">
          <a:xfrm>
            <a:off x="683568" y="2843644"/>
            <a:ext cx="3886614" cy="1963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t="12282" r="16447" b="7876"/>
          <a:stretch/>
        </p:blipFill>
        <p:spPr bwMode="auto">
          <a:xfrm>
            <a:off x="4782884" y="2843644"/>
            <a:ext cx="3893572" cy="1963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t="12613" r="16979" b="17479"/>
          <a:stretch/>
        </p:blipFill>
        <p:spPr bwMode="auto">
          <a:xfrm>
            <a:off x="690128" y="4869160"/>
            <a:ext cx="3887121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12469" r="17244" b="9024"/>
          <a:stretch/>
        </p:blipFill>
        <p:spPr bwMode="auto">
          <a:xfrm>
            <a:off x="4793770" y="4869160"/>
            <a:ext cx="3887121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07904" y="980962"/>
            <a:ext cx="2037930" cy="369332"/>
          </a:xfrm>
          <a:prstGeom prst="rect">
            <a:avLst/>
          </a:prstGeom>
          <a:solidFill>
            <a:srgbClr val="EBE45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/>
              <a:t>Berçários Primários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63888" y="2846445"/>
            <a:ext cx="2279983" cy="369332"/>
          </a:xfrm>
          <a:prstGeom prst="rect">
            <a:avLst/>
          </a:prstGeom>
          <a:solidFill>
            <a:srgbClr val="EBE45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/>
              <a:t>Berçários Secundários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411760" y="4869160"/>
            <a:ext cx="4310732" cy="369332"/>
          </a:xfrm>
          <a:prstGeom prst="rect">
            <a:avLst/>
          </a:prstGeom>
          <a:solidFill>
            <a:srgbClr val="EBE45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/>
              <a:t>Viveiros de Engorda Cobertos – Intensivos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9071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074"/>
          <p:cNvSpPr>
            <a:spLocks noGrp="1" noChangeArrowheads="1"/>
          </p:cNvSpPr>
          <p:nvPr>
            <p:ph type="title"/>
          </p:nvPr>
        </p:nvSpPr>
        <p:spPr>
          <a:xfrm>
            <a:off x="2056334" y="116632"/>
            <a:ext cx="7056784" cy="692696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Sistema de Cultivo  </a:t>
            </a:r>
            <a:r>
              <a:rPr lang="pt-BR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pt-BR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eduz o Tempo de Cultivo</a:t>
            </a:r>
            <a:endParaRPr lang="pt-BR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2662"/>
            <a:ext cx="29908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0972"/>
            <a:ext cx="32289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41712"/>
            <a:ext cx="3028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 explicativo em seta para baixo 3"/>
          <p:cNvSpPr/>
          <p:nvPr/>
        </p:nvSpPr>
        <p:spPr>
          <a:xfrm>
            <a:off x="270781" y="1988840"/>
            <a:ext cx="2376264" cy="1222446"/>
          </a:xfrm>
          <a:prstGeom prst="downArrow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Tempo de cultivo: 0 dia</a:t>
            </a:r>
          </a:p>
          <a:p>
            <a:pPr algn="ctr"/>
            <a:r>
              <a:rPr lang="pt-BR" b="1" dirty="0" smtClean="0"/>
              <a:t>300 </a:t>
            </a:r>
            <a:r>
              <a:rPr lang="pt-BR" b="1" dirty="0" err="1" smtClean="0"/>
              <a:t>Pl</a:t>
            </a:r>
            <a:r>
              <a:rPr lang="pt-BR" b="1" dirty="0" smtClean="0"/>
              <a:t>/g</a:t>
            </a:r>
            <a:endParaRPr lang="pt-BR" b="1" dirty="0"/>
          </a:p>
        </p:txBody>
      </p:sp>
      <p:sp>
        <p:nvSpPr>
          <p:cNvPr id="14" name="Texto explicativo em seta para baixo 13"/>
          <p:cNvSpPr/>
          <p:nvPr/>
        </p:nvSpPr>
        <p:spPr>
          <a:xfrm>
            <a:off x="3059832" y="1988840"/>
            <a:ext cx="2664296" cy="1222446"/>
          </a:xfrm>
          <a:prstGeom prst="downArrow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Tempo de cultivo: 15 dias</a:t>
            </a:r>
          </a:p>
          <a:p>
            <a:pPr algn="ctr"/>
            <a:r>
              <a:rPr lang="pt-BR" b="1" dirty="0"/>
              <a:t>2</a:t>
            </a:r>
            <a:r>
              <a:rPr lang="pt-BR" b="1" dirty="0" smtClean="0"/>
              <a:t>0 </a:t>
            </a:r>
            <a:r>
              <a:rPr lang="pt-BR" b="1" dirty="0" err="1" smtClean="0"/>
              <a:t>Pl</a:t>
            </a:r>
            <a:r>
              <a:rPr lang="pt-BR" b="1" dirty="0" smtClean="0"/>
              <a:t>/g</a:t>
            </a:r>
            <a:endParaRPr lang="pt-BR" b="1" dirty="0"/>
          </a:p>
        </p:txBody>
      </p:sp>
      <p:sp>
        <p:nvSpPr>
          <p:cNvPr id="15" name="Texto explicativo em seta para baixo 14"/>
          <p:cNvSpPr/>
          <p:nvPr/>
        </p:nvSpPr>
        <p:spPr>
          <a:xfrm>
            <a:off x="6054689" y="1988840"/>
            <a:ext cx="2891704" cy="1222446"/>
          </a:xfrm>
          <a:prstGeom prst="downArrow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Tempo de cultivo: 25-30 dias</a:t>
            </a:r>
          </a:p>
          <a:p>
            <a:pPr algn="ctr"/>
            <a:r>
              <a:rPr lang="pt-BR" b="1" dirty="0" smtClean="0"/>
              <a:t>2.0 camarões/g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-36511" y="1619508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Povoamento Direto</a:t>
            </a:r>
            <a:endParaRPr lang="pt-BR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167844" y="1619508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Berçário Primário</a:t>
            </a:r>
            <a:endParaRPr lang="pt-BR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868144" y="16288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Berçário Secundário</a:t>
            </a:r>
            <a:endParaRPr lang="pt-BR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1832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7407" b="18520"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ixaDeTexto 2"/>
          <p:cNvSpPr txBox="1">
            <a:spLocks noChangeArrowheads="1"/>
          </p:cNvSpPr>
          <p:nvPr/>
        </p:nvSpPr>
        <p:spPr bwMode="auto">
          <a:xfrm>
            <a:off x="1412075" y="-27384"/>
            <a:ext cx="81284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pt-BR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Fazendas de Camarão Marinho</a:t>
            </a:r>
            <a:r>
              <a:rPr lang="pt-BR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pt-BR" b="1" dirty="0" err="1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Compescal</a:t>
            </a:r>
            <a:r>
              <a:rPr lang="pt-BR" b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/CELM </a:t>
            </a:r>
          </a:p>
          <a:p>
            <a:pPr algn="ctr"/>
            <a:r>
              <a:rPr lang="pt-BR" b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640 há (Ínicio:1984/1996</a:t>
            </a:r>
            <a:r>
              <a:rPr 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pt-BR" b="1" dirty="0">
                <a:latin typeface="Tahoma" pitchFamily="34" charset="0"/>
                <a:cs typeface="Tahoma" pitchFamily="34" charset="0"/>
              </a:rPr>
              <a:t>e </a:t>
            </a:r>
            <a:r>
              <a:rPr lang="pt-BR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SEAFARM 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- 330 há </a:t>
            </a:r>
            <a:endParaRPr lang="pt-BR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pt-BR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pt-BR" b="1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Ínicio</a:t>
            </a:r>
            <a:r>
              <a:rPr lang="pt-BR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1982/1999) - </a:t>
            </a:r>
            <a:r>
              <a:rPr lang="pt-BR" b="1" dirty="0" smtClean="0">
                <a:latin typeface="Tahoma" pitchFamily="34" charset="0"/>
                <a:cs typeface="Tahoma" pitchFamily="34" charset="0"/>
              </a:rPr>
              <a:t> Aracati/CE (2016)</a:t>
            </a:r>
            <a:endParaRPr lang="pt-BR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357313" y="2286000"/>
            <a:ext cx="3714750" cy="457200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429125" y="4429125"/>
            <a:ext cx="2143125" cy="2214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7806" r="1977" b="5050"/>
          <a:stretch/>
        </p:blipFill>
        <p:spPr bwMode="auto">
          <a:xfrm>
            <a:off x="-180528" y="1124745"/>
            <a:ext cx="9288776" cy="57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34418" y="1196753"/>
            <a:ext cx="6265774" cy="569084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652119" y="3861049"/>
            <a:ext cx="2880321" cy="288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7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6667" r="19380" b="18666"/>
          <a:stretch>
            <a:fillRect/>
          </a:stretch>
        </p:blipFill>
        <p:spPr bwMode="auto">
          <a:xfrm>
            <a:off x="0" y="1320800"/>
            <a:ext cx="9144000" cy="553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CaixaDeTexto 2"/>
          <p:cNvSpPr txBox="1">
            <a:spLocks noChangeArrowheads="1"/>
          </p:cNvSpPr>
          <p:nvPr/>
        </p:nvSpPr>
        <p:spPr bwMode="auto">
          <a:xfrm>
            <a:off x="1907704" y="-34935"/>
            <a:ext cx="7056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pt-BR" sz="2000" b="1" dirty="0">
                <a:latin typeface="Tahoma" pitchFamily="34" charset="0"/>
                <a:cs typeface="Tahoma" pitchFamily="34" charset="0"/>
              </a:rPr>
              <a:t>Fazendas de Camarão em Mossoró – </a:t>
            </a:r>
            <a:r>
              <a:rPr lang="pt-BR" sz="2000" b="1" dirty="0" smtClean="0">
                <a:latin typeface="Tahoma" pitchFamily="34" charset="0"/>
                <a:cs typeface="Tahoma" pitchFamily="34" charset="0"/>
              </a:rPr>
              <a:t>RN</a:t>
            </a:r>
            <a:endParaRPr lang="pt-BR" sz="2000" b="1" dirty="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pt-BR" sz="2000" b="1" dirty="0">
                <a:latin typeface="Tahoma" pitchFamily="34" charset="0"/>
                <a:cs typeface="Tahoma" pitchFamily="34" charset="0"/>
              </a:rPr>
              <a:t>Captação de Águas </a:t>
            </a:r>
            <a:r>
              <a:rPr lang="pt-BR" sz="2000" b="1" dirty="0" smtClean="0">
                <a:latin typeface="Tahoma" pitchFamily="34" charset="0"/>
                <a:cs typeface="Tahoma" pitchFamily="34" charset="0"/>
              </a:rPr>
              <a:t>Salobras Subterrâneas</a:t>
            </a:r>
          </a:p>
          <a:p>
            <a:pPr algn="ctr"/>
            <a:r>
              <a:rPr lang="pt-BR" sz="2000" b="1" dirty="0" smtClean="0">
                <a:latin typeface="Tahoma" pitchFamily="34" charset="0"/>
                <a:cs typeface="Tahoma" pitchFamily="34" charset="0"/>
              </a:rPr>
              <a:t>(Novembro / 2016)</a:t>
            </a:r>
            <a:endParaRPr lang="pt-BR" sz="20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6875" r="13310" b="10278"/>
          <a:stretch/>
        </p:blipFill>
        <p:spPr bwMode="auto">
          <a:xfrm>
            <a:off x="1" y="1273297"/>
            <a:ext cx="9144000" cy="55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323528" y="1273297"/>
            <a:ext cx="9145016" cy="546807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4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7" t="29085" r="27836" b="14296"/>
          <a:stretch/>
        </p:blipFill>
        <p:spPr bwMode="auto">
          <a:xfrm>
            <a:off x="-82845" y="0"/>
            <a:ext cx="4654845" cy="683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/>
          <a:srcRect l="54880" t="13579" r="19008" b="19485"/>
          <a:stretch/>
        </p:blipFill>
        <p:spPr>
          <a:xfrm>
            <a:off x="4572000" y="0"/>
            <a:ext cx="4572000" cy="683061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859342" y="2768647"/>
            <a:ext cx="184731" cy="12311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pt-B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pt-B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964" name="CaixaDeTexto 8"/>
          <p:cNvSpPr txBox="1">
            <a:spLocks noChangeArrowheads="1"/>
          </p:cNvSpPr>
          <p:nvPr/>
        </p:nvSpPr>
        <p:spPr bwMode="auto">
          <a:xfrm>
            <a:off x="539552" y="3571875"/>
            <a:ext cx="35718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2628900" y="1698625"/>
            <a:ext cx="3527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pt-BR"/>
          </a:p>
        </p:txBody>
      </p:sp>
      <p:sp>
        <p:nvSpPr>
          <p:cNvPr id="40966" name="CaixaDeTexto 8"/>
          <p:cNvSpPr txBox="1">
            <a:spLocks noChangeArrowheads="1"/>
          </p:cNvSpPr>
          <p:nvPr/>
        </p:nvSpPr>
        <p:spPr bwMode="auto">
          <a:xfrm>
            <a:off x="4929190" y="3786190"/>
            <a:ext cx="372427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altLang="pt-BR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Potiguar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pt-BR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Alimentos</a:t>
            </a:r>
            <a:endParaRPr lang="en-US" altLang="pt-BR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/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120 </a:t>
            </a:r>
            <a:r>
              <a:rPr lang="en-US" altLang="pt-BR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 de </a:t>
            </a:r>
            <a:r>
              <a:rPr lang="en-US" altLang="pt-BR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Viveiros</a:t>
            </a:r>
            <a:r>
              <a:rPr lang="en-US" altLang="pt-BR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pt-BR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Ano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2000)</a:t>
            </a:r>
            <a:endParaRPr lang="pt-BR" altLang="pt-BR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67" name="Retângulo 9"/>
          <p:cNvSpPr>
            <a:spLocks noChangeArrowheads="1"/>
          </p:cNvSpPr>
          <p:nvPr/>
        </p:nvSpPr>
        <p:spPr bwMode="auto">
          <a:xfrm>
            <a:off x="0" y="2786058"/>
            <a:ext cx="439896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altLang="pt-BR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Camarave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pt-BR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Aquicultura</a:t>
            </a:r>
          </a:p>
          <a:p>
            <a:pPr algn="ctr" eaLnBrk="1" hangingPunct="1"/>
            <a:r>
              <a:rPr lang="en-US" altLang="pt-BR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150,0 ha de </a:t>
            </a:r>
            <a:r>
              <a:rPr lang="en-US" altLang="pt-BR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Viveiros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(</a:t>
            </a:r>
            <a:r>
              <a:rPr lang="en-US" altLang="pt-BR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Ano</a:t>
            </a:r>
            <a:r>
              <a:rPr lang="en-US" alt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2002</a:t>
            </a:r>
            <a:r>
              <a:rPr lang="en-US" altLang="pt-BR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pt-BR" altLang="pt-BR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14282" y="272457"/>
            <a:ext cx="857256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pt-BR" altLang="pt-BR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 e 2 - Projetos Emblemáticos de </a:t>
            </a:r>
            <a:r>
              <a:rPr lang="pt-BR" altLang="pt-BR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Carcinicultura </a:t>
            </a:r>
            <a:r>
              <a:rPr lang="pt-BR" altLang="pt-BR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Marinha do RN, com Captação D’água Diretamente </a:t>
            </a:r>
            <a:r>
              <a:rPr lang="pt-BR" altLang="pt-BR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do </a:t>
            </a:r>
            <a:r>
              <a:rPr lang="pt-BR" altLang="pt-BR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Mar – Município de São </a:t>
            </a:r>
            <a:r>
              <a:rPr lang="pt-BR" altLang="pt-BR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Bento </a:t>
            </a:r>
            <a:r>
              <a:rPr lang="pt-BR" altLang="pt-BR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Norte (120 km de Natal).</a:t>
            </a:r>
          </a:p>
        </p:txBody>
      </p:sp>
    </p:spTree>
    <p:extLst>
      <p:ext uri="{BB962C8B-B14F-4D97-AF65-F5344CB8AC3E}">
        <p14:creationId xmlns:p14="http://schemas.microsoft.com/office/powerpoint/2010/main" val="25277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7"/>
          <p:cNvPicPr>
            <a:picLocks noChangeAspect="1" noChangeArrowheads="1"/>
          </p:cNvPicPr>
          <p:nvPr/>
        </p:nvPicPr>
        <p:blipFill>
          <a:blip r:embed="rId2" cstate="print"/>
          <a:srcRect l="928" t="8984" r="928" b="12891"/>
          <a:stretch>
            <a:fillRect/>
          </a:stretch>
        </p:blipFill>
        <p:spPr bwMode="auto">
          <a:xfrm>
            <a:off x="6853238" y="2520950"/>
            <a:ext cx="2320925" cy="13938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0179" name="CaixaDeTexto 17"/>
          <p:cNvSpPr txBox="1">
            <a:spLocks noChangeArrowheads="1"/>
          </p:cNvSpPr>
          <p:nvPr/>
        </p:nvSpPr>
        <p:spPr bwMode="auto">
          <a:xfrm>
            <a:off x="1943025" y="-14610"/>
            <a:ext cx="70214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Carcinicultura Marinha Brasileira:</a:t>
            </a:r>
          </a:p>
          <a:p>
            <a:pPr algn="ctr" eaLnBrk="1" hangingPunct="1"/>
            <a:r>
              <a:rPr lang="pt-BR" altLang="pt-BR" sz="2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 Cenário da </a:t>
            </a:r>
            <a:r>
              <a:rPr lang="pt-BR" altLang="pt-BR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Cadeia Produtiva </a:t>
            </a:r>
            <a:r>
              <a:rPr lang="pt-BR" altLang="pt-BR" sz="2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em </a:t>
            </a:r>
            <a:r>
              <a:rPr lang="pt-BR" altLang="pt-BR" sz="22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2015 </a:t>
            </a:r>
            <a:endParaRPr lang="en-US" altLang="pt-BR" sz="2200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03486" y="4243388"/>
            <a:ext cx="450056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Fazendas de Engorda: </a:t>
            </a:r>
            <a:r>
              <a:rPr lang="pt-BR" sz="16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2.500 </a:t>
            </a:r>
            <a:r>
              <a:rPr lang="pt-BR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</a:t>
            </a:r>
          </a:p>
          <a:p>
            <a:pPr algn="ctr" eaLnBrk="1" hangingPunct="1">
              <a:defRPr/>
            </a:pPr>
            <a:r>
              <a:rPr lang="pt-BR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 de </a:t>
            </a:r>
            <a:r>
              <a:rPr lang="pt-BR" sz="16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25.000 </a:t>
            </a:r>
            <a:r>
              <a:rPr lang="pt-BR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– </a:t>
            </a:r>
            <a:r>
              <a:rPr lang="pt-BR" sz="16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76.000 </a:t>
            </a:r>
            <a:r>
              <a:rPr lang="pt-BR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</a:t>
            </a:r>
            <a:r>
              <a:rPr lang="pt-BR" sz="16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endParaRPr lang="pt-BR" sz="1600" b="1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1" name="CaixaDeTexto 20"/>
          <p:cNvSpPr txBox="1">
            <a:spLocks noChangeArrowheads="1"/>
          </p:cNvSpPr>
          <p:nvPr/>
        </p:nvSpPr>
        <p:spPr bwMode="auto">
          <a:xfrm>
            <a:off x="4591050" y="4149725"/>
            <a:ext cx="4500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1600" b="1" dirty="0">
                <a:solidFill>
                  <a:srgbClr val="0070C0"/>
                </a:solidFill>
              </a:rPr>
              <a:t>Maturação e </a:t>
            </a:r>
            <a:r>
              <a:rPr lang="pt-BR" sz="1600" b="1" dirty="0" err="1">
                <a:solidFill>
                  <a:srgbClr val="0070C0"/>
                </a:solidFill>
              </a:rPr>
              <a:t>Larvicultura</a:t>
            </a:r>
            <a:r>
              <a:rPr lang="pt-BR" sz="1600" b="1" dirty="0">
                <a:solidFill>
                  <a:srgbClr val="0070C0"/>
                </a:solidFill>
              </a:rPr>
              <a:t> </a:t>
            </a:r>
            <a:r>
              <a:rPr lang="pt-BR" sz="1600" b="1" dirty="0">
                <a:solidFill>
                  <a:schemeClr val="tx2"/>
                </a:solidFill>
              </a:rPr>
              <a:t>: </a:t>
            </a:r>
            <a:r>
              <a:rPr lang="pt-BR" sz="1600" b="1" dirty="0">
                <a:solidFill>
                  <a:srgbClr val="4D4D4D"/>
                </a:solidFill>
              </a:rPr>
              <a:t>32 Unidades</a:t>
            </a:r>
          </a:p>
          <a:p>
            <a:pPr algn="ctr" eaLnBrk="1" hangingPunct="1"/>
            <a:r>
              <a:rPr lang="pt-BR" sz="1600" b="1" dirty="0">
                <a:solidFill>
                  <a:srgbClr val="4D4D4D"/>
                </a:solidFill>
              </a:rPr>
              <a:t>Produção: </a:t>
            </a:r>
            <a:r>
              <a:rPr lang="pt-BR" sz="1600" b="1" dirty="0" smtClean="0">
                <a:solidFill>
                  <a:srgbClr val="4D4D4D"/>
                </a:solidFill>
              </a:rPr>
              <a:t>14.000.000.000 </a:t>
            </a:r>
            <a:r>
              <a:rPr lang="pt-BR" sz="1600" b="1" dirty="0" err="1" smtClean="0">
                <a:solidFill>
                  <a:srgbClr val="4D4D4D"/>
                </a:solidFill>
              </a:rPr>
              <a:t>Pls</a:t>
            </a:r>
            <a:endParaRPr lang="pt-BR" sz="1600" b="1" dirty="0">
              <a:solidFill>
                <a:srgbClr val="4D4D4D"/>
              </a:solidFill>
            </a:endParaRPr>
          </a:p>
        </p:txBody>
      </p:sp>
      <p:sp>
        <p:nvSpPr>
          <p:cNvPr id="50182" name="CaixaDeTexto 22"/>
          <p:cNvSpPr txBox="1">
            <a:spLocks noChangeArrowheads="1"/>
          </p:cNvSpPr>
          <p:nvPr/>
        </p:nvSpPr>
        <p:spPr bwMode="auto">
          <a:xfrm>
            <a:off x="360610" y="5180013"/>
            <a:ext cx="45720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1600" b="1" dirty="0">
                <a:solidFill>
                  <a:srgbClr val="FF0000"/>
                </a:solidFill>
              </a:rPr>
              <a:t>Fábricas de Ração :</a:t>
            </a:r>
            <a:r>
              <a:rPr lang="pt-BR" sz="1600" b="1" dirty="0"/>
              <a:t> </a:t>
            </a:r>
            <a:r>
              <a:rPr lang="pt-BR" sz="1600" b="1" dirty="0" smtClean="0"/>
              <a:t>10</a:t>
            </a:r>
            <a:r>
              <a:rPr lang="pt-BR" sz="1600" b="1" dirty="0" smtClean="0">
                <a:solidFill>
                  <a:srgbClr val="4D4D4D"/>
                </a:solidFill>
              </a:rPr>
              <a:t> </a:t>
            </a:r>
            <a:r>
              <a:rPr lang="pt-BR" sz="1600" b="1" dirty="0">
                <a:solidFill>
                  <a:srgbClr val="4D4D4D"/>
                </a:solidFill>
              </a:rPr>
              <a:t>Unidades</a:t>
            </a:r>
          </a:p>
          <a:p>
            <a:pPr algn="ctr" eaLnBrk="1" hangingPunct="1"/>
            <a:r>
              <a:rPr lang="pt-BR" sz="1600" b="1" dirty="0">
                <a:solidFill>
                  <a:srgbClr val="4D4D4D"/>
                </a:solidFill>
              </a:rPr>
              <a:t>Produção: </a:t>
            </a:r>
            <a:r>
              <a:rPr lang="pt-BR" sz="1600" b="1" dirty="0" smtClean="0">
                <a:solidFill>
                  <a:srgbClr val="4D4D4D"/>
                </a:solidFill>
              </a:rPr>
              <a:t>105.000 </a:t>
            </a:r>
            <a:r>
              <a:rPr lang="pt-BR" sz="1600" b="1" dirty="0" err="1" smtClean="0">
                <a:solidFill>
                  <a:srgbClr val="4D4D4D"/>
                </a:solidFill>
              </a:rPr>
              <a:t>Ton</a:t>
            </a:r>
            <a:endParaRPr lang="pt-BR" sz="1600" b="1" dirty="0">
              <a:solidFill>
                <a:srgbClr val="4D4D4D"/>
              </a:solidFill>
            </a:endParaRPr>
          </a:p>
        </p:txBody>
      </p:sp>
      <p:sp>
        <p:nvSpPr>
          <p:cNvPr id="50183" name="CaixaDeTexto 23"/>
          <p:cNvSpPr txBox="1">
            <a:spLocks noChangeArrowheads="1"/>
          </p:cNvSpPr>
          <p:nvPr/>
        </p:nvSpPr>
        <p:spPr bwMode="auto">
          <a:xfrm>
            <a:off x="4071934" y="5178425"/>
            <a:ext cx="5357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1600" b="1" dirty="0">
                <a:solidFill>
                  <a:srgbClr val="00B050"/>
                </a:solidFill>
              </a:rPr>
              <a:t>Beneficiamento: </a:t>
            </a:r>
            <a:r>
              <a:rPr lang="pt-BR" sz="1600" b="1" dirty="0" smtClean="0">
                <a:solidFill>
                  <a:srgbClr val="4D4D4D"/>
                </a:solidFill>
              </a:rPr>
              <a:t>30 </a:t>
            </a:r>
            <a:r>
              <a:rPr lang="pt-BR" sz="1600" b="1" dirty="0">
                <a:solidFill>
                  <a:srgbClr val="4D4D4D"/>
                </a:solidFill>
              </a:rPr>
              <a:t>Unidades</a:t>
            </a:r>
          </a:p>
          <a:p>
            <a:pPr algn="ctr" eaLnBrk="1" hangingPunct="1"/>
            <a:r>
              <a:rPr lang="pt-BR" sz="1600" b="1" dirty="0" smtClean="0">
                <a:solidFill>
                  <a:srgbClr val="4D4D4D"/>
                </a:solidFill>
              </a:rPr>
              <a:t>Processamento: 34.200 </a:t>
            </a:r>
            <a:r>
              <a:rPr lang="pt-BR" sz="1600" b="1" dirty="0" err="1">
                <a:solidFill>
                  <a:srgbClr val="4D4D4D"/>
                </a:solidFill>
              </a:rPr>
              <a:t>Ton</a:t>
            </a:r>
            <a:r>
              <a:rPr lang="pt-BR" sz="1600" b="1" dirty="0">
                <a:solidFill>
                  <a:srgbClr val="4D4D4D"/>
                </a:solidFill>
              </a:rPr>
              <a:t> (</a:t>
            </a:r>
            <a:r>
              <a:rPr lang="pt-BR" sz="1600" b="1" dirty="0" smtClean="0">
                <a:solidFill>
                  <a:srgbClr val="4D4D4D"/>
                </a:solidFill>
              </a:rPr>
              <a:t>45% </a:t>
            </a:r>
            <a:r>
              <a:rPr lang="pt-BR" sz="1600" b="1" dirty="0">
                <a:solidFill>
                  <a:srgbClr val="4D4D4D"/>
                </a:solidFill>
              </a:rPr>
              <a:t>da Produção</a:t>
            </a:r>
            <a:r>
              <a:rPr lang="pt-BR" sz="1600" b="1" dirty="0" smtClean="0">
                <a:solidFill>
                  <a:srgbClr val="4D4D4D"/>
                </a:solidFill>
              </a:rPr>
              <a:t>)</a:t>
            </a:r>
            <a:endParaRPr lang="pt-BR" sz="1600" b="1" dirty="0">
              <a:solidFill>
                <a:srgbClr val="4D4D4D"/>
              </a:solidFill>
            </a:endParaRPr>
          </a:p>
        </p:txBody>
      </p:sp>
      <p:sp>
        <p:nvSpPr>
          <p:cNvPr id="50184" name="CaixaDeTexto 24"/>
          <p:cNvSpPr txBox="1">
            <a:spLocks noChangeArrowheads="1"/>
          </p:cNvSpPr>
          <p:nvPr/>
        </p:nvSpPr>
        <p:spPr bwMode="auto">
          <a:xfrm>
            <a:off x="1619672" y="6093296"/>
            <a:ext cx="5328592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i="1" u="sng" dirty="0">
                <a:solidFill>
                  <a:schemeClr val="bg1"/>
                </a:solidFill>
              </a:rPr>
              <a:t>Total da </a:t>
            </a:r>
            <a:r>
              <a:rPr lang="pt-BR" sz="2400" b="1" i="1" u="sng" dirty="0" smtClean="0">
                <a:solidFill>
                  <a:schemeClr val="bg1"/>
                </a:solidFill>
              </a:rPr>
              <a:t>Receita : </a:t>
            </a:r>
            <a:r>
              <a:rPr lang="pt-BR" sz="2400" b="1" i="1" u="sng" dirty="0">
                <a:solidFill>
                  <a:schemeClr val="bg1"/>
                </a:solidFill>
              </a:rPr>
              <a:t>R$ </a:t>
            </a:r>
            <a:r>
              <a:rPr lang="pt-BR" sz="2400" b="1" i="1" u="sng" dirty="0" smtClean="0">
                <a:solidFill>
                  <a:schemeClr val="bg1"/>
                </a:solidFill>
              </a:rPr>
              <a:t>1,5 a 2.0 Bilhões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3" cstate="print"/>
          <a:srcRect l="8252" t="21680" r="8984" b="11914"/>
          <a:stretch>
            <a:fillRect/>
          </a:stretch>
        </p:blipFill>
        <p:spPr bwMode="auto">
          <a:xfrm>
            <a:off x="2244725" y="1216025"/>
            <a:ext cx="2339975" cy="13255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4" cstate="print"/>
          <a:srcRect l="5322" t="17773" r="5322" b="12891"/>
          <a:stretch>
            <a:fillRect/>
          </a:stretch>
        </p:blipFill>
        <p:spPr bwMode="auto">
          <a:xfrm>
            <a:off x="-36513" y="1204913"/>
            <a:ext cx="2339976" cy="1360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87" name="Picture 4"/>
          <p:cNvPicPr>
            <a:picLocks noChangeAspect="1" noChangeArrowheads="1"/>
          </p:cNvPicPr>
          <p:nvPr/>
        </p:nvPicPr>
        <p:blipFill>
          <a:blip r:embed="rId5" cstate="print"/>
          <a:srcRect l="5322" t="10938" r="5322" b="12891"/>
          <a:stretch>
            <a:fillRect/>
          </a:stretch>
        </p:blipFill>
        <p:spPr bwMode="auto">
          <a:xfrm>
            <a:off x="4524375" y="1216025"/>
            <a:ext cx="2339975" cy="13255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88" name="Picture 15"/>
          <p:cNvPicPr>
            <a:picLocks noChangeAspect="1" noChangeArrowheads="1"/>
          </p:cNvPicPr>
          <p:nvPr/>
        </p:nvPicPr>
        <p:blipFill>
          <a:blip r:embed="rId6" cstate="print"/>
          <a:srcRect l="3662" t="6836" r="6250" b="12109"/>
          <a:stretch>
            <a:fillRect/>
          </a:stretch>
        </p:blipFill>
        <p:spPr bwMode="auto">
          <a:xfrm>
            <a:off x="6804025" y="1204913"/>
            <a:ext cx="2339975" cy="13255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8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5050" y="2541588"/>
            <a:ext cx="2320925" cy="136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90" name="Picture 1"/>
          <p:cNvPicPr>
            <a:picLocks noChangeAspect="1" noChangeArrowheads="1"/>
          </p:cNvPicPr>
          <p:nvPr/>
        </p:nvPicPr>
        <p:blipFill>
          <a:blip r:embed="rId8" cstate="print"/>
          <a:srcRect l="4395" t="14648" r="4785" b="14063"/>
          <a:stretch>
            <a:fillRect/>
          </a:stretch>
        </p:blipFill>
        <p:spPr bwMode="auto">
          <a:xfrm>
            <a:off x="4567238" y="2541588"/>
            <a:ext cx="2320925" cy="136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91" name="Picture 16"/>
          <p:cNvPicPr>
            <a:picLocks noChangeAspect="1" noChangeArrowheads="1"/>
          </p:cNvPicPr>
          <p:nvPr/>
        </p:nvPicPr>
        <p:blipFill>
          <a:blip r:embed="rId9" cstate="print"/>
          <a:srcRect l="7324" t="24414" r="9180" b="22852"/>
          <a:stretch>
            <a:fillRect/>
          </a:stretch>
        </p:blipFill>
        <p:spPr bwMode="auto">
          <a:xfrm>
            <a:off x="-11113" y="2541588"/>
            <a:ext cx="2320926" cy="136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192" name="Imagem 2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6513" y="1204913"/>
            <a:ext cx="9217026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3" name="Imagem 4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6513" y="2530475"/>
            <a:ext cx="9217026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4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ChangeArrowheads="1"/>
          </p:cNvSpPr>
          <p:nvPr/>
        </p:nvSpPr>
        <p:spPr bwMode="auto">
          <a:xfrm>
            <a:off x="1204547" y="-142875"/>
            <a:ext cx="66792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002060"/>
                </a:solidFill>
              </a:rPr>
              <a:t>GOAL 2016 SURVEY</a:t>
            </a:r>
            <a:endParaRPr lang="en-US" altLang="zh-CN" sz="2800" b="1">
              <a:solidFill>
                <a:srgbClr val="DD2C26"/>
              </a:solidFill>
            </a:endParaRPr>
          </a:p>
        </p:txBody>
      </p:sp>
      <p:pic>
        <p:nvPicPr>
          <p:cNvPr id="19459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b="17056"/>
          <a:stretch>
            <a:fillRect/>
          </a:stretch>
        </p:blipFill>
        <p:spPr bwMode="auto">
          <a:xfrm>
            <a:off x="3924300" y="1900238"/>
            <a:ext cx="483723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ixaDeTexto 1"/>
          <p:cNvSpPr txBox="1">
            <a:spLocks noChangeArrowheads="1"/>
          </p:cNvSpPr>
          <p:nvPr/>
        </p:nvSpPr>
        <p:spPr bwMode="auto">
          <a:xfrm>
            <a:off x="1332036" y="2049464"/>
            <a:ext cx="259226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1º Doenças</a:t>
            </a:r>
          </a:p>
        </p:txBody>
      </p:sp>
      <p:sp>
        <p:nvSpPr>
          <p:cNvPr id="19461" name="CaixaDeTexto 6"/>
          <p:cNvSpPr txBox="1">
            <a:spLocks noChangeArrowheads="1"/>
          </p:cNvSpPr>
          <p:nvPr/>
        </p:nvSpPr>
        <p:spPr bwMode="auto">
          <a:xfrm>
            <a:off x="252047" y="2319339"/>
            <a:ext cx="3672254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2º Custos de Produção – Alimentação/Farinha de Peixe</a:t>
            </a:r>
          </a:p>
        </p:txBody>
      </p:sp>
      <p:sp>
        <p:nvSpPr>
          <p:cNvPr id="19462" name="CaixaDeTexto 7"/>
          <p:cNvSpPr txBox="1">
            <a:spLocks noChangeArrowheads="1"/>
          </p:cNvSpPr>
          <p:nvPr/>
        </p:nvSpPr>
        <p:spPr bwMode="auto">
          <a:xfrm>
            <a:off x="395654" y="2562225"/>
            <a:ext cx="352864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3º Qualidade e Disponibilidade das Pós Larvas </a:t>
            </a:r>
          </a:p>
        </p:txBody>
      </p:sp>
      <p:sp>
        <p:nvSpPr>
          <p:cNvPr id="19463" name="CaixaDeTexto 8"/>
          <p:cNvSpPr txBox="1">
            <a:spLocks noChangeArrowheads="1"/>
          </p:cNvSpPr>
          <p:nvPr/>
        </p:nvSpPr>
        <p:spPr bwMode="auto">
          <a:xfrm>
            <a:off x="1332036" y="2778125"/>
            <a:ext cx="259226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4º Reprodutores Livres de Doenças</a:t>
            </a:r>
          </a:p>
        </p:txBody>
      </p:sp>
      <p:sp>
        <p:nvSpPr>
          <p:cNvPr id="19464" name="CaixaDeTexto 9"/>
          <p:cNvSpPr txBox="1">
            <a:spLocks noChangeArrowheads="1"/>
          </p:cNvSpPr>
          <p:nvPr/>
        </p:nvSpPr>
        <p:spPr bwMode="auto">
          <a:xfrm>
            <a:off x="1332036" y="2967038"/>
            <a:ext cx="259226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5º Preços do Mercado Internacional</a:t>
            </a:r>
          </a:p>
        </p:txBody>
      </p:sp>
      <p:sp>
        <p:nvSpPr>
          <p:cNvPr id="19465" name="CaixaDeTexto 10"/>
          <p:cNvSpPr txBox="1">
            <a:spLocks noChangeArrowheads="1"/>
          </p:cNvSpPr>
          <p:nvPr/>
        </p:nvSpPr>
        <p:spPr bwMode="auto">
          <a:xfrm>
            <a:off x="1332036" y="3209925"/>
            <a:ext cx="259226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6º Custos de Produção - Outros</a:t>
            </a:r>
          </a:p>
        </p:txBody>
      </p:sp>
      <p:sp>
        <p:nvSpPr>
          <p:cNvPr id="19466" name="CaixaDeTexto 11"/>
          <p:cNvSpPr txBox="1">
            <a:spLocks noChangeArrowheads="1"/>
          </p:cNvSpPr>
          <p:nvPr/>
        </p:nvSpPr>
        <p:spPr bwMode="auto">
          <a:xfrm>
            <a:off x="1332036" y="3398839"/>
            <a:ext cx="259226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7º Controle na Qualidade do Camarão</a:t>
            </a:r>
          </a:p>
        </p:txBody>
      </p:sp>
      <p:sp>
        <p:nvSpPr>
          <p:cNvPr id="19467" name="CaixaDeTexto 14"/>
          <p:cNvSpPr txBox="1">
            <a:spLocks noChangeArrowheads="1"/>
          </p:cNvSpPr>
          <p:nvPr/>
        </p:nvSpPr>
        <p:spPr bwMode="auto">
          <a:xfrm>
            <a:off x="1332036" y="3614739"/>
            <a:ext cx="259226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8º Gestão Ambiental</a:t>
            </a:r>
          </a:p>
        </p:txBody>
      </p:sp>
      <p:sp>
        <p:nvSpPr>
          <p:cNvPr id="19468" name="CaixaDeTexto 15"/>
          <p:cNvSpPr txBox="1">
            <a:spLocks noChangeArrowheads="1"/>
          </p:cNvSpPr>
          <p:nvPr/>
        </p:nvSpPr>
        <p:spPr bwMode="auto">
          <a:xfrm>
            <a:off x="899747" y="3830639"/>
            <a:ext cx="3033346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9º Disponibilidade e Qualidade da Alimentação</a:t>
            </a:r>
          </a:p>
        </p:txBody>
      </p:sp>
      <p:sp>
        <p:nvSpPr>
          <p:cNvPr id="19469" name="CaixaDeTexto 16"/>
          <p:cNvSpPr txBox="1">
            <a:spLocks noChangeArrowheads="1"/>
          </p:cNvSpPr>
          <p:nvPr/>
        </p:nvSpPr>
        <p:spPr bwMode="auto">
          <a:xfrm>
            <a:off x="1340828" y="4048125"/>
            <a:ext cx="259226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10º Custos de Produção - Combustível</a:t>
            </a:r>
          </a:p>
        </p:txBody>
      </p:sp>
      <p:sp>
        <p:nvSpPr>
          <p:cNvPr id="19470" name="CaixaDeTexto 17"/>
          <p:cNvSpPr txBox="1">
            <a:spLocks noChangeArrowheads="1"/>
          </p:cNvSpPr>
          <p:nvPr/>
        </p:nvSpPr>
        <p:spPr bwMode="auto">
          <a:xfrm>
            <a:off x="1332036" y="4281489"/>
            <a:ext cx="259226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11º Acessibilidade às Linhas de Crédito</a:t>
            </a:r>
          </a:p>
        </p:txBody>
      </p:sp>
      <p:sp>
        <p:nvSpPr>
          <p:cNvPr id="19471" name="CaixaDeTexto 18"/>
          <p:cNvSpPr txBox="1">
            <a:spLocks noChangeArrowheads="1"/>
          </p:cNvSpPr>
          <p:nvPr/>
        </p:nvSpPr>
        <p:spPr bwMode="auto">
          <a:xfrm>
            <a:off x="483577" y="4505325"/>
            <a:ext cx="345830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12º Produtos Químicos Proibidos e Uso de Antibióticos </a:t>
            </a:r>
          </a:p>
        </p:txBody>
      </p:sp>
      <p:sp>
        <p:nvSpPr>
          <p:cNvPr id="19472" name="CaixaDeTexto 19"/>
          <p:cNvSpPr txBox="1">
            <a:spLocks noChangeArrowheads="1"/>
          </p:cNvSpPr>
          <p:nvPr/>
        </p:nvSpPr>
        <p:spPr bwMode="auto">
          <a:xfrm>
            <a:off x="1332036" y="4721225"/>
            <a:ext cx="259226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13º Barreiras de Comércio Internac.</a:t>
            </a:r>
          </a:p>
        </p:txBody>
      </p:sp>
      <p:sp>
        <p:nvSpPr>
          <p:cNvPr id="19473" name="CaixaDeTexto 20"/>
          <p:cNvSpPr txBox="1">
            <a:spLocks noChangeArrowheads="1"/>
          </p:cNvSpPr>
          <p:nvPr/>
        </p:nvSpPr>
        <p:spPr bwMode="auto">
          <a:xfrm>
            <a:off x="1351085" y="4938713"/>
            <a:ext cx="259226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14º Coordenação de Mercado</a:t>
            </a:r>
          </a:p>
        </p:txBody>
      </p:sp>
      <p:sp>
        <p:nvSpPr>
          <p:cNvPr id="19474" name="CaixaDeTexto 21"/>
          <p:cNvSpPr txBox="1">
            <a:spLocks noChangeArrowheads="1"/>
          </p:cNvSpPr>
          <p:nvPr/>
        </p:nvSpPr>
        <p:spPr bwMode="auto">
          <a:xfrm>
            <a:off x="1332036" y="5127625"/>
            <a:ext cx="259226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15º Infraestrutura</a:t>
            </a:r>
          </a:p>
        </p:txBody>
      </p:sp>
      <p:sp>
        <p:nvSpPr>
          <p:cNvPr id="19475" name="CaixaDeTexto 22"/>
          <p:cNvSpPr txBox="1">
            <a:spLocks noChangeArrowheads="1"/>
          </p:cNvSpPr>
          <p:nvPr/>
        </p:nvSpPr>
        <p:spPr bwMode="auto">
          <a:xfrm>
            <a:off x="1332036" y="5370513"/>
            <a:ext cx="259226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16º Gestão de Relações Públicas</a:t>
            </a:r>
          </a:p>
        </p:txBody>
      </p:sp>
      <p:sp>
        <p:nvSpPr>
          <p:cNvPr id="19476" name="CaixaDeTexto 23"/>
          <p:cNvSpPr txBox="1">
            <a:spLocks noChangeArrowheads="1"/>
          </p:cNvSpPr>
          <p:nvPr/>
        </p:nvSpPr>
        <p:spPr bwMode="auto">
          <a:xfrm>
            <a:off x="1332036" y="5586414"/>
            <a:ext cx="259226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17º Conflitos com Outros Usuários</a:t>
            </a:r>
          </a:p>
        </p:txBody>
      </p:sp>
      <p:sp>
        <p:nvSpPr>
          <p:cNvPr id="19477" name="CaixaDeTexto 24"/>
          <p:cNvSpPr txBox="1">
            <a:spLocks noChangeArrowheads="1"/>
          </p:cNvSpPr>
          <p:nvPr/>
        </p:nvSpPr>
        <p:spPr bwMode="auto">
          <a:xfrm>
            <a:off x="3492012" y="6092825"/>
            <a:ext cx="1295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Não é Importante</a:t>
            </a:r>
          </a:p>
        </p:txBody>
      </p:sp>
      <p:sp>
        <p:nvSpPr>
          <p:cNvPr id="19478" name="CaixaDeTexto 25"/>
          <p:cNvSpPr txBox="1">
            <a:spLocks noChangeArrowheads="1"/>
          </p:cNvSpPr>
          <p:nvPr/>
        </p:nvSpPr>
        <p:spPr bwMode="auto">
          <a:xfrm>
            <a:off x="4860681" y="6008688"/>
            <a:ext cx="1295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Moderadamente Importante</a:t>
            </a:r>
          </a:p>
        </p:txBody>
      </p:sp>
      <p:sp>
        <p:nvSpPr>
          <p:cNvPr id="19479" name="CaixaDeTexto 26"/>
          <p:cNvSpPr txBox="1">
            <a:spLocks noChangeArrowheads="1"/>
          </p:cNvSpPr>
          <p:nvPr/>
        </p:nvSpPr>
        <p:spPr bwMode="auto">
          <a:xfrm>
            <a:off x="6948854" y="5945188"/>
            <a:ext cx="1295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Times New Roman" pitchFamily="18" charset="0"/>
                <a:cs typeface="Times New Roman" pitchFamily="18" charset="0"/>
              </a:rPr>
              <a:t>Extremamente Importante</a:t>
            </a:r>
          </a:p>
        </p:txBody>
      </p:sp>
      <p:sp>
        <p:nvSpPr>
          <p:cNvPr id="19480" name="CaixaDeTexto 2"/>
          <p:cNvSpPr txBox="1">
            <a:spLocks noChangeArrowheads="1"/>
          </p:cNvSpPr>
          <p:nvPr/>
        </p:nvSpPr>
        <p:spPr bwMode="auto">
          <a:xfrm>
            <a:off x="756139" y="1000125"/>
            <a:ext cx="8033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FF0000"/>
                </a:solidFill>
              </a:rPr>
              <a:t>Principais Desafios e Preocupações da Carcinicultura Mundial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graphicFrame>
        <p:nvGraphicFramePr>
          <p:cNvPr id="19481" name="Object 16"/>
          <p:cNvGraphicFramePr>
            <a:graphicFrameLocks noChangeAspect="1"/>
          </p:cNvGraphicFramePr>
          <p:nvPr/>
        </p:nvGraphicFramePr>
        <p:xfrm>
          <a:off x="0" y="0"/>
          <a:ext cx="152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0" name="CorelDRAW" r:id="rId4" imgW="6635496" imgH="1292352" progId="">
                  <p:embed/>
                </p:oleObj>
              </mc:Choice>
              <mc:Fallback>
                <p:oleObj name="CorelDRAW" r:id="rId4" imgW="6635496" imgH="1292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4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76056" y="1340768"/>
            <a:ext cx="3816424" cy="5715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i="1" dirty="0" smtClean="0">
                <a:solidFill>
                  <a:schemeClr val="bg1"/>
                </a:solidFill>
              </a:rPr>
              <a:t>2 - </a:t>
            </a:r>
            <a:r>
              <a:rPr lang="pt-BR" b="1" i="1" dirty="0" err="1" smtClean="0">
                <a:solidFill>
                  <a:schemeClr val="bg1"/>
                </a:solidFill>
              </a:rPr>
              <a:t>Penaeus</a:t>
            </a:r>
            <a:r>
              <a:rPr lang="pt-BR" b="1" i="1" dirty="0" smtClean="0">
                <a:solidFill>
                  <a:schemeClr val="bg1"/>
                </a:solidFill>
              </a:rPr>
              <a:t> </a:t>
            </a:r>
            <a:r>
              <a:rPr lang="pt-BR" b="1" i="1" dirty="0" err="1" smtClean="0">
                <a:solidFill>
                  <a:schemeClr val="bg1"/>
                </a:solidFill>
              </a:rPr>
              <a:t>monodon</a:t>
            </a:r>
            <a:endParaRPr lang="pt-BR" b="1" i="1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pt-BR" b="1" i="1" dirty="0" smtClean="0">
                <a:solidFill>
                  <a:schemeClr val="bg1"/>
                </a:solidFill>
              </a:rPr>
              <a:t> (31,16% / 2000 para 13,85% / 2014)</a:t>
            </a:r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 l="5177" t="5177" r="4745" b="9404"/>
          <a:stretch>
            <a:fillRect/>
          </a:stretch>
        </p:blipFill>
        <p:spPr bwMode="auto">
          <a:xfrm>
            <a:off x="899592" y="4356943"/>
            <a:ext cx="3789040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899592" y="1340768"/>
            <a:ext cx="3675976" cy="546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i="1" dirty="0" smtClean="0">
                <a:solidFill>
                  <a:schemeClr val="bg1"/>
                </a:solidFill>
              </a:rPr>
              <a:t>1 - </a:t>
            </a:r>
            <a:r>
              <a:rPr lang="pt-BR" b="1" i="1" dirty="0" err="1" smtClean="0">
                <a:solidFill>
                  <a:schemeClr val="bg1"/>
                </a:solidFill>
              </a:rPr>
              <a:t>Litopenaeus</a:t>
            </a:r>
            <a:r>
              <a:rPr lang="pt-BR" b="1" i="1" dirty="0" smtClean="0">
                <a:solidFill>
                  <a:schemeClr val="bg1"/>
                </a:solidFill>
              </a:rPr>
              <a:t> </a:t>
            </a:r>
            <a:r>
              <a:rPr lang="pt-BR" b="1" i="1" dirty="0" err="1">
                <a:solidFill>
                  <a:schemeClr val="bg1"/>
                </a:solidFill>
              </a:rPr>
              <a:t>vannamei</a:t>
            </a:r>
            <a:r>
              <a:rPr lang="pt-BR" b="1" i="1" dirty="0">
                <a:solidFill>
                  <a:schemeClr val="bg1"/>
                </a:solidFill>
              </a:rPr>
              <a:t> </a:t>
            </a:r>
            <a:endParaRPr lang="pt-BR" b="1" i="1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pt-BR" b="1" i="1" dirty="0" smtClean="0">
                <a:solidFill>
                  <a:schemeClr val="bg1"/>
                </a:solidFill>
              </a:rPr>
              <a:t>(12,9% / 2000  para 80,1% / 2014)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35845" name="CaixaDeTexto 7"/>
          <p:cNvSpPr txBox="1">
            <a:spLocks noChangeArrowheads="1"/>
          </p:cNvSpPr>
          <p:nvPr/>
        </p:nvSpPr>
        <p:spPr bwMode="auto">
          <a:xfrm>
            <a:off x="2311347" y="-2084"/>
            <a:ext cx="685443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19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Principais Espécies </a:t>
            </a:r>
            <a:r>
              <a:rPr lang="pt-BR" altLang="pt-BR" sz="19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de Camarão </a:t>
            </a:r>
            <a:r>
              <a:rPr lang="pt-BR" altLang="pt-BR" sz="19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Marinho Cultivadas e a Evolução das suas Respectivas Participações na Produção Mundial Setorial em 2014</a:t>
            </a:r>
            <a:endParaRPr lang="pt-BR" altLang="pt-BR" sz="19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3" cstate="print"/>
          <a:srcRect l="1071" t="20090" r="2499" b="11607"/>
          <a:stretch>
            <a:fillRect/>
          </a:stretch>
        </p:blipFill>
        <p:spPr bwMode="auto">
          <a:xfrm>
            <a:off x="854968" y="1916832"/>
            <a:ext cx="378904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Imagem 1"/>
          <p:cNvPicPr>
            <a:picLocks noChangeAspect="1"/>
          </p:cNvPicPr>
          <p:nvPr/>
        </p:nvPicPr>
        <p:blipFill>
          <a:blip r:embed="rId4" cstate="print"/>
          <a:srcRect l="37271" t="6688" r="40591" b="13579"/>
          <a:stretch>
            <a:fillRect/>
          </a:stretch>
        </p:blipFill>
        <p:spPr bwMode="auto">
          <a:xfrm>
            <a:off x="5364088" y="1953916"/>
            <a:ext cx="3096344" cy="478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3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1301750"/>
            <a:ext cx="9144000" cy="5943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" name="Retângulo 1"/>
          <p:cNvSpPr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sz="1300" dirty="0">
                <a:latin typeface="Times New Roman" pitchFamily="18" charset="0"/>
                <a:cs typeface="Times New Roman" pitchFamily="18" charset="0"/>
              </a:rPr>
              <a:t>Principais agentes </a:t>
            </a:r>
            <a:r>
              <a:rPr lang="pt-BR" sz="1300" dirty="0" err="1">
                <a:latin typeface="Times New Roman" pitchFamily="18" charset="0"/>
                <a:cs typeface="Times New Roman" pitchFamily="18" charset="0"/>
              </a:rPr>
              <a:t>etiológicos</a:t>
            </a:r>
            <a:r>
              <a:rPr lang="pt-BR" sz="1300" baseline="30000" dirty="0" err="1">
                <a:latin typeface="Times New Roman" pitchFamily="18" charset="0"/>
                <a:cs typeface="Times New Roman" pitchFamily="18" charset="0"/>
              </a:rPr>
              <a:t>a,b</a:t>
            </a:r>
            <a:r>
              <a:rPr lang="pt-BR" sz="1300" dirty="0">
                <a:latin typeface="Times New Roman" pitchFamily="18" charset="0"/>
                <a:cs typeface="Times New Roman" pitchFamily="18" charset="0"/>
              </a:rPr>
              <a:t> (e cepas variantes) do camarão marinho cultivado e os de alto risco de introdução no Brasil</a:t>
            </a:r>
            <a:r>
              <a:rPr lang="pt-BR" sz="1300" baseline="30000" dirty="0"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pt-BR" sz="1300" dirty="0">
                <a:latin typeface="Times New Roman" pitchFamily="18" charset="0"/>
                <a:cs typeface="Times New Roman" pitchFamily="18" charset="0"/>
              </a:rPr>
              <a:t>. Situação </a:t>
            </a:r>
            <a:r>
              <a:rPr lang="pt-BR" sz="1300" dirty="0" err="1">
                <a:latin typeface="Times New Roman" pitchFamily="18" charset="0"/>
                <a:cs typeface="Times New Roman" pitchFamily="18" charset="0"/>
              </a:rPr>
              <a:t>zoossanitária</a:t>
            </a:r>
            <a:r>
              <a:rPr lang="pt-BR" sz="1300" dirty="0">
                <a:latin typeface="Times New Roman" pitchFamily="18" charset="0"/>
                <a:cs typeface="Times New Roman" pitchFamily="18" charset="0"/>
              </a:rPr>
              <a:t> da produção observada em 29 países.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5292725" y="6813550"/>
            <a:ext cx="381635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sz="1000" b="1" baseline="3000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C </a:t>
            </a:r>
            <a:r>
              <a:rPr lang="pt-BR" sz="1000" b="1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Risco de introdução em Estados/zonas livres do Brasil.</a:t>
            </a:r>
          </a:p>
          <a:p>
            <a:pPr algn="just"/>
            <a:r>
              <a:rPr lang="pt-BR" sz="10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WSSV  detectado em Madagascar, A. Saudita e Moçambique</a:t>
            </a:r>
            <a:endParaRPr lang="pt-BR" sz="10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77" name="Retângulo 10"/>
          <p:cNvSpPr>
            <a:spLocks noChangeArrowheads="1"/>
          </p:cNvSpPr>
          <p:nvPr/>
        </p:nvSpPr>
        <p:spPr bwMode="auto">
          <a:xfrm>
            <a:off x="0" y="6813550"/>
            <a:ext cx="5292725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pt-BR" sz="1000" b="1">
                <a:solidFill>
                  <a:schemeClr val="bg1"/>
                </a:solidFill>
              </a:rPr>
              <a:t>*Madagascar, Taiwan, Aruba, Peru, Eritréia, Moçambique, El Salvador, Tanzânia, USA, Malásia, Brunei, Iran, Arábia Saudita; </a:t>
            </a:r>
            <a:r>
              <a:rPr lang="pt-BR" sz="1000" b="1">
                <a:solidFill>
                  <a:srgbClr val="FF0000"/>
                </a:solidFill>
              </a:rPr>
              <a:t>**  Novas cepas de TSV na Arábia Saudita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0" y="428625"/>
          <a:ext cx="9144000" cy="6163234"/>
        </p:xfrm>
        <a:graphic>
          <a:graphicData uri="http://schemas.openxmlformats.org/drawingml/2006/table">
            <a:tbl>
              <a:tblPr/>
              <a:tblGrid>
                <a:gridCol w="1000122"/>
                <a:gridCol w="2214545"/>
                <a:gridCol w="2571759"/>
                <a:gridCol w="3357574"/>
              </a:tblGrid>
              <a:tr h="501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País de origem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anchor="ctr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Etiologia/genótipos presentes no país (listada na OIE em 2012)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Etiologias/genótipos presentes no país de origem com potencial para listagem ou re-listagem na OIE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Alto risco de introdução no Brasil</a:t>
                      </a: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pela  importação de camarão congelado, pós-larvas e reprodutores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China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WSSV,  TSV-3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HPV, ASDD, LSNV(MSGS), LOVV,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TSV-3, HPV, ASDD, LSNV(MSGS), 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LOVV,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Tailândia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WSSV, TSV-3, IHHNV-1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HPV, LSNV(MSGS), ASDD, MBV, HPV-2,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TSV-3,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HPV, LSNV(MSGS), ASDD, MBV,  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HPV-2,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Indonésia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IMNV, TSV-3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 (MSGS), ASDD, HPV-2,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TSV-3, LSNV(MSGS), ASDD,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pt-BR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HPV-2,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Vietnã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IMNV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LSNV(MSGS), ASDD,  SRL-B (MHS),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LSNV(MSGS), ASDD, SRL-B (MHS), EMS, EHP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Equador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TSV-1,IHHNV-1,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PVNV, IRIDO, REO-III-V,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EstS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TBP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PVNV, TSV-1, IRIDO, REO-III-V, 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pt-BR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EstS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México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WSSV, IHHNV-1,TSV-2,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HRL-B-1, TBP, SEM,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TSV-2,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c,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, EMS,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Índia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WSSV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LSNV(MSGS), MBV, IHGS, RMS,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,LSNV(MSGS),MBV,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pt-BR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,IHGS,RMS,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8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Bangladesh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LSNV(MSGS),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LSNV(MSGS),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Filipinas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WSSV, IHHNV-1, HPV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LSNV(MSGS), MBV,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pt-BR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HPV, LSNV(MSGS), MBV,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EHP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Nicarágua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TSV-4,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PVNV, HPV-3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HPV-3, TSV-4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Belize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TSV-4, IHHNV-1,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TSV-4,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PVNV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Panamá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WSSV,TSV-1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TBP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Colômbia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TSV-1, TSV-4, WSSV, NHP-B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TSV-1,  EP-B,  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TSV-4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Honduras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TSV-1,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?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Venezuela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WSSV, TSV-1,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?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TSV-1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Sri</a:t>
                      </a: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Lanka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WSSV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HPV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HPV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Austrália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WSSV, IHHNV-4,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HPV-1, LPV,  SRL-B (MHS)</a:t>
                      </a: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YHV/GAV, IHHNV-4,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HPV-1, LPV,  WSSV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SRL-B (MHS),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MrNV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30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Outros*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WSSV, TSV-1, TSV-2, TSV-3, TSV-4,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IHHNV-4,IHHNV-2, IHHNV-3, NHP-B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MBV, BMN, HPV-1,HPV-3,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 SRL-B (MHS), TBP, </a:t>
                      </a: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HRL-B, 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EstS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EMS,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TSV**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WSSV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YHV/GAV, 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WSSV</a:t>
                      </a:r>
                      <a:r>
                        <a:rPr kumimoji="0" lang="pt-BR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TSV-1, TSV-2, TSV-3, TSV-4, ,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TSV**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IHHNV-4,IHHNV-2, IHHNV-3, MBV, BMN, HPV-1,HPV-3,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MoV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 SRL-B (MHS),  HRL-B, 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EstS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, EMS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186" marR="5318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ângulo 1"/>
          <p:cNvSpPr>
            <a:spLocks noChangeArrowheads="1"/>
          </p:cNvSpPr>
          <p:nvPr/>
        </p:nvSpPr>
        <p:spPr bwMode="auto">
          <a:xfrm>
            <a:off x="2105917" y="44624"/>
            <a:ext cx="6786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EMS / AHPNS</a:t>
            </a:r>
            <a:r>
              <a:rPr lang="pt-BR" altLang="pt-BR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: Enfermidade Infecciosa Causada por Bactéria</a:t>
            </a:r>
            <a:endParaRPr lang="pt-BR" altLang="pt-BR" sz="24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7827" name="Imagem 2" descr="C:\Users\Marcelo\Desktop\fotos camara\PICT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57883"/>
            <a:ext cx="3024336" cy="156706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3613280" y="1424186"/>
            <a:ext cx="542321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pt-BR" sz="2000" b="1" dirty="0"/>
              <a:t>A EMS é causada por uma cepa única do </a:t>
            </a:r>
            <a:r>
              <a:rPr lang="pt-BR" sz="2000" b="1" i="1" dirty="0" err="1"/>
              <a:t>Víbrio</a:t>
            </a:r>
            <a:r>
              <a:rPr lang="pt-BR" sz="2000" b="1" i="1" dirty="0"/>
              <a:t> </a:t>
            </a:r>
            <a:r>
              <a:rPr lang="pt-BR" sz="2000" b="1" i="1" dirty="0" err="1"/>
              <a:t>parahaemolyticus</a:t>
            </a:r>
            <a:r>
              <a:rPr lang="pt-BR" sz="2000" b="1" dirty="0"/>
              <a:t>, uma bactéria comum que se transmite horizontalmente de camarão a camarão e verticalmente </a:t>
            </a:r>
            <a:r>
              <a:rPr lang="pt-BR" sz="2000" b="1" dirty="0" smtClean="0"/>
              <a:t> através do </a:t>
            </a:r>
            <a:r>
              <a:rPr lang="pt-BR" sz="2000" b="1" dirty="0"/>
              <a:t>ovo.  </a:t>
            </a:r>
            <a:endParaRPr lang="pt-BR" sz="2000" b="1" dirty="0" smtClean="0"/>
          </a:p>
          <a:p>
            <a:pPr algn="just"/>
            <a:endParaRPr lang="pt-BR" sz="2000" b="1" dirty="0"/>
          </a:p>
          <a:p>
            <a:pPr algn="just"/>
            <a:endParaRPr lang="pt-BR" b="1" dirty="0" smtClean="0"/>
          </a:p>
          <a:p>
            <a:pPr algn="just" eaLnBrk="1" hangingPunct="1">
              <a:spcAft>
                <a:spcPts val="1000"/>
              </a:spcAft>
            </a:pPr>
            <a:endParaRPr lang="pt-BR" altLang="pt-BR" b="1" dirty="0"/>
          </a:p>
        </p:txBody>
      </p:sp>
      <p:cxnSp>
        <p:nvCxnSpPr>
          <p:cNvPr id="8" name="Conector reto 7"/>
          <p:cNvCxnSpPr/>
          <p:nvPr/>
        </p:nvCxnSpPr>
        <p:spPr>
          <a:xfrm rot="5400000" flipH="1" flipV="1">
            <a:off x="3071019" y="1214214"/>
            <a:ext cx="285750" cy="15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214688" y="1070546"/>
            <a:ext cx="1143000" cy="158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4214019" y="1214214"/>
            <a:ext cx="285750" cy="15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4" name="Rectangle 5"/>
          <p:cNvSpPr>
            <a:spLocks noChangeArrowheads="1"/>
          </p:cNvSpPr>
          <p:nvPr/>
        </p:nvSpPr>
        <p:spPr bwMode="auto">
          <a:xfrm>
            <a:off x="214313" y="6527179"/>
            <a:ext cx="90011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altLang="pt-BR" sz="1100" b="1" i="1" dirty="0" err="1">
                <a:latin typeface="Calibri" pitchFamily="34" charset="0"/>
              </a:rPr>
              <a:t>Loc</a:t>
            </a:r>
            <a:r>
              <a:rPr lang="en-US" altLang="pt-BR" sz="1100" b="1" i="1" dirty="0">
                <a:latin typeface="Calibri" pitchFamily="34" charset="0"/>
              </a:rPr>
              <a:t> Tran, </a:t>
            </a:r>
            <a:r>
              <a:rPr lang="en-US" altLang="pt-BR" sz="1100" b="1" i="1" dirty="0"/>
              <a:t>Linda </a:t>
            </a:r>
            <a:r>
              <a:rPr lang="en-US" altLang="pt-BR" sz="1100" b="1" i="1" dirty="0" err="1"/>
              <a:t>Nunan</a:t>
            </a:r>
            <a:r>
              <a:rPr lang="en-US" altLang="pt-BR" sz="1100" b="1" i="1" dirty="0"/>
              <a:t>, Rita M. Redman, Donald V. </a:t>
            </a:r>
            <a:r>
              <a:rPr lang="en-US" altLang="pt-BR" sz="1100" b="1" i="1" dirty="0" err="1"/>
              <a:t>Lightner</a:t>
            </a:r>
            <a:r>
              <a:rPr lang="en-US" altLang="pt-BR" sz="1100" b="1" i="1" dirty="0"/>
              <a:t>, Ph.D., </a:t>
            </a:r>
            <a:r>
              <a:rPr lang="en-US" altLang="pt-BR" sz="1100" b="1" dirty="0"/>
              <a:t>Kevin Fitzsimmons, Ph.D. - University of Arizona Tucson, Arizona, USA</a:t>
            </a:r>
            <a:r>
              <a:rPr lang="en-US" altLang="pt-BR" sz="1100" b="1" i="1" dirty="0">
                <a:latin typeface="Calibri" pitchFamily="34" charset="0"/>
              </a:rPr>
              <a:t> </a:t>
            </a:r>
            <a:endParaRPr lang="en-US" alt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2179" y="2708920"/>
            <a:ext cx="84969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b="1" dirty="0" smtClean="0"/>
          </a:p>
          <a:p>
            <a:pPr algn="just"/>
            <a:r>
              <a:rPr lang="pt-BR" sz="2000" b="1" dirty="0" smtClean="0"/>
              <a:t>O </a:t>
            </a:r>
            <a:r>
              <a:rPr lang="pt-BR" sz="2000" b="1" i="1" dirty="0" err="1"/>
              <a:t>Víbrio</a:t>
            </a:r>
            <a:r>
              <a:rPr lang="pt-BR" sz="2000" b="1" dirty="0"/>
              <a:t> coloniza lodos orgânicos e alimentos não consumidos no fundo dos viveiros, assim como as superfícies de quitina tais como mudas do camarão e os revestimentos dos estômagos do camarão. </a:t>
            </a:r>
            <a:r>
              <a:rPr lang="pt-BR" sz="2000" b="1" dirty="0" smtClean="0">
                <a:solidFill>
                  <a:srgbClr val="FF0000"/>
                </a:solidFill>
              </a:rPr>
              <a:t>Portanto, d</a:t>
            </a:r>
            <a:r>
              <a:rPr lang="pt-BR" sz="2400" b="1" dirty="0" smtClean="0">
                <a:solidFill>
                  <a:srgbClr val="FF0000"/>
                </a:solidFill>
              </a:rPr>
              <a:t>iferentemente </a:t>
            </a:r>
            <a:r>
              <a:rPr lang="pt-BR" sz="2400" b="1" dirty="0">
                <a:solidFill>
                  <a:srgbClr val="FF0000"/>
                </a:solidFill>
              </a:rPr>
              <a:t>dos vírus, o </a:t>
            </a:r>
            <a:r>
              <a:rPr lang="pt-BR" sz="2400" b="1" i="1" dirty="0" err="1">
                <a:solidFill>
                  <a:srgbClr val="FF0000"/>
                </a:solidFill>
              </a:rPr>
              <a:t>Víbrio</a:t>
            </a:r>
            <a:r>
              <a:rPr lang="pt-BR" sz="2400" b="1" i="1" dirty="0">
                <a:solidFill>
                  <a:srgbClr val="FF0000"/>
                </a:solidFill>
              </a:rPr>
              <a:t> </a:t>
            </a:r>
            <a:r>
              <a:rPr lang="pt-BR" sz="2400" b="1" i="1" dirty="0" err="1">
                <a:solidFill>
                  <a:srgbClr val="FF0000"/>
                </a:solidFill>
              </a:rPr>
              <a:t>parahaemolyticus</a:t>
            </a:r>
            <a:r>
              <a:rPr lang="pt-BR" sz="2400" b="1" dirty="0">
                <a:solidFill>
                  <a:srgbClr val="FF0000"/>
                </a:solidFill>
              </a:rPr>
              <a:t> não requer um organismo hospedeiro para replicar-se num ambiente marinho. </a:t>
            </a:r>
            <a:endParaRPr lang="pt-BR" sz="2400" b="1" dirty="0" smtClean="0">
              <a:solidFill>
                <a:srgbClr val="FF0000"/>
              </a:solidFill>
            </a:endParaRPr>
          </a:p>
          <a:p>
            <a:pPr algn="just"/>
            <a:endParaRPr lang="pt-BR" b="1" dirty="0" smtClean="0"/>
          </a:p>
          <a:p>
            <a:pPr algn="just"/>
            <a:r>
              <a:rPr lang="pt-BR" sz="2400" b="1" dirty="0" smtClean="0"/>
              <a:t>O </a:t>
            </a:r>
            <a:r>
              <a:rPr lang="pt-BR" sz="2400" b="1" dirty="0" err="1"/>
              <a:t>patôgeno</a:t>
            </a:r>
            <a:r>
              <a:rPr lang="pt-BR" sz="2400" b="1" dirty="0"/>
              <a:t> EMS pode crescer rapidamente na presença de nutrientes, especialmente quando são suprimidas as bactérias competidoras. </a:t>
            </a:r>
            <a:r>
              <a:rPr lang="pt-BR" sz="2400" b="1" dirty="0">
                <a:solidFill>
                  <a:srgbClr val="FF0000"/>
                </a:solidFill>
              </a:rPr>
              <a:t>Em consequência, uma vez estabelecido num ecossistema, a EMS é difícil de ser erradicada. 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4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980728"/>
            <a:ext cx="87849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FF0000"/>
                </a:solidFill>
              </a:rPr>
              <a:t>* A primeira providencia, </a:t>
            </a:r>
            <a:r>
              <a:rPr lang="pt-BR" b="1" dirty="0" smtClean="0">
                <a:solidFill>
                  <a:srgbClr val="002060"/>
                </a:solidFill>
              </a:rPr>
              <a:t>passa por uma atenção especial na </a:t>
            </a:r>
            <a:r>
              <a:rPr lang="pt-BR" b="1" dirty="0" smtClean="0">
                <a:solidFill>
                  <a:srgbClr val="FF0000"/>
                </a:solidFill>
              </a:rPr>
              <a:t>seleção das pós-larvas </a:t>
            </a:r>
            <a:r>
              <a:rPr lang="pt-BR" b="1" dirty="0" smtClean="0">
                <a:solidFill>
                  <a:srgbClr val="002060"/>
                </a:solidFill>
              </a:rPr>
              <a:t>e consequente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tx2"/>
                </a:solidFill>
              </a:rPr>
              <a:t>acompanhamento do </a:t>
            </a:r>
            <a:r>
              <a:rPr lang="pt-BR" b="1" dirty="0" smtClean="0">
                <a:solidFill>
                  <a:srgbClr val="FF0000"/>
                </a:solidFill>
              </a:rPr>
              <a:t>estado de saúde </a:t>
            </a:r>
            <a:r>
              <a:rPr lang="pt-BR" b="1" dirty="0" smtClean="0">
                <a:solidFill>
                  <a:schemeClr val="tx2"/>
                </a:solidFill>
              </a:rPr>
              <a:t>dos camarões cultivados,  bem como,  dispensar uma</a:t>
            </a:r>
            <a:r>
              <a:rPr lang="pt-BR" b="1" dirty="0" smtClean="0">
                <a:solidFill>
                  <a:srgbClr val="FF0000"/>
                </a:solidFill>
              </a:rPr>
              <a:t> atenção especial a  otimização da nutrição (qualidade da ração balanceada), </a:t>
            </a:r>
            <a:r>
              <a:rPr lang="pt-BR" b="1" dirty="0" smtClean="0">
                <a:solidFill>
                  <a:schemeClr val="tx2"/>
                </a:solidFill>
              </a:rPr>
              <a:t>sem perder de vista,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tx2"/>
                </a:solidFill>
              </a:rPr>
              <a:t>a qualidade do  ambiente cultivado, em termos de</a:t>
            </a:r>
            <a:r>
              <a:rPr lang="pt-BR" b="1" dirty="0" smtClean="0">
                <a:solidFill>
                  <a:srgbClr val="FF0000"/>
                </a:solidFill>
              </a:rPr>
              <a:t> estabilidade dos parâmetros físico-químicos e do correto manejo dos agentes microbiológicos</a:t>
            </a:r>
            <a:r>
              <a:rPr lang="pt-BR" b="1" dirty="0" smtClean="0">
                <a:solidFill>
                  <a:schemeClr val="tx2"/>
                </a:solidFill>
              </a:rPr>
              <a:t> </a:t>
            </a:r>
            <a:r>
              <a:rPr lang="pt-BR" b="1" dirty="0" smtClean="0">
                <a:solidFill>
                  <a:srgbClr val="002060"/>
                </a:solidFill>
              </a:rPr>
              <a:t>que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tx2"/>
                </a:solidFill>
              </a:rPr>
              <a:t>diariamente entram em contato com os camarões cultivados</a:t>
            </a:r>
            <a:r>
              <a:rPr lang="pt-BR" sz="1600" dirty="0" smtClean="0">
                <a:solidFill>
                  <a:schemeClr val="tx2"/>
                </a:solidFill>
              </a:rPr>
              <a:t>.</a:t>
            </a:r>
            <a:endParaRPr lang="pt-BR" sz="1600" b="1" dirty="0" smtClean="0">
              <a:solidFill>
                <a:schemeClr val="tx2"/>
              </a:solidFill>
            </a:endParaRPr>
          </a:p>
          <a:p>
            <a:pPr algn="just"/>
            <a:r>
              <a:rPr lang="pt-BR" sz="1600" b="1" dirty="0" smtClean="0">
                <a:solidFill>
                  <a:schemeClr val="accent6">
                    <a:lumMod val="50000"/>
                  </a:schemeClr>
                </a:solidFill>
              </a:rPr>
              <a:t>**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Por outro lado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, como o manejo adequado dos </a:t>
            </a:r>
            <a:r>
              <a:rPr lang="pt-BR" sz="1600" b="1" dirty="0" err="1" smtClean="0">
                <a:solidFill>
                  <a:srgbClr val="FF0000"/>
                </a:solidFill>
              </a:rPr>
              <a:t>microorganismos</a:t>
            </a:r>
            <a:r>
              <a:rPr lang="pt-BR" sz="1600" b="1" dirty="0" smtClean="0">
                <a:solidFill>
                  <a:srgbClr val="FF0000"/>
                </a:solidFill>
              </a:rPr>
              <a:t> benéficos e dos patógenos microbianos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em sistemas de aquicultura requer, em primeira instância, uma </a:t>
            </a:r>
            <a:r>
              <a:rPr lang="pt-BR" sz="1600" b="1" dirty="0" smtClean="0">
                <a:solidFill>
                  <a:schemeClr val="accent6">
                    <a:lumMod val="50000"/>
                  </a:schemeClr>
                </a:solidFill>
              </a:rPr>
              <a:t>compreensão razoável de suas ecologias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, está cada vez mais presente n</a:t>
            </a:r>
            <a:r>
              <a:rPr lang="pt-BR" sz="1600" b="1" dirty="0" smtClean="0">
                <a:solidFill>
                  <a:schemeClr val="accent6">
                    <a:lumMod val="50000"/>
                  </a:schemeClr>
                </a:solidFill>
              </a:rPr>
              <a:t>o interesse da ciência, </a:t>
            </a:r>
            <a:r>
              <a:rPr lang="pt-BR" sz="1600" b="1" dirty="0" smtClean="0">
                <a:solidFill>
                  <a:srgbClr val="FF0000"/>
                </a:solidFill>
              </a:rPr>
              <a:t>a abordagem da gestão da microbiota da água em sistemas de aquicultura</a:t>
            </a:r>
            <a:r>
              <a:rPr lang="pt-BR" sz="1600" dirty="0" smtClean="0">
                <a:solidFill>
                  <a:srgbClr val="FF0000"/>
                </a:solidFill>
              </a:rPr>
              <a:t>,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levando sempre em conta, os princípios ecológicos de seleção microbiana, como </a:t>
            </a:r>
            <a:r>
              <a:rPr lang="pt-BR" sz="1600" b="1" dirty="0" smtClean="0">
                <a:solidFill>
                  <a:srgbClr val="FF0000"/>
                </a:solidFill>
              </a:rPr>
              <a:t>forma de diminuir a pressão patogênica e contribuir para um melhor desempenho dos organismos aquáticos cultivados.</a:t>
            </a:r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*** </a:t>
            </a:r>
            <a:r>
              <a:rPr lang="pt-BR" b="1" dirty="0" smtClean="0">
                <a:solidFill>
                  <a:srgbClr val="FF0000"/>
                </a:solidFill>
              </a:rPr>
              <a:t>De forma que</a:t>
            </a:r>
            <a:r>
              <a:rPr lang="pt-BR" b="1" dirty="0" smtClean="0">
                <a:solidFill>
                  <a:schemeClr val="tx2"/>
                </a:solidFill>
              </a:rPr>
              <a:t>, só há um caminho a ser priorizado e sistematicamente executado, aliás com resultados mensuráveis positivamente, qual seja, a mudança do paradigma de </a:t>
            </a:r>
            <a:r>
              <a:rPr lang="pt-BR" b="1" dirty="0" smtClean="0">
                <a:solidFill>
                  <a:srgbClr val="FF0000"/>
                </a:solidFill>
              </a:rPr>
              <a:t>"vencê-los"</a:t>
            </a:r>
            <a:r>
              <a:rPr lang="pt-BR" b="1" dirty="0" smtClean="0">
                <a:solidFill>
                  <a:schemeClr val="tx2"/>
                </a:solidFill>
              </a:rPr>
              <a:t>, para uma abordagem holística de </a:t>
            </a:r>
            <a:r>
              <a:rPr lang="pt-BR" b="1" dirty="0" smtClean="0">
                <a:solidFill>
                  <a:srgbClr val="FF0000"/>
                </a:solidFill>
              </a:rPr>
              <a:t>“evitá-los ou conviver com eles".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0" t="15952" r="26165" b="14700"/>
          <a:stretch/>
        </p:blipFill>
        <p:spPr bwMode="auto">
          <a:xfrm>
            <a:off x="5480888" y="5043378"/>
            <a:ext cx="1872208" cy="1640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12037" r="22548" b="15315"/>
          <a:stretch/>
        </p:blipFill>
        <p:spPr bwMode="auto">
          <a:xfrm>
            <a:off x="3707904" y="5031074"/>
            <a:ext cx="1772984" cy="1640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11536" r="31743" b="9142"/>
          <a:stretch/>
        </p:blipFill>
        <p:spPr bwMode="auto">
          <a:xfrm>
            <a:off x="224304" y="5043380"/>
            <a:ext cx="1728192" cy="1640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96" y="5031074"/>
            <a:ext cx="1683400" cy="1640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1835696" y="12882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Como Enfrentar e Conviver com Doenças Virais e Bacterianas que Afetam o Camarão Marinho Cultivado</a:t>
            </a: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105474" name="Picture 2" descr="\\hamilton-pc\Servidor\Suelenn\Beneficiamento - Ração\Sem títul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96" y="5025338"/>
            <a:ext cx="1750388" cy="16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680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7"/>
          <p:cNvSpPr>
            <a:spLocks noChangeAspect="1"/>
          </p:cNvSpPr>
          <p:nvPr/>
        </p:nvSpPr>
        <p:spPr>
          <a:xfrm flipH="1">
            <a:off x="-14945" y="1412776"/>
            <a:ext cx="4761002" cy="1420118"/>
          </a:xfrm>
          <a:custGeom>
            <a:avLst/>
            <a:gdLst>
              <a:gd name="connsiteX0" fmla="*/ 0 w 5436096"/>
              <a:gd name="connsiteY0" fmla="*/ 0 h 1148807"/>
              <a:gd name="connsiteX1" fmla="*/ 5436096 w 5436096"/>
              <a:gd name="connsiteY1" fmla="*/ 0 h 1148807"/>
              <a:gd name="connsiteX2" fmla="*/ 5436096 w 5436096"/>
              <a:gd name="connsiteY2" fmla="*/ 1148807 h 1148807"/>
              <a:gd name="connsiteX3" fmla="*/ 0 w 5436096"/>
              <a:gd name="connsiteY3" fmla="*/ 1148807 h 1148807"/>
              <a:gd name="connsiteX4" fmla="*/ 0 w 5436096"/>
              <a:gd name="connsiteY4" fmla="*/ 0 h 1148807"/>
              <a:gd name="connsiteX0" fmla="*/ 770021 w 6206117"/>
              <a:gd name="connsiteY0" fmla="*/ 0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770021 w 6206117"/>
              <a:gd name="connsiteY4" fmla="*/ 0 h 1148807"/>
              <a:gd name="connsiteX0" fmla="*/ 491595 w 6206117"/>
              <a:gd name="connsiteY0" fmla="*/ 24531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491595 w 6206117"/>
              <a:gd name="connsiteY4" fmla="*/ 24531 h 1148807"/>
              <a:gd name="connsiteX0" fmla="*/ 533360 w 6247882"/>
              <a:gd name="connsiteY0" fmla="*/ 24531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533360 w 6247882"/>
              <a:gd name="connsiteY4" fmla="*/ 24531 h 1156984"/>
              <a:gd name="connsiteX0" fmla="*/ 491597 w 6247882"/>
              <a:gd name="connsiteY0" fmla="*/ 8177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491597 w 6247882"/>
              <a:gd name="connsiteY4" fmla="*/ 8177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7882" h="1156984">
                <a:moveTo>
                  <a:pt x="491597" y="8177"/>
                </a:moveTo>
                <a:lnTo>
                  <a:pt x="6247882" y="0"/>
                </a:lnTo>
                <a:lnTo>
                  <a:pt x="6247882" y="1148807"/>
                </a:lnTo>
                <a:lnTo>
                  <a:pt x="0" y="1156984"/>
                </a:lnTo>
                <a:lnTo>
                  <a:pt x="491597" y="8177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7"/>
          <p:cNvSpPr>
            <a:spLocks noChangeAspect="1"/>
          </p:cNvSpPr>
          <p:nvPr/>
        </p:nvSpPr>
        <p:spPr>
          <a:xfrm>
            <a:off x="4395118" y="1374294"/>
            <a:ext cx="4735161" cy="1420118"/>
          </a:xfrm>
          <a:custGeom>
            <a:avLst/>
            <a:gdLst>
              <a:gd name="connsiteX0" fmla="*/ 0 w 5436096"/>
              <a:gd name="connsiteY0" fmla="*/ 0 h 1148807"/>
              <a:gd name="connsiteX1" fmla="*/ 5436096 w 5436096"/>
              <a:gd name="connsiteY1" fmla="*/ 0 h 1148807"/>
              <a:gd name="connsiteX2" fmla="*/ 5436096 w 5436096"/>
              <a:gd name="connsiteY2" fmla="*/ 1148807 h 1148807"/>
              <a:gd name="connsiteX3" fmla="*/ 0 w 5436096"/>
              <a:gd name="connsiteY3" fmla="*/ 1148807 h 1148807"/>
              <a:gd name="connsiteX4" fmla="*/ 0 w 5436096"/>
              <a:gd name="connsiteY4" fmla="*/ 0 h 1148807"/>
              <a:gd name="connsiteX0" fmla="*/ 770021 w 6206117"/>
              <a:gd name="connsiteY0" fmla="*/ 0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770021 w 6206117"/>
              <a:gd name="connsiteY4" fmla="*/ 0 h 1148807"/>
              <a:gd name="connsiteX0" fmla="*/ 491595 w 6206117"/>
              <a:gd name="connsiteY0" fmla="*/ 24531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491595 w 6206117"/>
              <a:gd name="connsiteY4" fmla="*/ 24531 h 1148807"/>
              <a:gd name="connsiteX0" fmla="*/ 533360 w 6247882"/>
              <a:gd name="connsiteY0" fmla="*/ 24531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533360 w 6247882"/>
              <a:gd name="connsiteY4" fmla="*/ 24531 h 1156984"/>
              <a:gd name="connsiteX0" fmla="*/ 491597 w 6247882"/>
              <a:gd name="connsiteY0" fmla="*/ 8177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491597 w 6247882"/>
              <a:gd name="connsiteY4" fmla="*/ 8177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7882" h="1156984">
                <a:moveTo>
                  <a:pt x="491597" y="8177"/>
                </a:moveTo>
                <a:lnTo>
                  <a:pt x="6247882" y="0"/>
                </a:lnTo>
                <a:lnTo>
                  <a:pt x="6247882" y="1148807"/>
                </a:lnTo>
                <a:lnTo>
                  <a:pt x="0" y="1156984"/>
                </a:lnTo>
                <a:lnTo>
                  <a:pt x="491597" y="8177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: Cantos Superiores Recortados 18"/>
          <p:cNvSpPr/>
          <p:nvPr/>
        </p:nvSpPr>
        <p:spPr>
          <a:xfrm rot="21600000">
            <a:off x="-27296" y="2366688"/>
            <a:ext cx="9171295" cy="4306314"/>
          </a:xfrm>
          <a:custGeom>
            <a:avLst/>
            <a:gdLst>
              <a:gd name="connsiteX0" fmla="*/ 297967 w 9144000"/>
              <a:gd name="connsiteY0" fmla="*/ 0 h 1787769"/>
              <a:gd name="connsiteX1" fmla="*/ 8846033 w 9144000"/>
              <a:gd name="connsiteY1" fmla="*/ 0 h 1787769"/>
              <a:gd name="connsiteX2" fmla="*/ 9144000 w 9144000"/>
              <a:gd name="connsiteY2" fmla="*/ 297967 h 1787769"/>
              <a:gd name="connsiteX3" fmla="*/ 9144000 w 9144000"/>
              <a:gd name="connsiteY3" fmla="*/ 1787769 h 1787769"/>
              <a:gd name="connsiteX4" fmla="*/ 9144000 w 9144000"/>
              <a:gd name="connsiteY4" fmla="*/ 1787769 h 1787769"/>
              <a:gd name="connsiteX5" fmla="*/ 0 w 9144000"/>
              <a:gd name="connsiteY5" fmla="*/ 1787769 h 1787769"/>
              <a:gd name="connsiteX6" fmla="*/ 0 w 9144000"/>
              <a:gd name="connsiteY6" fmla="*/ 1787769 h 1787769"/>
              <a:gd name="connsiteX7" fmla="*/ 0 w 9144000"/>
              <a:gd name="connsiteY7" fmla="*/ 297967 h 1787769"/>
              <a:gd name="connsiteX8" fmla="*/ 297967 w 9144000"/>
              <a:gd name="connsiteY8" fmla="*/ 0 h 1787769"/>
              <a:gd name="connsiteX0" fmla="*/ 1231417 w 9144000"/>
              <a:gd name="connsiteY0" fmla="*/ 666750 h 1787769"/>
              <a:gd name="connsiteX1" fmla="*/ 8846033 w 9144000"/>
              <a:gd name="connsiteY1" fmla="*/ 0 h 1787769"/>
              <a:gd name="connsiteX2" fmla="*/ 9144000 w 9144000"/>
              <a:gd name="connsiteY2" fmla="*/ 297967 h 1787769"/>
              <a:gd name="connsiteX3" fmla="*/ 9144000 w 9144000"/>
              <a:gd name="connsiteY3" fmla="*/ 1787769 h 1787769"/>
              <a:gd name="connsiteX4" fmla="*/ 9144000 w 9144000"/>
              <a:gd name="connsiteY4" fmla="*/ 1787769 h 1787769"/>
              <a:gd name="connsiteX5" fmla="*/ 0 w 9144000"/>
              <a:gd name="connsiteY5" fmla="*/ 1787769 h 1787769"/>
              <a:gd name="connsiteX6" fmla="*/ 0 w 9144000"/>
              <a:gd name="connsiteY6" fmla="*/ 1787769 h 1787769"/>
              <a:gd name="connsiteX7" fmla="*/ 0 w 9144000"/>
              <a:gd name="connsiteY7" fmla="*/ 297967 h 1787769"/>
              <a:gd name="connsiteX8" fmla="*/ 1231417 w 9144000"/>
              <a:gd name="connsiteY8" fmla="*/ 666750 h 1787769"/>
              <a:gd name="connsiteX0" fmla="*/ 1231417 w 9144000"/>
              <a:gd name="connsiteY0" fmla="*/ 36878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0 h 1489802"/>
              <a:gd name="connsiteX8" fmla="*/ 1231417 w 9144000"/>
              <a:gd name="connsiteY8" fmla="*/ 368783 h 1489802"/>
              <a:gd name="connsiteX0" fmla="*/ 1231417 w 9144000"/>
              <a:gd name="connsiteY0" fmla="*/ 42593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0 h 1489802"/>
              <a:gd name="connsiteX8" fmla="*/ 1231417 w 9144000"/>
              <a:gd name="connsiteY8" fmla="*/ 425933 h 1489802"/>
              <a:gd name="connsiteX0" fmla="*/ 1231417 w 9144000"/>
              <a:gd name="connsiteY0" fmla="*/ 42593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362801 h 1489802"/>
              <a:gd name="connsiteX8" fmla="*/ 1231417 w 9144000"/>
              <a:gd name="connsiteY8" fmla="*/ 425933 h 1489802"/>
              <a:gd name="connsiteX0" fmla="*/ 1258712 w 9171295"/>
              <a:gd name="connsiteY0" fmla="*/ 425933 h 1489802"/>
              <a:gd name="connsiteX1" fmla="*/ 7977978 w 9171295"/>
              <a:gd name="connsiteY1" fmla="*/ 425933 h 1489802"/>
              <a:gd name="connsiteX2" fmla="*/ 9171295 w 9171295"/>
              <a:gd name="connsiteY2" fmla="*/ 0 h 1489802"/>
              <a:gd name="connsiteX3" fmla="*/ 9171295 w 9171295"/>
              <a:gd name="connsiteY3" fmla="*/ 1489802 h 1489802"/>
              <a:gd name="connsiteX4" fmla="*/ 9171295 w 9171295"/>
              <a:gd name="connsiteY4" fmla="*/ 1489802 h 1489802"/>
              <a:gd name="connsiteX5" fmla="*/ 27295 w 9171295"/>
              <a:gd name="connsiteY5" fmla="*/ 1489802 h 1489802"/>
              <a:gd name="connsiteX6" fmla="*/ 27295 w 9171295"/>
              <a:gd name="connsiteY6" fmla="*/ 1489802 h 1489802"/>
              <a:gd name="connsiteX7" fmla="*/ 0 w 9171295"/>
              <a:gd name="connsiteY7" fmla="*/ 333483 h 1489802"/>
              <a:gd name="connsiteX8" fmla="*/ 1258712 w 9171295"/>
              <a:gd name="connsiteY8" fmla="*/ 425933 h 1489802"/>
              <a:gd name="connsiteX0" fmla="*/ 1258712 w 9171295"/>
              <a:gd name="connsiteY0" fmla="*/ 92450 h 1156319"/>
              <a:gd name="connsiteX1" fmla="*/ 7977978 w 9171295"/>
              <a:gd name="connsiteY1" fmla="*/ 92450 h 1156319"/>
              <a:gd name="connsiteX2" fmla="*/ 9171295 w 9171295"/>
              <a:gd name="connsiteY2" fmla="*/ 1 h 1156319"/>
              <a:gd name="connsiteX3" fmla="*/ 9171295 w 9171295"/>
              <a:gd name="connsiteY3" fmla="*/ 1156319 h 1156319"/>
              <a:gd name="connsiteX4" fmla="*/ 9171295 w 9171295"/>
              <a:gd name="connsiteY4" fmla="*/ 1156319 h 1156319"/>
              <a:gd name="connsiteX5" fmla="*/ 27295 w 9171295"/>
              <a:gd name="connsiteY5" fmla="*/ 1156319 h 1156319"/>
              <a:gd name="connsiteX6" fmla="*/ 27295 w 9171295"/>
              <a:gd name="connsiteY6" fmla="*/ 1156319 h 1156319"/>
              <a:gd name="connsiteX7" fmla="*/ 0 w 9171295"/>
              <a:gd name="connsiteY7" fmla="*/ 0 h 1156319"/>
              <a:gd name="connsiteX8" fmla="*/ 1258712 w 9171295"/>
              <a:gd name="connsiteY8" fmla="*/ 92450 h 115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1295" h="1156319">
                <a:moveTo>
                  <a:pt x="1258712" y="92450"/>
                </a:moveTo>
                <a:lnTo>
                  <a:pt x="7977978" y="92450"/>
                </a:lnTo>
                <a:lnTo>
                  <a:pt x="9171295" y="1"/>
                </a:lnTo>
                <a:lnTo>
                  <a:pt x="9171295" y="1156319"/>
                </a:lnTo>
                <a:lnTo>
                  <a:pt x="9171295" y="1156319"/>
                </a:lnTo>
                <a:lnTo>
                  <a:pt x="27295" y="1156319"/>
                </a:lnTo>
                <a:lnTo>
                  <a:pt x="27295" y="1156319"/>
                </a:lnTo>
                <a:lnTo>
                  <a:pt x="0" y="0"/>
                </a:lnTo>
                <a:lnTo>
                  <a:pt x="1258712" y="92450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428" name="Text Box 7"/>
          <p:cNvSpPr txBox="1">
            <a:spLocks noChangeArrowheads="1"/>
          </p:cNvSpPr>
          <p:nvPr/>
        </p:nvSpPr>
        <p:spPr bwMode="auto">
          <a:xfrm>
            <a:off x="1979712" y="-14610"/>
            <a:ext cx="7056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China e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Indonésia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r>
              <a:rPr lang="en-US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Dados de </a:t>
            </a:r>
            <a:r>
              <a:rPr lang="en-US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Produção</a:t>
            </a:r>
            <a:r>
              <a:rPr lang="en-US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de </a:t>
            </a:r>
            <a:r>
              <a:rPr lang="en-US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Camarão</a:t>
            </a:r>
            <a:r>
              <a:rPr lang="en-US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Cultivado</a:t>
            </a:r>
            <a:r>
              <a:rPr lang="en-US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 </a:t>
            </a:r>
            <a:r>
              <a:rPr lang="en-US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suas</a:t>
            </a:r>
            <a:r>
              <a:rPr lang="en-US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Respectivas</a:t>
            </a:r>
            <a:r>
              <a:rPr lang="en-US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Doencas</a:t>
            </a:r>
            <a:r>
              <a:rPr lang="en-US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 </a:t>
            </a:r>
            <a:r>
              <a:rPr lang="en-US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Notificação</a:t>
            </a:r>
            <a:r>
              <a:rPr lang="en-US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Obrigatória</a:t>
            </a:r>
            <a:r>
              <a:rPr lang="en-US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</a:t>
            </a:r>
            <a:r>
              <a:rPr lang="en-US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Alto </a:t>
            </a:r>
            <a:r>
              <a:rPr lang="en-US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Risco</a:t>
            </a:r>
            <a:r>
              <a:rPr lang="en-US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Epidemiologico</a:t>
            </a:r>
            <a:r>
              <a:rPr lang="en-US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(OIE,2014)</a:t>
            </a:r>
            <a:endParaRPr lang="th-TH" b="1" dirty="0">
              <a:solidFill>
                <a:srgbClr val="BB4D4D"/>
              </a:solidFill>
              <a:latin typeface="Arial" panose="020B0604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8247521" y="3433192"/>
            <a:ext cx="753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TSV-3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28697" name="Text Box 18"/>
          <p:cNvSpPr txBox="1">
            <a:spLocks noChangeArrowheads="1"/>
          </p:cNvSpPr>
          <p:nvPr/>
        </p:nvSpPr>
        <p:spPr bwMode="auto">
          <a:xfrm>
            <a:off x="8247521" y="5682734"/>
            <a:ext cx="793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19" name="Text Box 12"/>
          <p:cNvSpPr txBox="1">
            <a:spLocks noChangeArrowheads="1"/>
          </p:cNvSpPr>
          <p:nvPr/>
        </p:nvSpPr>
        <p:spPr bwMode="auto">
          <a:xfrm>
            <a:off x="8109467" y="3771875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 err="1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r>
              <a:rPr lang="pt-BR" altLang="pt-BR" sz="1600" b="1" baseline="30000" dirty="0" err="1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1" name="Text Box 11"/>
          <p:cNvSpPr txBox="1">
            <a:spLocks noChangeArrowheads="1"/>
          </p:cNvSpPr>
          <p:nvPr/>
        </p:nvSpPr>
        <p:spPr bwMode="auto">
          <a:xfrm>
            <a:off x="266544" y="2852773"/>
            <a:ext cx="753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TSV-3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2" name="Text Box 12"/>
          <p:cNvSpPr txBox="1">
            <a:spLocks noChangeArrowheads="1"/>
          </p:cNvSpPr>
          <p:nvPr/>
        </p:nvSpPr>
        <p:spPr bwMode="auto">
          <a:xfrm>
            <a:off x="267464" y="3147994"/>
            <a:ext cx="793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01778" y="3761804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LSNV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34521" y="4060068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290840" y="4369679"/>
            <a:ext cx="720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8" name="Text Box 18"/>
          <p:cNvSpPr txBox="1">
            <a:spLocks noChangeArrowheads="1"/>
          </p:cNvSpPr>
          <p:nvPr/>
        </p:nvSpPr>
        <p:spPr bwMode="auto">
          <a:xfrm>
            <a:off x="338131" y="5601082"/>
            <a:ext cx="623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90219" y="5902471"/>
            <a:ext cx="766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ASDD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31" name="Text Box 15"/>
          <p:cNvSpPr txBox="1">
            <a:spLocks noChangeArrowheads="1"/>
          </p:cNvSpPr>
          <p:nvPr/>
        </p:nvSpPr>
        <p:spPr bwMode="auto">
          <a:xfrm>
            <a:off x="338202" y="6240077"/>
            <a:ext cx="731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6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YHV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32" name="Text Box 12"/>
          <p:cNvSpPr txBox="1">
            <a:spLocks noChangeArrowheads="1"/>
          </p:cNvSpPr>
          <p:nvPr/>
        </p:nvSpPr>
        <p:spPr bwMode="auto">
          <a:xfrm>
            <a:off x="125971" y="3454899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 err="1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r>
              <a:rPr lang="pt-BR" altLang="pt-BR" sz="1600" b="1" baseline="30000" dirty="0" err="1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th-TH" altLang="pt-BR" sz="1600" b="1" dirty="0">
              <a:solidFill>
                <a:srgbClr val="BB4D4D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357689" y="5293782"/>
            <a:ext cx="614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9" name="CaixaDeTexto 28"/>
          <p:cNvSpPr txBox="1">
            <a:spLocks noChangeArrowheads="1"/>
          </p:cNvSpPr>
          <p:nvPr/>
        </p:nvSpPr>
        <p:spPr bwMode="auto">
          <a:xfrm>
            <a:off x="349332" y="1546305"/>
            <a:ext cx="40324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China: 9.597.000 km²/14.500 km /costa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800.000 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1.863.598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2014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3,72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29"/>
          <p:cNvSpPr txBox="1">
            <a:spLocks noChangeArrowheads="1"/>
          </p:cNvSpPr>
          <p:nvPr/>
        </p:nvSpPr>
        <p:spPr bwMode="auto">
          <a:xfrm>
            <a:off x="4643438" y="1500174"/>
            <a:ext cx="46434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13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altLang="pt-B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ndonésia: 1.905.000 </a:t>
            </a:r>
            <a:r>
              <a:rPr lang="pt-BR" altLang="pt-BR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</a:t>
            </a:r>
            <a:r>
              <a:rPr lang="pt-BR" altLang="pt-B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/95.181 </a:t>
            </a:r>
            <a:r>
              <a:rPr lang="pt-BR" altLang="pt-B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de costa</a:t>
            </a:r>
            <a:endParaRPr lang="pt-BR" altLang="pt-BR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400.000 ha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598.275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2014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1,49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286808" y="4694592"/>
            <a:ext cx="736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343315" y="5010793"/>
            <a:ext cx="603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EHP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8291374" y="5324857"/>
            <a:ext cx="697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IMNV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8281206" y="5013914"/>
            <a:ext cx="728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LSNV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8247521" y="4673724"/>
            <a:ext cx="7665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ASDD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8247521" y="4408415"/>
            <a:ext cx="776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HPV-2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8343723" y="4090880"/>
            <a:ext cx="603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EHP</a:t>
            </a:r>
            <a:endParaRPr lang="th-TH" altLang="pt-BR" sz="1600" b="1" dirty="0">
              <a:solidFill>
                <a:srgbClr val="FFFF66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30101" r="52554" b="13149"/>
          <a:stretch/>
        </p:blipFill>
        <p:spPr bwMode="auto">
          <a:xfrm>
            <a:off x="1394585" y="2861292"/>
            <a:ext cx="3033399" cy="366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8822" r="46623" b="20991"/>
          <a:stretch/>
        </p:blipFill>
        <p:spPr bwMode="auto">
          <a:xfrm>
            <a:off x="4788024" y="2861291"/>
            <a:ext cx="3257732" cy="371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: Pentágono 3"/>
          <p:cNvSpPr/>
          <p:nvPr/>
        </p:nvSpPr>
        <p:spPr>
          <a:xfrm>
            <a:off x="0" y="2861292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entágono 31"/>
          <p:cNvSpPr/>
          <p:nvPr/>
        </p:nvSpPr>
        <p:spPr>
          <a:xfrm>
            <a:off x="-28439" y="3464075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entágono 32"/>
          <p:cNvSpPr/>
          <p:nvPr/>
        </p:nvSpPr>
        <p:spPr>
          <a:xfrm>
            <a:off x="-14945" y="4077072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eta: Pentágono 33"/>
          <p:cNvSpPr/>
          <p:nvPr/>
        </p:nvSpPr>
        <p:spPr>
          <a:xfrm>
            <a:off x="11869" y="4690999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entágono 34"/>
          <p:cNvSpPr/>
          <p:nvPr/>
        </p:nvSpPr>
        <p:spPr>
          <a:xfrm>
            <a:off x="11869" y="5305529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: Pentágono 35"/>
          <p:cNvSpPr/>
          <p:nvPr/>
        </p:nvSpPr>
        <p:spPr>
          <a:xfrm>
            <a:off x="4459" y="5912512"/>
            <a:ext cx="1331640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317" name="CaixaDeTexto 34"/>
          <p:cNvSpPr txBox="1">
            <a:spLocks noChangeArrowheads="1"/>
          </p:cNvSpPr>
          <p:nvPr/>
        </p:nvSpPr>
        <p:spPr bwMode="auto">
          <a:xfrm>
            <a:off x="2165268" y="6187207"/>
            <a:ext cx="1571625" cy="338137"/>
          </a:xfrm>
          <a:prstGeom prst="rect">
            <a:avLst/>
          </a:prstGeom>
          <a:solidFill>
            <a:srgbClr val="BB4D4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 DOENÇAS</a:t>
            </a:r>
          </a:p>
        </p:txBody>
      </p:sp>
      <p:sp>
        <p:nvSpPr>
          <p:cNvPr id="38" name="Seta: Pentágono 37"/>
          <p:cNvSpPr/>
          <p:nvPr/>
        </p:nvSpPr>
        <p:spPr>
          <a:xfrm flipH="1">
            <a:off x="8056878" y="3434474"/>
            <a:ext cx="1087122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: Pentágono 42"/>
          <p:cNvSpPr/>
          <p:nvPr/>
        </p:nvSpPr>
        <p:spPr>
          <a:xfrm flipH="1">
            <a:off x="8045756" y="4118992"/>
            <a:ext cx="1087122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eta: Pentágono 43"/>
          <p:cNvSpPr/>
          <p:nvPr/>
        </p:nvSpPr>
        <p:spPr>
          <a:xfrm flipH="1">
            <a:off x="8045756" y="4716094"/>
            <a:ext cx="1087122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Seta: Pentágono 46"/>
          <p:cNvSpPr/>
          <p:nvPr/>
        </p:nvSpPr>
        <p:spPr>
          <a:xfrm flipH="1">
            <a:off x="8045756" y="5344180"/>
            <a:ext cx="1087122" cy="27967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316" name="CaixaDeTexto 33"/>
          <p:cNvSpPr txBox="1">
            <a:spLocks noChangeArrowheads="1"/>
          </p:cNvSpPr>
          <p:nvPr/>
        </p:nvSpPr>
        <p:spPr bwMode="auto">
          <a:xfrm>
            <a:off x="5666796" y="6247588"/>
            <a:ext cx="1500187" cy="338138"/>
          </a:xfrm>
          <a:prstGeom prst="rect">
            <a:avLst/>
          </a:prstGeom>
          <a:solidFill>
            <a:srgbClr val="BB4D4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 DOENÇAS</a:t>
            </a:r>
          </a:p>
        </p:txBody>
      </p:sp>
      <p:sp>
        <p:nvSpPr>
          <p:cNvPr id="59" name="Retângulo 58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838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eta: Pentágono 59"/>
          <p:cNvSpPr/>
          <p:nvPr/>
        </p:nvSpPr>
        <p:spPr>
          <a:xfrm flipH="1">
            <a:off x="7956376" y="6097116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eta: Pentágono 50"/>
          <p:cNvSpPr/>
          <p:nvPr/>
        </p:nvSpPr>
        <p:spPr>
          <a:xfrm flipH="1">
            <a:off x="7969492" y="3219098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Seta: Pentágono 51"/>
          <p:cNvSpPr/>
          <p:nvPr/>
        </p:nvSpPr>
        <p:spPr>
          <a:xfrm flipH="1">
            <a:off x="7969492" y="3545408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Seta: Pentágono 52"/>
          <p:cNvSpPr/>
          <p:nvPr/>
        </p:nvSpPr>
        <p:spPr>
          <a:xfrm flipH="1">
            <a:off x="7967618" y="3863322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Seta: Pentágono 53"/>
          <p:cNvSpPr/>
          <p:nvPr/>
        </p:nvSpPr>
        <p:spPr>
          <a:xfrm flipH="1">
            <a:off x="7965745" y="4181236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Seta: Pentágono 54"/>
          <p:cNvSpPr/>
          <p:nvPr/>
        </p:nvSpPr>
        <p:spPr>
          <a:xfrm flipH="1">
            <a:off x="7963871" y="4499150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Seta: Pentágono 55"/>
          <p:cNvSpPr/>
          <p:nvPr/>
        </p:nvSpPr>
        <p:spPr>
          <a:xfrm flipH="1">
            <a:off x="7961997" y="4817064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eta: Pentágono 56"/>
          <p:cNvSpPr/>
          <p:nvPr/>
        </p:nvSpPr>
        <p:spPr>
          <a:xfrm flipH="1">
            <a:off x="7960123" y="5134978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Seta: Pentágono 57"/>
          <p:cNvSpPr/>
          <p:nvPr/>
        </p:nvSpPr>
        <p:spPr>
          <a:xfrm flipH="1">
            <a:off x="7958250" y="5452892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Seta: Pentágono 58"/>
          <p:cNvSpPr/>
          <p:nvPr/>
        </p:nvSpPr>
        <p:spPr>
          <a:xfrm flipH="1">
            <a:off x="7956376" y="5770806"/>
            <a:ext cx="1142428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entágono 27"/>
          <p:cNvSpPr/>
          <p:nvPr/>
        </p:nvSpPr>
        <p:spPr>
          <a:xfrm>
            <a:off x="28439" y="3387080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entágono 28"/>
          <p:cNvSpPr/>
          <p:nvPr/>
        </p:nvSpPr>
        <p:spPr>
          <a:xfrm>
            <a:off x="28439" y="3713390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entágono 29"/>
          <p:cNvSpPr/>
          <p:nvPr/>
        </p:nvSpPr>
        <p:spPr>
          <a:xfrm>
            <a:off x="30267" y="4031304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entágono 30"/>
          <p:cNvSpPr/>
          <p:nvPr/>
        </p:nvSpPr>
        <p:spPr>
          <a:xfrm>
            <a:off x="32095" y="4349218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entágono 31"/>
          <p:cNvSpPr/>
          <p:nvPr/>
        </p:nvSpPr>
        <p:spPr>
          <a:xfrm>
            <a:off x="33923" y="4667132"/>
            <a:ext cx="1114562" cy="326310"/>
          </a:xfrm>
          <a:prstGeom prst="homePlate">
            <a:avLst>
              <a:gd name="adj" fmla="val 1123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entágono 32"/>
          <p:cNvSpPr/>
          <p:nvPr/>
        </p:nvSpPr>
        <p:spPr>
          <a:xfrm>
            <a:off x="35751" y="4985046"/>
            <a:ext cx="1114562" cy="326310"/>
          </a:xfrm>
          <a:prstGeom prst="homePlate">
            <a:avLst>
              <a:gd name="adj" fmla="val 7641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: Pentágono 42"/>
          <p:cNvSpPr/>
          <p:nvPr/>
        </p:nvSpPr>
        <p:spPr>
          <a:xfrm>
            <a:off x="37579" y="5302960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eta: Pentágono 43"/>
          <p:cNvSpPr/>
          <p:nvPr/>
        </p:nvSpPr>
        <p:spPr>
          <a:xfrm>
            <a:off x="39407" y="5620874"/>
            <a:ext cx="1114562" cy="326310"/>
          </a:xfrm>
          <a:prstGeom prst="homePlate">
            <a:avLst>
              <a:gd name="adj" fmla="val 0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Seta: Pentágono 46"/>
          <p:cNvSpPr/>
          <p:nvPr/>
        </p:nvSpPr>
        <p:spPr>
          <a:xfrm>
            <a:off x="41235" y="5938788"/>
            <a:ext cx="1114562" cy="326310"/>
          </a:xfrm>
          <a:prstGeom prst="homePlate">
            <a:avLst>
              <a:gd name="adj" fmla="val 1124"/>
            </a:avLst>
          </a:prstGeom>
          <a:solidFill>
            <a:srgbClr val="132A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428" name="Text Box 7"/>
          <p:cNvSpPr txBox="1">
            <a:spLocks noChangeArrowheads="1"/>
          </p:cNvSpPr>
          <p:nvPr/>
        </p:nvSpPr>
        <p:spPr bwMode="auto">
          <a:xfrm>
            <a:off x="1979712" y="5715"/>
            <a:ext cx="71190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Vietnã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Índia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Dados de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Produção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 </a:t>
            </a:r>
          </a:p>
          <a:p>
            <a:pPr algn="ctr">
              <a:defRPr/>
            </a:pP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Camarão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Cultivado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suas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Respectivas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Doencas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</a:t>
            </a:r>
          </a:p>
          <a:p>
            <a:pPr algn="ctr">
              <a:defRPr/>
            </a:pP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Notificação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Obrigatória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Alto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Risco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Epidemiológico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(OIE, 2015)</a:t>
            </a:r>
            <a:endParaRPr lang="th-TH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8253034" y="3524857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8108794" y="3851078"/>
            <a:ext cx="901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28695" name="Text Box 16"/>
          <p:cNvSpPr txBox="1">
            <a:spLocks noChangeArrowheads="1"/>
          </p:cNvSpPr>
          <p:nvPr/>
        </p:nvSpPr>
        <p:spPr bwMode="auto">
          <a:xfrm>
            <a:off x="8279323" y="5112064"/>
            <a:ext cx="6463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28696" name="Text Box 18"/>
          <p:cNvSpPr txBox="1">
            <a:spLocks noChangeArrowheads="1"/>
          </p:cNvSpPr>
          <p:nvPr/>
        </p:nvSpPr>
        <p:spPr bwMode="auto">
          <a:xfrm>
            <a:off x="8222405" y="5446770"/>
            <a:ext cx="728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28697" name="Text Box 18"/>
          <p:cNvSpPr txBox="1">
            <a:spLocks noChangeArrowheads="1"/>
          </p:cNvSpPr>
          <p:nvPr/>
        </p:nvSpPr>
        <p:spPr bwMode="auto">
          <a:xfrm>
            <a:off x="8295256" y="5783456"/>
            <a:ext cx="603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EHP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19" name="Text Box 12"/>
          <p:cNvSpPr txBox="1">
            <a:spLocks noChangeArrowheads="1"/>
          </p:cNvSpPr>
          <p:nvPr/>
        </p:nvSpPr>
        <p:spPr bwMode="auto">
          <a:xfrm>
            <a:off x="8055768" y="4166718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 err="1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r>
              <a:rPr lang="pt-BR" altLang="pt-BR" sz="1600" b="1" baseline="30000" dirty="0" err="1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170508" y="3701013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196878" y="4027547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213280" y="4329332"/>
            <a:ext cx="720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8" name="Text Box 18"/>
          <p:cNvSpPr txBox="1">
            <a:spLocks noChangeArrowheads="1"/>
          </p:cNvSpPr>
          <p:nvPr/>
        </p:nvSpPr>
        <p:spPr bwMode="auto">
          <a:xfrm>
            <a:off x="215394" y="5293627"/>
            <a:ext cx="623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85737" y="5605602"/>
            <a:ext cx="766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ASDD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31" name="Text Box 15"/>
          <p:cNvSpPr txBox="1">
            <a:spLocks noChangeArrowheads="1"/>
          </p:cNvSpPr>
          <p:nvPr/>
        </p:nvSpPr>
        <p:spPr bwMode="auto">
          <a:xfrm>
            <a:off x="241937" y="5911398"/>
            <a:ext cx="731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185737" y="3390572"/>
            <a:ext cx="697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70508" y="4668815"/>
            <a:ext cx="809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SRL-B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210952" y="4971457"/>
            <a:ext cx="603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EHP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8259964" y="3212976"/>
            <a:ext cx="615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8236478" y="4474662"/>
            <a:ext cx="6463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8253034" y="4824320"/>
            <a:ext cx="6864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IHGS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984595"/>
            <a:ext cx="3456384" cy="3634660"/>
          </a:xfrm>
          <a:prstGeom prst="rect">
            <a:avLst/>
          </a:prstGeom>
          <a:ln w="44450" cap="sq">
            <a:solidFill>
              <a:srgbClr val="132A47"/>
            </a:solidFill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1" y="3018854"/>
            <a:ext cx="3212975" cy="3600399"/>
          </a:xfrm>
          <a:prstGeom prst="rect">
            <a:avLst/>
          </a:prstGeom>
          <a:ln w="44450" cap="sq">
            <a:solidFill>
              <a:srgbClr val="132A47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2007097" y="6309320"/>
            <a:ext cx="1584176" cy="576064"/>
          </a:xfrm>
          <a:prstGeom prst="rect">
            <a:avLst/>
          </a:prstGeom>
          <a:solidFill>
            <a:srgbClr val="132A4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317" name="CaixaDeTexto 34"/>
          <p:cNvSpPr txBox="1">
            <a:spLocks noChangeArrowheads="1"/>
          </p:cNvSpPr>
          <p:nvPr/>
        </p:nvSpPr>
        <p:spPr bwMode="auto">
          <a:xfrm>
            <a:off x="1990245" y="6428283"/>
            <a:ext cx="1571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DOENÇAS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5751575" y="6244792"/>
            <a:ext cx="1584176" cy="576064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222405" y="6084872"/>
            <a:ext cx="720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 err="1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16" name="CaixaDeTexto 33"/>
          <p:cNvSpPr txBox="1">
            <a:spLocks noChangeArrowheads="1"/>
          </p:cNvSpPr>
          <p:nvPr/>
        </p:nvSpPr>
        <p:spPr bwMode="auto">
          <a:xfrm>
            <a:off x="5759784" y="6363755"/>
            <a:ext cx="1500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10 Doenças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527338" y="1424464"/>
            <a:ext cx="3828638" cy="337046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28"/>
          <p:cNvSpPr txBox="1">
            <a:spLocks noChangeArrowheads="1"/>
          </p:cNvSpPr>
          <p:nvPr/>
        </p:nvSpPr>
        <p:spPr bwMode="auto">
          <a:xfrm>
            <a:off x="567508" y="1419998"/>
            <a:ext cx="4175893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5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Vietnã: 331.114 </a:t>
            </a:r>
            <a:r>
              <a:rPr lang="pt-BR" altLang="pt-BR" sz="1500" b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4.444 </a:t>
            </a:r>
            <a:r>
              <a:rPr lang="pt-BR" altLang="pt-BR" sz="15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pt-BR" altLang="pt-BR" sz="1500" b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costa</a:t>
            </a:r>
            <a:endParaRPr lang="pt-BR" altLang="pt-BR" sz="1500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550.000 há</a:t>
            </a:r>
          </a:p>
          <a:p>
            <a:pPr eaLnBrk="1" hangingPunct="1"/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486.859 </a:t>
            </a: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2014</a:t>
            </a:r>
            <a:endParaRPr lang="pt-BR" alt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0,9 </a:t>
            </a: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4704452" y="1431893"/>
            <a:ext cx="3828638" cy="337046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29"/>
          <p:cNvSpPr txBox="1">
            <a:spLocks noChangeArrowheads="1"/>
          </p:cNvSpPr>
          <p:nvPr/>
        </p:nvSpPr>
        <p:spPr bwMode="auto">
          <a:xfrm>
            <a:off x="4762041" y="1375608"/>
            <a:ext cx="4214813" cy="159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altLang="pt-BR" sz="15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Índia: </a:t>
            </a:r>
            <a:r>
              <a:rPr lang="pt-BR" altLang="pt-BR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3.287.000 </a:t>
            </a:r>
            <a:r>
              <a:rPr lang="pt-BR" altLang="pt-BR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7.517 </a:t>
            </a:r>
            <a:r>
              <a:rPr lang="pt-BR" altLang="pt-BR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pt-BR" altLang="pt-BR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costa</a:t>
            </a:r>
            <a:endParaRPr lang="pt-BR" altLang="pt-BR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200.000 ha</a:t>
            </a:r>
          </a:p>
          <a:p>
            <a:pPr eaLnBrk="1" hangingPunct="1"/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</a:t>
            </a: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377.059 t  / 2014</a:t>
            </a:r>
            <a:endParaRPr lang="pt-BR" alt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1,9 </a:t>
            </a: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875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7"/>
          <p:cNvSpPr>
            <a:spLocks noChangeAspect="1"/>
          </p:cNvSpPr>
          <p:nvPr/>
        </p:nvSpPr>
        <p:spPr>
          <a:xfrm flipH="1">
            <a:off x="-14945" y="1196752"/>
            <a:ext cx="4761002" cy="1420118"/>
          </a:xfrm>
          <a:custGeom>
            <a:avLst/>
            <a:gdLst>
              <a:gd name="connsiteX0" fmla="*/ 0 w 5436096"/>
              <a:gd name="connsiteY0" fmla="*/ 0 h 1148807"/>
              <a:gd name="connsiteX1" fmla="*/ 5436096 w 5436096"/>
              <a:gd name="connsiteY1" fmla="*/ 0 h 1148807"/>
              <a:gd name="connsiteX2" fmla="*/ 5436096 w 5436096"/>
              <a:gd name="connsiteY2" fmla="*/ 1148807 h 1148807"/>
              <a:gd name="connsiteX3" fmla="*/ 0 w 5436096"/>
              <a:gd name="connsiteY3" fmla="*/ 1148807 h 1148807"/>
              <a:gd name="connsiteX4" fmla="*/ 0 w 5436096"/>
              <a:gd name="connsiteY4" fmla="*/ 0 h 1148807"/>
              <a:gd name="connsiteX0" fmla="*/ 770021 w 6206117"/>
              <a:gd name="connsiteY0" fmla="*/ 0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770021 w 6206117"/>
              <a:gd name="connsiteY4" fmla="*/ 0 h 1148807"/>
              <a:gd name="connsiteX0" fmla="*/ 491595 w 6206117"/>
              <a:gd name="connsiteY0" fmla="*/ 24531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491595 w 6206117"/>
              <a:gd name="connsiteY4" fmla="*/ 24531 h 1148807"/>
              <a:gd name="connsiteX0" fmla="*/ 533360 w 6247882"/>
              <a:gd name="connsiteY0" fmla="*/ 24531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533360 w 6247882"/>
              <a:gd name="connsiteY4" fmla="*/ 24531 h 1156984"/>
              <a:gd name="connsiteX0" fmla="*/ 491597 w 6247882"/>
              <a:gd name="connsiteY0" fmla="*/ 8177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491597 w 6247882"/>
              <a:gd name="connsiteY4" fmla="*/ 8177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7882" h="1156984">
                <a:moveTo>
                  <a:pt x="491597" y="8177"/>
                </a:moveTo>
                <a:lnTo>
                  <a:pt x="6247882" y="0"/>
                </a:lnTo>
                <a:lnTo>
                  <a:pt x="6247882" y="1148807"/>
                </a:lnTo>
                <a:lnTo>
                  <a:pt x="0" y="1156984"/>
                </a:lnTo>
                <a:lnTo>
                  <a:pt x="491597" y="8177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7"/>
          <p:cNvSpPr>
            <a:spLocks noChangeAspect="1"/>
          </p:cNvSpPr>
          <p:nvPr/>
        </p:nvSpPr>
        <p:spPr>
          <a:xfrm>
            <a:off x="4395118" y="1196752"/>
            <a:ext cx="4735161" cy="1420118"/>
          </a:xfrm>
          <a:custGeom>
            <a:avLst/>
            <a:gdLst>
              <a:gd name="connsiteX0" fmla="*/ 0 w 5436096"/>
              <a:gd name="connsiteY0" fmla="*/ 0 h 1148807"/>
              <a:gd name="connsiteX1" fmla="*/ 5436096 w 5436096"/>
              <a:gd name="connsiteY1" fmla="*/ 0 h 1148807"/>
              <a:gd name="connsiteX2" fmla="*/ 5436096 w 5436096"/>
              <a:gd name="connsiteY2" fmla="*/ 1148807 h 1148807"/>
              <a:gd name="connsiteX3" fmla="*/ 0 w 5436096"/>
              <a:gd name="connsiteY3" fmla="*/ 1148807 h 1148807"/>
              <a:gd name="connsiteX4" fmla="*/ 0 w 5436096"/>
              <a:gd name="connsiteY4" fmla="*/ 0 h 1148807"/>
              <a:gd name="connsiteX0" fmla="*/ 770021 w 6206117"/>
              <a:gd name="connsiteY0" fmla="*/ 0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770021 w 6206117"/>
              <a:gd name="connsiteY4" fmla="*/ 0 h 1148807"/>
              <a:gd name="connsiteX0" fmla="*/ 491595 w 6206117"/>
              <a:gd name="connsiteY0" fmla="*/ 24531 h 1148807"/>
              <a:gd name="connsiteX1" fmla="*/ 6206117 w 6206117"/>
              <a:gd name="connsiteY1" fmla="*/ 0 h 1148807"/>
              <a:gd name="connsiteX2" fmla="*/ 6206117 w 6206117"/>
              <a:gd name="connsiteY2" fmla="*/ 1148807 h 1148807"/>
              <a:gd name="connsiteX3" fmla="*/ 0 w 6206117"/>
              <a:gd name="connsiteY3" fmla="*/ 1148807 h 1148807"/>
              <a:gd name="connsiteX4" fmla="*/ 491595 w 6206117"/>
              <a:gd name="connsiteY4" fmla="*/ 24531 h 1148807"/>
              <a:gd name="connsiteX0" fmla="*/ 533360 w 6247882"/>
              <a:gd name="connsiteY0" fmla="*/ 24531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533360 w 6247882"/>
              <a:gd name="connsiteY4" fmla="*/ 24531 h 1156984"/>
              <a:gd name="connsiteX0" fmla="*/ 491597 w 6247882"/>
              <a:gd name="connsiteY0" fmla="*/ 8177 h 1156984"/>
              <a:gd name="connsiteX1" fmla="*/ 6247882 w 6247882"/>
              <a:gd name="connsiteY1" fmla="*/ 0 h 1156984"/>
              <a:gd name="connsiteX2" fmla="*/ 6247882 w 6247882"/>
              <a:gd name="connsiteY2" fmla="*/ 1148807 h 1156984"/>
              <a:gd name="connsiteX3" fmla="*/ 0 w 6247882"/>
              <a:gd name="connsiteY3" fmla="*/ 1156984 h 1156984"/>
              <a:gd name="connsiteX4" fmla="*/ 491597 w 6247882"/>
              <a:gd name="connsiteY4" fmla="*/ 8177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7882" h="1156984">
                <a:moveTo>
                  <a:pt x="491597" y="8177"/>
                </a:moveTo>
                <a:lnTo>
                  <a:pt x="6247882" y="0"/>
                </a:lnTo>
                <a:lnTo>
                  <a:pt x="6247882" y="1148807"/>
                </a:lnTo>
                <a:lnTo>
                  <a:pt x="0" y="1156984"/>
                </a:lnTo>
                <a:lnTo>
                  <a:pt x="491597" y="8177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: Cantos Superiores Recortados 18"/>
          <p:cNvSpPr/>
          <p:nvPr/>
        </p:nvSpPr>
        <p:spPr>
          <a:xfrm rot="21600000">
            <a:off x="-41016" y="2551686"/>
            <a:ext cx="9171295" cy="4306314"/>
          </a:xfrm>
          <a:custGeom>
            <a:avLst/>
            <a:gdLst>
              <a:gd name="connsiteX0" fmla="*/ 297967 w 9144000"/>
              <a:gd name="connsiteY0" fmla="*/ 0 h 1787769"/>
              <a:gd name="connsiteX1" fmla="*/ 8846033 w 9144000"/>
              <a:gd name="connsiteY1" fmla="*/ 0 h 1787769"/>
              <a:gd name="connsiteX2" fmla="*/ 9144000 w 9144000"/>
              <a:gd name="connsiteY2" fmla="*/ 297967 h 1787769"/>
              <a:gd name="connsiteX3" fmla="*/ 9144000 w 9144000"/>
              <a:gd name="connsiteY3" fmla="*/ 1787769 h 1787769"/>
              <a:gd name="connsiteX4" fmla="*/ 9144000 w 9144000"/>
              <a:gd name="connsiteY4" fmla="*/ 1787769 h 1787769"/>
              <a:gd name="connsiteX5" fmla="*/ 0 w 9144000"/>
              <a:gd name="connsiteY5" fmla="*/ 1787769 h 1787769"/>
              <a:gd name="connsiteX6" fmla="*/ 0 w 9144000"/>
              <a:gd name="connsiteY6" fmla="*/ 1787769 h 1787769"/>
              <a:gd name="connsiteX7" fmla="*/ 0 w 9144000"/>
              <a:gd name="connsiteY7" fmla="*/ 297967 h 1787769"/>
              <a:gd name="connsiteX8" fmla="*/ 297967 w 9144000"/>
              <a:gd name="connsiteY8" fmla="*/ 0 h 1787769"/>
              <a:gd name="connsiteX0" fmla="*/ 1231417 w 9144000"/>
              <a:gd name="connsiteY0" fmla="*/ 666750 h 1787769"/>
              <a:gd name="connsiteX1" fmla="*/ 8846033 w 9144000"/>
              <a:gd name="connsiteY1" fmla="*/ 0 h 1787769"/>
              <a:gd name="connsiteX2" fmla="*/ 9144000 w 9144000"/>
              <a:gd name="connsiteY2" fmla="*/ 297967 h 1787769"/>
              <a:gd name="connsiteX3" fmla="*/ 9144000 w 9144000"/>
              <a:gd name="connsiteY3" fmla="*/ 1787769 h 1787769"/>
              <a:gd name="connsiteX4" fmla="*/ 9144000 w 9144000"/>
              <a:gd name="connsiteY4" fmla="*/ 1787769 h 1787769"/>
              <a:gd name="connsiteX5" fmla="*/ 0 w 9144000"/>
              <a:gd name="connsiteY5" fmla="*/ 1787769 h 1787769"/>
              <a:gd name="connsiteX6" fmla="*/ 0 w 9144000"/>
              <a:gd name="connsiteY6" fmla="*/ 1787769 h 1787769"/>
              <a:gd name="connsiteX7" fmla="*/ 0 w 9144000"/>
              <a:gd name="connsiteY7" fmla="*/ 297967 h 1787769"/>
              <a:gd name="connsiteX8" fmla="*/ 1231417 w 9144000"/>
              <a:gd name="connsiteY8" fmla="*/ 666750 h 1787769"/>
              <a:gd name="connsiteX0" fmla="*/ 1231417 w 9144000"/>
              <a:gd name="connsiteY0" fmla="*/ 36878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0 h 1489802"/>
              <a:gd name="connsiteX8" fmla="*/ 1231417 w 9144000"/>
              <a:gd name="connsiteY8" fmla="*/ 368783 h 1489802"/>
              <a:gd name="connsiteX0" fmla="*/ 1231417 w 9144000"/>
              <a:gd name="connsiteY0" fmla="*/ 42593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0 h 1489802"/>
              <a:gd name="connsiteX8" fmla="*/ 1231417 w 9144000"/>
              <a:gd name="connsiteY8" fmla="*/ 425933 h 1489802"/>
              <a:gd name="connsiteX0" fmla="*/ 1231417 w 9144000"/>
              <a:gd name="connsiteY0" fmla="*/ 425933 h 1489802"/>
              <a:gd name="connsiteX1" fmla="*/ 7950683 w 9144000"/>
              <a:gd name="connsiteY1" fmla="*/ 425933 h 1489802"/>
              <a:gd name="connsiteX2" fmla="*/ 9144000 w 9144000"/>
              <a:gd name="connsiteY2" fmla="*/ 0 h 1489802"/>
              <a:gd name="connsiteX3" fmla="*/ 9144000 w 9144000"/>
              <a:gd name="connsiteY3" fmla="*/ 1489802 h 1489802"/>
              <a:gd name="connsiteX4" fmla="*/ 9144000 w 9144000"/>
              <a:gd name="connsiteY4" fmla="*/ 1489802 h 1489802"/>
              <a:gd name="connsiteX5" fmla="*/ 0 w 9144000"/>
              <a:gd name="connsiteY5" fmla="*/ 1489802 h 1489802"/>
              <a:gd name="connsiteX6" fmla="*/ 0 w 9144000"/>
              <a:gd name="connsiteY6" fmla="*/ 1489802 h 1489802"/>
              <a:gd name="connsiteX7" fmla="*/ 0 w 9144000"/>
              <a:gd name="connsiteY7" fmla="*/ 362801 h 1489802"/>
              <a:gd name="connsiteX8" fmla="*/ 1231417 w 9144000"/>
              <a:gd name="connsiteY8" fmla="*/ 425933 h 1489802"/>
              <a:gd name="connsiteX0" fmla="*/ 1258712 w 9171295"/>
              <a:gd name="connsiteY0" fmla="*/ 425933 h 1489802"/>
              <a:gd name="connsiteX1" fmla="*/ 7977978 w 9171295"/>
              <a:gd name="connsiteY1" fmla="*/ 425933 h 1489802"/>
              <a:gd name="connsiteX2" fmla="*/ 9171295 w 9171295"/>
              <a:gd name="connsiteY2" fmla="*/ 0 h 1489802"/>
              <a:gd name="connsiteX3" fmla="*/ 9171295 w 9171295"/>
              <a:gd name="connsiteY3" fmla="*/ 1489802 h 1489802"/>
              <a:gd name="connsiteX4" fmla="*/ 9171295 w 9171295"/>
              <a:gd name="connsiteY4" fmla="*/ 1489802 h 1489802"/>
              <a:gd name="connsiteX5" fmla="*/ 27295 w 9171295"/>
              <a:gd name="connsiteY5" fmla="*/ 1489802 h 1489802"/>
              <a:gd name="connsiteX6" fmla="*/ 27295 w 9171295"/>
              <a:gd name="connsiteY6" fmla="*/ 1489802 h 1489802"/>
              <a:gd name="connsiteX7" fmla="*/ 0 w 9171295"/>
              <a:gd name="connsiteY7" fmla="*/ 333483 h 1489802"/>
              <a:gd name="connsiteX8" fmla="*/ 1258712 w 9171295"/>
              <a:gd name="connsiteY8" fmla="*/ 425933 h 1489802"/>
              <a:gd name="connsiteX0" fmla="*/ 1258712 w 9171295"/>
              <a:gd name="connsiteY0" fmla="*/ 92450 h 1156319"/>
              <a:gd name="connsiteX1" fmla="*/ 7977978 w 9171295"/>
              <a:gd name="connsiteY1" fmla="*/ 92450 h 1156319"/>
              <a:gd name="connsiteX2" fmla="*/ 9171295 w 9171295"/>
              <a:gd name="connsiteY2" fmla="*/ 1 h 1156319"/>
              <a:gd name="connsiteX3" fmla="*/ 9171295 w 9171295"/>
              <a:gd name="connsiteY3" fmla="*/ 1156319 h 1156319"/>
              <a:gd name="connsiteX4" fmla="*/ 9171295 w 9171295"/>
              <a:gd name="connsiteY4" fmla="*/ 1156319 h 1156319"/>
              <a:gd name="connsiteX5" fmla="*/ 27295 w 9171295"/>
              <a:gd name="connsiteY5" fmla="*/ 1156319 h 1156319"/>
              <a:gd name="connsiteX6" fmla="*/ 27295 w 9171295"/>
              <a:gd name="connsiteY6" fmla="*/ 1156319 h 1156319"/>
              <a:gd name="connsiteX7" fmla="*/ 0 w 9171295"/>
              <a:gd name="connsiteY7" fmla="*/ 0 h 1156319"/>
              <a:gd name="connsiteX8" fmla="*/ 1258712 w 9171295"/>
              <a:gd name="connsiteY8" fmla="*/ 92450 h 1156319"/>
              <a:gd name="connsiteX0" fmla="*/ 1272359 w 9171295"/>
              <a:gd name="connsiteY0" fmla="*/ 4498 h 1156319"/>
              <a:gd name="connsiteX1" fmla="*/ 7977978 w 9171295"/>
              <a:gd name="connsiteY1" fmla="*/ 92450 h 1156319"/>
              <a:gd name="connsiteX2" fmla="*/ 9171295 w 9171295"/>
              <a:gd name="connsiteY2" fmla="*/ 1 h 1156319"/>
              <a:gd name="connsiteX3" fmla="*/ 9171295 w 9171295"/>
              <a:gd name="connsiteY3" fmla="*/ 1156319 h 1156319"/>
              <a:gd name="connsiteX4" fmla="*/ 9171295 w 9171295"/>
              <a:gd name="connsiteY4" fmla="*/ 1156319 h 1156319"/>
              <a:gd name="connsiteX5" fmla="*/ 27295 w 9171295"/>
              <a:gd name="connsiteY5" fmla="*/ 1156319 h 1156319"/>
              <a:gd name="connsiteX6" fmla="*/ 27295 w 9171295"/>
              <a:gd name="connsiteY6" fmla="*/ 1156319 h 1156319"/>
              <a:gd name="connsiteX7" fmla="*/ 0 w 9171295"/>
              <a:gd name="connsiteY7" fmla="*/ 0 h 1156319"/>
              <a:gd name="connsiteX8" fmla="*/ 1272359 w 9171295"/>
              <a:gd name="connsiteY8" fmla="*/ 4498 h 1156319"/>
              <a:gd name="connsiteX0" fmla="*/ 1272359 w 9171295"/>
              <a:gd name="connsiteY0" fmla="*/ 4498 h 1156319"/>
              <a:gd name="connsiteX1" fmla="*/ 7964330 w 9171295"/>
              <a:gd name="connsiteY1" fmla="*/ 4498 h 1156319"/>
              <a:gd name="connsiteX2" fmla="*/ 9171295 w 9171295"/>
              <a:gd name="connsiteY2" fmla="*/ 1 h 1156319"/>
              <a:gd name="connsiteX3" fmla="*/ 9171295 w 9171295"/>
              <a:gd name="connsiteY3" fmla="*/ 1156319 h 1156319"/>
              <a:gd name="connsiteX4" fmla="*/ 9171295 w 9171295"/>
              <a:gd name="connsiteY4" fmla="*/ 1156319 h 1156319"/>
              <a:gd name="connsiteX5" fmla="*/ 27295 w 9171295"/>
              <a:gd name="connsiteY5" fmla="*/ 1156319 h 1156319"/>
              <a:gd name="connsiteX6" fmla="*/ 27295 w 9171295"/>
              <a:gd name="connsiteY6" fmla="*/ 1156319 h 1156319"/>
              <a:gd name="connsiteX7" fmla="*/ 0 w 9171295"/>
              <a:gd name="connsiteY7" fmla="*/ 0 h 1156319"/>
              <a:gd name="connsiteX8" fmla="*/ 1272359 w 9171295"/>
              <a:gd name="connsiteY8" fmla="*/ 4498 h 115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1295" h="1156319">
                <a:moveTo>
                  <a:pt x="1272359" y="4498"/>
                </a:moveTo>
                <a:lnTo>
                  <a:pt x="7964330" y="4498"/>
                </a:lnTo>
                <a:lnTo>
                  <a:pt x="9171295" y="1"/>
                </a:lnTo>
                <a:lnTo>
                  <a:pt x="9171295" y="1156319"/>
                </a:lnTo>
                <a:lnTo>
                  <a:pt x="9171295" y="1156319"/>
                </a:lnTo>
                <a:lnTo>
                  <a:pt x="27295" y="1156319"/>
                </a:lnTo>
                <a:lnTo>
                  <a:pt x="27295" y="1156319"/>
                </a:lnTo>
                <a:lnTo>
                  <a:pt x="0" y="0"/>
                </a:lnTo>
                <a:lnTo>
                  <a:pt x="1272359" y="4498"/>
                </a:lnTo>
                <a:close/>
              </a:path>
            </a:pathLst>
          </a:cu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5298" name="Picture 4" descr="thaila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22"/>
          <a:stretch>
            <a:fillRect/>
          </a:stretch>
        </p:blipFill>
        <p:spPr>
          <a:xfrm>
            <a:off x="1357882" y="2494439"/>
            <a:ext cx="3097387" cy="3794561"/>
          </a:xfrm>
          <a:ln w="28575">
            <a:solidFill>
              <a:schemeClr val="tx1"/>
            </a:solidFill>
          </a:ln>
        </p:spPr>
      </p:pic>
      <p:sp>
        <p:nvSpPr>
          <p:cNvPr id="103428" name="Text Box 7"/>
          <p:cNvSpPr txBox="1">
            <a:spLocks noChangeArrowheads="1"/>
          </p:cNvSpPr>
          <p:nvPr/>
        </p:nvSpPr>
        <p:spPr bwMode="auto">
          <a:xfrm>
            <a:off x="2150541" y="5715"/>
            <a:ext cx="6850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   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Dados de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Produção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Camarão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Cultivado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da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Tailandia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 do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Equador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suas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Respectivas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Doencas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Notificação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Obrigatória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Alto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Risco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Epidemiológico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Segundo a OIE (2014/2015)</a:t>
            </a:r>
            <a:endParaRPr lang="th-TH" sz="1600" b="1" dirty="0">
              <a:solidFill>
                <a:srgbClr val="BB4D4D"/>
              </a:solidFill>
              <a:latin typeface="Arial" panose="020B060402020202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5303" name="Imagem 16" descr="ecuador-mapa.jpg"/>
          <p:cNvPicPr>
            <a:picLocks noChangeAspect="1"/>
          </p:cNvPicPr>
          <p:nvPr/>
        </p:nvPicPr>
        <p:blipFill>
          <a:blip r:embed="rId3" cstate="print"/>
          <a:srcRect l="1797" t="1471" r="1180" b="1469"/>
          <a:stretch>
            <a:fillRect/>
          </a:stretch>
        </p:blipFill>
        <p:spPr bwMode="auto">
          <a:xfrm>
            <a:off x="4572571" y="2494439"/>
            <a:ext cx="3167781" cy="3794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4" name="Text Box 10"/>
          <p:cNvSpPr txBox="1">
            <a:spLocks noChangeArrowheads="1"/>
          </p:cNvSpPr>
          <p:nvPr/>
        </p:nvSpPr>
        <p:spPr bwMode="auto">
          <a:xfrm>
            <a:off x="7844640" y="2967916"/>
            <a:ext cx="1114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IHHNV-1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8039850" y="3306470"/>
            <a:ext cx="797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TSV-1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8001000" y="3703171"/>
            <a:ext cx="901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WSSV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07" name="Text Box 13"/>
          <p:cNvSpPr txBox="1">
            <a:spLocks noChangeArrowheads="1"/>
          </p:cNvSpPr>
          <p:nvPr/>
        </p:nvSpPr>
        <p:spPr bwMode="auto">
          <a:xfrm>
            <a:off x="8069687" y="4523909"/>
            <a:ext cx="864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sz="1600" b="1" dirty="0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NHP-B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4" name="Text Box 14"/>
          <p:cNvSpPr txBox="1">
            <a:spLocks noChangeArrowheads="1"/>
          </p:cNvSpPr>
          <p:nvPr/>
        </p:nvSpPr>
        <p:spPr bwMode="auto">
          <a:xfrm>
            <a:off x="8057522" y="4981109"/>
            <a:ext cx="7537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PVNV</a:t>
            </a:r>
            <a:endParaRPr lang="th-TH" altLang="pt-BR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5" name="Text Box 16"/>
          <p:cNvSpPr txBox="1">
            <a:spLocks noChangeArrowheads="1"/>
          </p:cNvSpPr>
          <p:nvPr/>
        </p:nvSpPr>
        <p:spPr bwMode="auto">
          <a:xfrm>
            <a:off x="8045773" y="5322694"/>
            <a:ext cx="846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IRIDO</a:t>
            </a:r>
            <a:endParaRPr lang="th-TH" altLang="pt-BR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6" name="Text Box 18"/>
          <p:cNvSpPr txBox="1">
            <a:spLocks noChangeArrowheads="1"/>
          </p:cNvSpPr>
          <p:nvPr/>
        </p:nvSpPr>
        <p:spPr bwMode="auto">
          <a:xfrm>
            <a:off x="8188568" y="5682734"/>
            <a:ext cx="631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EstS</a:t>
            </a:r>
            <a:endParaRPr lang="th-TH" altLang="pt-BR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7" name="Text Box 18"/>
          <p:cNvSpPr txBox="1">
            <a:spLocks noChangeArrowheads="1"/>
          </p:cNvSpPr>
          <p:nvPr/>
        </p:nvSpPr>
        <p:spPr bwMode="auto">
          <a:xfrm>
            <a:off x="8163047" y="6042774"/>
            <a:ext cx="585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TBP</a:t>
            </a:r>
            <a:endParaRPr lang="th-TH" altLang="pt-BR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02" name="Text Box 17"/>
          <p:cNvSpPr txBox="1">
            <a:spLocks noChangeArrowheads="1"/>
          </p:cNvSpPr>
          <p:nvPr/>
        </p:nvSpPr>
        <p:spPr bwMode="auto">
          <a:xfrm>
            <a:off x="7737475" y="2610729"/>
            <a:ext cx="1365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REO-III-V</a:t>
            </a:r>
            <a:endParaRPr lang="th-TH" altLang="pt-BR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16" name="CaixaDeTexto 33"/>
          <p:cNvSpPr txBox="1">
            <a:spLocks noChangeArrowheads="1"/>
          </p:cNvSpPr>
          <p:nvPr/>
        </p:nvSpPr>
        <p:spPr bwMode="auto">
          <a:xfrm>
            <a:off x="5294270" y="6109016"/>
            <a:ext cx="1678739" cy="338554"/>
          </a:xfrm>
          <a:prstGeom prst="rect">
            <a:avLst/>
          </a:prstGeom>
          <a:solidFill>
            <a:srgbClr val="BB4D4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 DOENÇAS</a:t>
            </a:r>
          </a:p>
        </p:txBody>
      </p:sp>
      <p:sp>
        <p:nvSpPr>
          <p:cNvPr id="55317" name="CaixaDeTexto 34"/>
          <p:cNvSpPr txBox="1">
            <a:spLocks noChangeArrowheads="1"/>
          </p:cNvSpPr>
          <p:nvPr/>
        </p:nvSpPr>
        <p:spPr bwMode="auto">
          <a:xfrm>
            <a:off x="2136279" y="6093296"/>
            <a:ext cx="1571625" cy="338137"/>
          </a:xfrm>
          <a:prstGeom prst="rect">
            <a:avLst/>
          </a:prstGeom>
          <a:solidFill>
            <a:srgbClr val="BB4D4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14 DOENÇAS</a:t>
            </a:r>
          </a:p>
        </p:txBody>
      </p:sp>
      <p:sp>
        <p:nvSpPr>
          <p:cNvPr id="55319" name="Text Box 12"/>
          <p:cNvSpPr txBox="1">
            <a:spLocks noChangeArrowheads="1"/>
          </p:cNvSpPr>
          <p:nvPr/>
        </p:nvSpPr>
        <p:spPr bwMode="auto">
          <a:xfrm>
            <a:off x="7929563" y="4119096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 err="1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WSSV</a:t>
            </a:r>
            <a:r>
              <a:rPr lang="pt-BR" altLang="pt-BR" sz="1600" b="1" baseline="30000" dirty="0" err="1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c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20" name="Text Box 10"/>
          <p:cNvSpPr txBox="1">
            <a:spLocks noChangeArrowheads="1"/>
          </p:cNvSpPr>
          <p:nvPr/>
        </p:nvSpPr>
        <p:spPr bwMode="auto">
          <a:xfrm>
            <a:off x="145224" y="2370366"/>
            <a:ext cx="1114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CA7575"/>
                </a:solidFill>
                <a:latin typeface="Tahoma" pitchFamily="34" charset="0"/>
                <a:cs typeface="Tahoma" pitchFamily="34" charset="0"/>
              </a:rPr>
              <a:t>IHHNV-1</a:t>
            </a:r>
            <a:endParaRPr lang="th-TH" altLang="pt-BR" sz="1600" b="1" dirty="0">
              <a:solidFill>
                <a:srgbClr val="CA757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321" name="Text Box 11"/>
          <p:cNvSpPr txBox="1">
            <a:spLocks noChangeArrowheads="1"/>
          </p:cNvSpPr>
          <p:nvPr/>
        </p:nvSpPr>
        <p:spPr bwMode="auto">
          <a:xfrm>
            <a:off x="304200" y="2658398"/>
            <a:ext cx="753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TSV-3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2" name="Text Box 12"/>
          <p:cNvSpPr txBox="1">
            <a:spLocks noChangeArrowheads="1"/>
          </p:cNvSpPr>
          <p:nvPr/>
        </p:nvSpPr>
        <p:spPr bwMode="auto">
          <a:xfrm>
            <a:off x="251520" y="2946430"/>
            <a:ext cx="793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00286" y="3552197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57978" y="3840229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290799" y="4128261"/>
            <a:ext cx="720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361170" y="4488301"/>
            <a:ext cx="6463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346552" y="4776333"/>
            <a:ext cx="776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HPV-2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28" name="Text Box 18"/>
          <p:cNvSpPr txBox="1">
            <a:spLocks noChangeArrowheads="1"/>
          </p:cNvSpPr>
          <p:nvPr/>
        </p:nvSpPr>
        <p:spPr bwMode="auto">
          <a:xfrm>
            <a:off x="383612" y="5322694"/>
            <a:ext cx="623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87421" y="5610726"/>
            <a:ext cx="766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ASDD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362339" y="5898758"/>
            <a:ext cx="7436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31" name="Text Box 15"/>
          <p:cNvSpPr txBox="1">
            <a:spLocks noChangeArrowheads="1"/>
          </p:cNvSpPr>
          <p:nvPr/>
        </p:nvSpPr>
        <p:spPr bwMode="auto">
          <a:xfrm>
            <a:off x="374162" y="6258798"/>
            <a:ext cx="731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600" b="1" dirty="0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YHV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5332" name="Text Box 12"/>
          <p:cNvSpPr txBox="1">
            <a:spLocks noChangeArrowheads="1"/>
          </p:cNvSpPr>
          <p:nvPr/>
        </p:nvSpPr>
        <p:spPr bwMode="auto">
          <a:xfrm>
            <a:off x="151963" y="3234462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600" b="1" dirty="0" err="1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WSSV</a:t>
            </a:r>
            <a:r>
              <a:rPr lang="pt-BR" altLang="pt-BR" sz="1600" b="1" baseline="30000" dirty="0" err="1">
                <a:solidFill>
                  <a:srgbClr val="CA7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th-TH" altLang="pt-BR" sz="1600" b="1" dirty="0">
              <a:solidFill>
                <a:srgbClr val="CA7575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393230" y="5064365"/>
            <a:ext cx="614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</a:t>
            </a:r>
            <a:endParaRPr lang="th-TH" altLang="pt-BR" sz="1600" b="1" dirty="0">
              <a:solidFill>
                <a:schemeClr val="bg1"/>
              </a:solidFill>
              <a:latin typeface="Arial" panose="020B0604020202020204" pitchFamily="34" charset="0"/>
              <a:cs typeface="Tahoma" pitchFamily="34" charset="0"/>
            </a:endParaRPr>
          </a:p>
        </p:txBody>
      </p:sp>
      <p:sp>
        <p:nvSpPr>
          <p:cNvPr id="39" name="CaixaDeTexto 28"/>
          <p:cNvSpPr txBox="1">
            <a:spLocks noChangeArrowheads="1"/>
          </p:cNvSpPr>
          <p:nvPr/>
        </p:nvSpPr>
        <p:spPr bwMode="auto">
          <a:xfrm>
            <a:off x="395536" y="1189782"/>
            <a:ext cx="44239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Tailândia:</a:t>
            </a:r>
            <a:r>
              <a:rPr lang="pt-BR" alt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513.120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7.066 km de costa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40.000 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282.321 t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7,05 t / há / ano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29"/>
          <p:cNvSpPr txBox="1">
            <a:spLocks noChangeArrowheads="1"/>
          </p:cNvSpPr>
          <p:nvPr/>
        </p:nvSpPr>
        <p:spPr bwMode="auto">
          <a:xfrm>
            <a:off x="4715445" y="1189782"/>
            <a:ext cx="4214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Equador</a:t>
            </a:r>
            <a:r>
              <a:rPr lang="pt-BR" alt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256.370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600 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cultivada: 220.000 ha</a:t>
            </a: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Produção: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372.111 t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Produtividade: 1,5 </a:t>
            </a:r>
            <a:r>
              <a:rPr lang="pt-BR" alt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6812282"/>
            <a:ext cx="9130279" cy="45719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42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6765691" y="2892100"/>
            <a:ext cx="2412000" cy="44457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675" name="CaixaDeTexto 28"/>
          <p:cNvSpPr txBox="1">
            <a:spLocks noChangeArrowheads="1"/>
          </p:cNvSpPr>
          <p:nvPr/>
        </p:nvSpPr>
        <p:spPr bwMode="auto">
          <a:xfrm>
            <a:off x="4714875" y="1196752"/>
            <a:ext cx="42862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2.Brasil: 8.515.767 </a:t>
            </a:r>
            <a:r>
              <a:rPr lang="pt-BR" altLang="pt-BR" sz="1600" b="1" dirty="0" smtClean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8.000 </a:t>
            </a:r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de costa</a:t>
            </a:r>
          </a:p>
          <a:p>
            <a:pPr eaLnBrk="1" hangingPunct="1"/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Área Passível Expansão: 1.000.000 ha </a:t>
            </a:r>
          </a:p>
          <a:p>
            <a:pPr eaLnBrk="1" hangingPunct="1"/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Área cultivada: 25.000 há</a:t>
            </a:r>
          </a:p>
          <a:p>
            <a:pPr eaLnBrk="1" hangingPunct="1"/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Produção: </a:t>
            </a:r>
            <a:r>
              <a:rPr lang="pt-BR" altLang="pt-BR" sz="1600" b="1" dirty="0" smtClean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76.000 t</a:t>
            </a:r>
            <a:endParaRPr lang="pt-BR" altLang="pt-BR" sz="1600" b="1" dirty="0">
              <a:solidFill>
                <a:srgbClr val="132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Produtividade: 3,04 </a:t>
            </a:r>
            <a:r>
              <a:rPr lang="pt-BR" altLang="pt-BR" sz="1600" b="1" dirty="0" smtClean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1600" b="1" dirty="0">
              <a:solidFill>
                <a:srgbClr val="132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1400" b="1" dirty="0">
              <a:solidFill>
                <a:srgbClr val="132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28525" y="4019636"/>
            <a:ext cx="1229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IHHNV-1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1463705" y="3611932"/>
            <a:ext cx="874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TSV-1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0111" y="4421021"/>
            <a:ext cx="90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WSSV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60111" y="4830699"/>
            <a:ext cx="96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NHP-B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199147" y="4430522"/>
            <a:ext cx="1401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PVNV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433421" y="4801917"/>
            <a:ext cx="93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IRIDO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0111" y="5267691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EstS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461094" y="5267690"/>
            <a:ext cx="636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TBP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86" name="CaixaDeTexto 29"/>
          <p:cNvSpPr txBox="1">
            <a:spLocks noChangeArrowheads="1"/>
          </p:cNvSpPr>
          <p:nvPr/>
        </p:nvSpPr>
        <p:spPr bwMode="auto">
          <a:xfrm>
            <a:off x="285750" y="1196752"/>
            <a:ext cx="42862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Equador:256.370 </a:t>
            </a:r>
            <a:r>
              <a:rPr lang="pt-BR" alt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 / 600 </a:t>
            </a:r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de costa</a:t>
            </a:r>
          </a:p>
          <a:p>
            <a:pPr eaLnBrk="1" hangingPunct="1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Área Passível de Expansão: 30.000 ha </a:t>
            </a:r>
          </a:p>
          <a:p>
            <a:pPr eaLnBrk="1" hangingPunct="1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Área cultivada: 220.000 ha</a:t>
            </a:r>
          </a:p>
          <a:p>
            <a:pPr eaLnBrk="1" hangingPunct="1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Produção: </a:t>
            </a:r>
            <a:r>
              <a:rPr lang="pt-BR" alt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372.111 t</a:t>
            </a:r>
            <a:endParaRPr lang="pt-BR" altLang="pt-B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 Produtividade: 1,5 </a:t>
            </a:r>
            <a:r>
              <a:rPr lang="pt-BR" alt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/ há / ano</a:t>
            </a:r>
            <a:endParaRPr lang="pt-BR" altLang="pt-B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0981" y="3625451"/>
            <a:ext cx="136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REO-III-V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89" name="Text Box 12"/>
          <p:cNvSpPr txBox="1">
            <a:spLocks noChangeArrowheads="1"/>
          </p:cNvSpPr>
          <p:nvPr/>
        </p:nvSpPr>
        <p:spPr bwMode="auto">
          <a:xfrm>
            <a:off x="1391419" y="4029991"/>
            <a:ext cx="1071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WSSV</a:t>
            </a:r>
            <a:r>
              <a:rPr lang="pt-BR" altLang="pt-BR" b="1" baseline="30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051720" y="-24"/>
            <a:ext cx="69034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Dados de </a:t>
            </a: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Produção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da Carcinicultura 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Marinha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Equatoriana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 </a:t>
            </a:r>
            <a:r>
              <a:rPr lang="en-US" sz="1600" b="1" dirty="0" err="1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Brasileira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2015) e </a:t>
            </a: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suas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Respectivas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Doenças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 </a:t>
            </a:r>
            <a:r>
              <a:rPr lang="en-US" sz="1600" b="1" dirty="0" smtClean="0">
                <a:solidFill>
                  <a:srgbClr val="132A47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Notificação</a:t>
            </a:r>
            <a:r>
              <a:rPr lang="en-US" sz="1600" b="1" dirty="0" smtClean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Obrigatória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de  Alto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Risco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Epidemiológico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Listadas</a:t>
            </a:r>
            <a:r>
              <a:rPr lang="en-US" sz="1600" b="1" dirty="0">
                <a:solidFill>
                  <a:srgbClr val="BB4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pela OIE</a:t>
            </a:r>
            <a:endParaRPr lang="th-TH" sz="1600" b="1" dirty="0">
              <a:solidFill>
                <a:srgbClr val="BB4D4D"/>
              </a:solidFill>
              <a:latin typeface="Arial" panose="020B0604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692" name="Text Box 11"/>
          <p:cNvSpPr txBox="1">
            <a:spLocks noChangeArrowheads="1"/>
          </p:cNvSpPr>
          <p:nvPr/>
        </p:nvSpPr>
        <p:spPr bwMode="auto">
          <a:xfrm>
            <a:off x="7583141" y="3861048"/>
            <a:ext cx="9492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NHP-B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3" name="Text Box 12"/>
          <p:cNvSpPr txBox="1">
            <a:spLocks noChangeArrowheads="1"/>
          </p:cNvSpPr>
          <p:nvPr/>
        </p:nvSpPr>
        <p:spPr bwMode="auto">
          <a:xfrm>
            <a:off x="7605464" y="4191667"/>
            <a:ext cx="90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WSSV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94" name="Text Box 12"/>
          <p:cNvSpPr txBox="1">
            <a:spLocks noChangeArrowheads="1"/>
          </p:cNvSpPr>
          <p:nvPr/>
        </p:nvSpPr>
        <p:spPr bwMode="auto">
          <a:xfrm>
            <a:off x="7605464" y="4551707"/>
            <a:ext cx="90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IMNV</a:t>
            </a:r>
            <a:endParaRPr lang="th-TH" altLang="pt-BR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8695" name="Imagem 38" descr="mapa-equado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8169" y="2786058"/>
            <a:ext cx="4254500" cy="36982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698" name="CaixaDeTexto 41"/>
          <p:cNvSpPr txBox="1">
            <a:spLocks noChangeArrowheads="1"/>
          </p:cNvSpPr>
          <p:nvPr/>
        </p:nvSpPr>
        <p:spPr bwMode="auto">
          <a:xfrm>
            <a:off x="6748816" y="5373216"/>
            <a:ext cx="242887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300" b="1" dirty="0">
                <a:solidFill>
                  <a:srgbClr val="132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 /Áreas afetadas:</a:t>
            </a:r>
          </a:p>
          <a:p>
            <a:pPr eaLnBrk="1" hangingPunct="1"/>
            <a:r>
              <a:rPr lang="pt-BR" altLang="pt-BR" sz="13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Bahia; Sergipe; </a:t>
            </a:r>
            <a:r>
              <a:rPr lang="pt-BR" altLang="pt-BR" sz="1300" b="1" dirty="0" smtClean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Alagoas; Pernambuco</a:t>
            </a:r>
            <a:r>
              <a:rPr lang="pt-BR" altLang="pt-BR" sz="13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altLang="pt-BR" sz="1300" b="1" dirty="0" smtClean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Paraíba, </a:t>
            </a:r>
            <a:r>
              <a:rPr lang="pt-BR" altLang="pt-BR" sz="13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Grande do </a:t>
            </a:r>
            <a:r>
              <a:rPr lang="pt-BR" altLang="pt-BR" sz="1300" b="1" dirty="0" smtClean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Norte, Ceará,Santa Catarina e Piauí.</a:t>
            </a:r>
            <a:endParaRPr lang="pt-BR" altLang="pt-BR" sz="1300" b="1" dirty="0">
              <a:solidFill>
                <a:srgbClr val="BB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-6853" y="2905371"/>
            <a:ext cx="2412000" cy="44457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697" name="CaixaDeTexto 40"/>
          <p:cNvSpPr txBox="1">
            <a:spLocks noChangeArrowheads="1"/>
          </p:cNvSpPr>
          <p:nvPr/>
        </p:nvSpPr>
        <p:spPr bwMode="auto">
          <a:xfrm>
            <a:off x="540329" y="2961982"/>
            <a:ext cx="1487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EQUADOR</a:t>
            </a:r>
          </a:p>
        </p:txBody>
      </p:sp>
      <p:sp>
        <p:nvSpPr>
          <p:cNvPr id="28696" name="CaixaDeTexto 39"/>
          <p:cNvSpPr txBox="1">
            <a:spLocks noChangeArrowheads="1"/>
          </p:cNvSpPr>
          <p:nvPr/>
        </p:nvSpPr>
        <p:spPr bwMode="auto">
          <a:xfrm>
            <a:off x="7465129" y="292774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28688" name="CaixaDeTexto 33"/>
          <p:cNvSpPr txBox="1">
            <a:spLocks noChangeArrowheads="1"/>
          </p:cNvSpPr>
          <p:nvPr/>
        </p:nvSpPr>
        <p:spPr bwMode="auto">
          <a:xfrm>
            <a:off x="136488" y="5762480"/>
            <a:ext cx="2030250" cy="400110"/>
          </a:xfrm>
          <a:prstGeom prst="rect">
            <a:avLst/>
          </a:prstGeom>
          <a:solidFill>
            <a:srgbClr val="132A4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 DOENÇAS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7602" y="6635714"/>
            <a:ext cx="9136397" cy="24209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2A47"/>
              </a:solidFill>
            </a:endParaRPr>
          </a:p>
        </p:txBody>
      </p:sp>
      <p:sp>
        <p:nvSpPr>
          <p:cNvPr id="28676" name="CaixaDeTexto 5"/>
          <p:cNvSpPr txBox="1">
            <a:spLocks noChangeArrowheads="1"/>
          </p:cNvSpPr>
          <p:nvPr/>
        </p:nvSpPr>
        <p:spPr bwMode="auto">
          <a:xfrm>
            <a:off x="2729941" y="6623446"/>
            <a:ext cx="4429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chemeClr val="bg1"/>
                </a:solidFill>
              </a:rPr>
              <a:t>Fonte: ABCC e Banco Central do Equador, Fevereiro/ 2015</a:t>
            </a:r>
          </a:p>
        </p:txBody>
      </p:sp>
      <p:sp>
        <p:nvSpPr>
          <p:cNvPr id="37" name="CaixaDeTexto 33"/>
          <p:cNvSpPr txBox="1">
            <a:spLocks noChangeArrowheads="1"/>
          </p:cNvSpPr>
          <p:nvPr/>
        </p:nvSpPr>
        <p:spPr bwMode="auto">
          <a:xfrm>
            <a:off x="6948128" y="5013209"/>
            <a:ext cx="2030250" cy="400110"/>
          </a:xfrm>
          <a:prstGeom prst="rect">
            <a:avLst/>
          </a:prstGeom>
          <a:solidFill>
            <a:srgbClr val="132A4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DOENÇAS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1290" y="3393000"/>
            <a:ext cx="2412000" cy="36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6765691" y="3383464"/>
            <a:ext cx="2412000" cy="36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7442634" y="3534303"/>
            <a:ext cx="123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pt-BR" b="1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IHHNV-1</a:t>
            </a:r>
            <a:endParaRPr lang="th-TH" altLang="pt-BR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017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64758"/>
              </p:ext>
            </p:extLst>
          </p:nvPr>
        </p:nvGraphicFramePr>
        <p:xfrm>
          <a:off x="0" y="665311"/>
          <a:ext cx="9144000" cy="6465853"/>
        </p:xfrm>
        <a:graphic>
          <a:graphicData uri="http://schemas.openxmlformats.org/drawingml/2006/table">
            <a:tbl>
              <a:tblPr/>
              <a:tblGrid>
                <a:gridCol w="1836232"/>
                <a:gridCol w="1012628"/>
                <a:gridCol w="1003060"/>
                <a:gridCol w="1080120"/>
                <a:gridCol w="864096"/>
                <a:gridCol w="937817"/>
                <a:gridCol w="850605"/>
                <a:gridCol w="850605"/>
                <a:gridCol w="708837"/>
              </a:tblGrid>
              <a:tr h="350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IMPORTAÇÕES DE:</a:t>
                      </a: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Honduras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Brasil</a:t>
                      </a: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Equador</a:t>
                      </a: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**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México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Panamá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Guatemala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***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Colômbia</a:t>
                      </a:r>
                      <a:endParaRPr lang="en-US" sz="1100" b="1" i="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Nicarágua</a:t>
                      </a:r>
                      <a:endParaRPr lang="en-US" sz="1100" b="1" i="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875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Camarão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vivo</a:t>
                      </a: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Somente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após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IRA (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última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importação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em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2008)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 do Brasil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dos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Países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afetados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pela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EMS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dos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Países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afetados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pela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EMS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dos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Países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afetados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pela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EMS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Animais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aquáticos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i="0" baseline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peixes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i="0" baseline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peixes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i="0" baseline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ornamentais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, etc</a:t>
                      </a:r>
                      <a:endParaRPr lang="en-US" sz="1400" b="0" i="0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5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Camarão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fresco/</a:t>
                      </a: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congelado</a:t>
                      </a:r>
                      <a:endParaRPr lang="en-US" sz="1400" b="0" i="0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i="0" dirty="0" smtClean="0">
                          <a:latin typeface="Arial Narrow" pitchFamily="34" charset="0"/>
                          <a:cs typeface="Times New Roman" pitchFamily="18" charset="0"/>
                        </a:rPr>
                        <a:t>Proibida desde 1999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</a:t>
                      </a:r>
                      <a:r>
                        <a:rPr lang="en-US" sz="1400" b="1" i="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 Brasil</a:t>
                      </a: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dos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Países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afetados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pela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EMS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somente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permitido</a:t>
                      </a:r>
                      <a:r>
                        <a:rPr lang="en-US" sz="1100" b="0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baseline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cozido</a:t>
                      </a:r>
                      <a:r>
                        <a:rPr lang="en-US" sz="1100" b="0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dos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Países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afetados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pela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EMS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0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Artemia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cistos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 </a:t>
                      </a: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biomassa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Biomassa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en-US" sz="1100" b="0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baseline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endParaRPr lang="en-US" sz="1100" b="0" i="0" baseline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baseline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Cistos</a:t>
                      </a:r>
                      <a:r>
                        <a:rPr lang="en-US" sz="1100" b="0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1100" b="0" i="0" baseline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Permitida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e do Brasil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Probióticos</a:t>
                      </a:r>
                      <a:endParaRPr lang="en-US" sz="1400" b="0" i="0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Qualquer material de consumo para </a:t>
                      </a:r>
                      <a:r>
                        <a:rPr lang="pt-BR" sz="140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aquicultura</a:t>
                      </a:r>
                      <a:r>
                        <a:rPr lang="pt-BR" sz="140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 (alimentação, fertilizantes, </a:t>
                      </a:r>
                      <a:r>
                        <a:rPr lang="pt-BR" sz="1400" i="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etc</a:t>
                      </a:r>
                      <a:r>
                        <a:rPr lang="pt-BR" sz="1400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)</a:t>
                      </a:r>
                      <a:endParaRPr lang="en-US" sz="1400" b="0" i="0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4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400" b="1" i="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Proibida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da</a:t>
                      </a: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Ásia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0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Outros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i="0" dirty="0" smtClean="0">
                          <a:latin typeface="Arial Narrow" pitchFamily="34" charset="0"/>
                          <a:cs typeface="Times New Roman" pitchFamily="18" charset="0"/>
                        </a:rPr>
                        <a:t>Desinfecção especial de veículos usados no comércio</a:t>
                      </a:r>
                      <a:r>
                        <a:rPr lang="pt-BR" sz="1100" i="0" baseline="0" dirty="0" smtClean="0">
                          <a:latin typeface="Arial Narrow" pitchFamily="34" charset="0"/>
                          <a:cs typeface="Times New Roman" pitchFamily="18" charset="0"/>
                        </a:rPr>
                        <a:t> de </a:t>
                      </a:r>
                      <a:r>
                        <a:rPr lang="pt-BR" sz="1100" i="0" dirty="0" smtClean="0">
                          <a:latin typeface="Arial Narrow" pitchFamily="34" charset="0"/>
                          <a:cs typeface="Times New Roman" pitchFamily="18" charset="0"/>
                        </a:rPr>
                        <a:t>camarão fresco do México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i="0" dirty="0" smtClean="0">
                          <a:latin typeface="Arial Narrow" pitchFamily="34" charset="0"/>
                          <a:cs typeface="Times New Roman" pitchFamily="18" charset="0"/>
                        </a:rPr>
                        <a:t>Desinfecção especial de veículos usados no comércio</a:t>
                      </a:r>
                      <a:r>
                        <a:rPr lang="pt-BR" sz="1100" i="0" baseline="0" dirty="0" smtClean="0">
                          <a:latin typeface="Arial Narrow" pitchFamily="34" charset="0"/>
                          <a:cs typeface="Times New Roman" pitchFamily="18" charset="0"/>
                        </a:rPr>
                        <a:t> de </a:t>
                      </a:r>
                      <a:r>
                        <a:rPr lang="pt-BR" sz="1100" i="0" dirty="0" smtClean="0">
                          <a:latin typeface="Arial Narrow" pitchFamily="34" charset="0"/>
                          <a:cs typeface="Times New Roman" pitchFamily="18" charset="0"/>
                        </a:rPr>
                        <a:t>camarão fresco do México</a:t>
                      </a: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 pitchFamily="18" charset="0"/>
                        </a:rPr>
                        <a:t>N.A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98" marR="361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0" y="-27384"/>
            <a:ext cx="9144000" cy="6926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-108520" y="-27384"/>
            <a:ext cx="9505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132A47"/>
                </a:solidFill>
                <a:latin typeface="Arial Narrow" panose="020B0606020202030204" pitchFamily="34" charset="0"/>
                <a:ea typeface="Calibri"/>
                <a:cs typeface="Times New Roman" pitchFamily="18" charset="0"/>
              </a:rPr>
              <a:t>MEDIDAS DE PREVENÇÃO À INTRODUÇÃO DA AHPNS/EMS NAS </a:t>
            </a:r>
            <a:r>
              <a:rPr lang="pt-BR" b="1" dirty="0" smtClean="0">
                <a:solidFill>
                  <a:srgbClr val="132A47"/>
                </a:solidFill>
                <a:latin typeface="Arial Narrow" panose="020B0606020202030204" pitchFamily="34" charset="0"/>
                <a:ea typeface="Calibri"/>
                <a:cs typeface="Times New Roman" pitchFamily="18" charset="0"/>
              </a:rPr>
              <a:t>AMÉRICAS</a:t>
            </a:r>
            <a:endParaRPr lang="pt-BR" b="1" dirty="0">
              <a:solidFill>
                <a:srgbClr val="132A47"/>
              </a:solidFill>
              <a:latin typeface="Arial Narrow" panose="020B0606020202030204" pitchFamily="34" charset="0"/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pt-BR" b="1" dirty="0">
                <a:solidFill>
                  <a:srgbClr val="BB4D4D"/>
                </a:solidFill>
                <a:latin typeface="Arial Narrow" panose="020B0606020202030204" pitchFamily="34" charset="0"/>
              </a:rPr>
              <a:t>Medidas legais para impedir a introdução de EMS através do comércio internacional</a:t>
            </a:r>
            <a:endParaRPr lang="pt-BR" b="1" dirty="0">
              <a:solidFill>
                <a:srgbClr val="BB4D4D"/>
              </a:solidFill>
              <a:latin typeface="Arial Narrow" panose="020B0606020202030204" pitchFamily="34" charset="0"/>
              <a:ea typeface="Calibri"/>
              <a:cs typeface="Times New Roman" pitchFamily="18" charset="0"/>
            </a:endParaRPr>
          </a:p>
          <a:p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0" y="6768752"/>
            <a:ext cx="9144000" cy="54868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5496" y="7385665"/>
            <a:ext cx="89644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*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Qualquer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requer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uma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Análise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Risco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(ARI).  **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Medidas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temporárias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até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que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haja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um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método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detecção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confiável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 para EMS e,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em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seguida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, com o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certificado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sanitário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confirmação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autoridade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local.  ***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Não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é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uma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nova  lei, mas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por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pedido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indústria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camarão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local, 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autoridade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sanitária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não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dá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permissão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para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importações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6809601"/>
            <a:ext cx="89644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*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Qualquer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requer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uma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Análise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Risco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(ARI).  **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Medidas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temporárias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até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que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haja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um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método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detecção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confiável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 para EMS e,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em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seguida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, com o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certificado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sanitário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confirmação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autoridade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local.  ***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Não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é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uma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nova  lei, mas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por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pedido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indústria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camarão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local, 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autoridade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sanitária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não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dá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permissão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para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importações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72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906123"/>
              </p:ext>
            </p:extLst>
          </p:nvPr>
        </p:nvGraphicFramePr>
        <p:xfrm>
          <a:off x="4590427" y="1051286"/>
          <a:ext cx="4423266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496"/>
                <a:gridCol w="2318770"/>
              </a:tblGrid>
              <a:tr h="2663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25º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165 </a:t>
                      </a:r>
                      <a:r>
                        <a:rPr lang="pt-BR" sz="1600" b="1" dirty="0">
                          <a:effectLst/>
                        </a:rPr>
                        <a:t>Pls</a:t>
                      </a:r>
                      <a:r>
                        <a:rPr lang="pt-BR" sz="1600" b="1" baseline="-25000" dirty="0">
                          <a:effectLst/>
                        </a:rPr>
                        <a:t>10</a:t>
                      </a:r>
                      <a:r>
                        <a:rPr lang="pt-BR" sz="1600" b="1" dirty="0">
                          <a:effectLst/>
                        </a:rPr>
                        <a:t>/m²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Sobrevivência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87%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97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17,5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10.150 kg/ha/ciclo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(ciclo)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25.375 kg/ha/ciclo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(ano)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76.125 </a:t>
                      </a:r>
                      <a:r>
                        <a:rPr lang="pt-BR" sz="1600" b="1" dirty="0">
                          <a:effectLst/>
                        </a:rPr>
                        <a:t>kg/ha/ano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1.8/1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143108" y="0"/>
            <a:ext cx="6475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TrêsM</a:t>
            </a:r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Fazenda Contenda (</a:t>
            </a:r>
            <a:r>
              <a:rPr lang="pt-BR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Extremoz-RN</a:t>
            </a:r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)- Dados Técnicos de Cultivos </a:t>
            </a:r>
            <a:r>
              <a:rPr lang="pt-BR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Intensivos-RN</a:t>
            </a:r>
            <a:endParaRPr lang="pt-BR" sz="2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062319"/>
              </p:ext>
            </p:extLst>
          </p:nvPr>
        </p:nvGraphicFramePr>
        <p:xfrm>
          <a:off x="179512" y="1051286"/>
          <a:ext cx="4248472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0749"/>
                <a:gridCol w="2157723"/>
              </a:tblGrid>
              <a:tr h="259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1°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152 </a:t>
                      </a:r>
                      <a:r>
                        <a:rPr lang="pt-BR" sz="1600" b="1" dirty="0">
                          <a:effectLst/>
                        </a:rPr>
                        <a:t>Pls</a:t>
                      </a:r>
                      <a:r>
                        <a:rPr lang="pt-BR" sz="1600" b="1" baseline="-25000" dirty="0">
                          <a:effectLst/>
                        </a:rPr>
                        <a:t>10</a:t>
                      </a:r>
                      <a:r>
                        <a:rPr lang="pt-BR" sz="1600" b="1" dirty="0">
                          <a:effectLst/>
                        </a:rPr>
                        <a:t>/m²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Sobrevivência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92%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94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14,52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8.774 kg/0,4 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(ciclo)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21.935 kg/ha/ciclo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(ano)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65.805 kg/ha/ano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1,7/1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Imagem 3"/>
          <p:cNvPicPr>
            <a:picLocks noChangeAspect="1"/>
          </p:cNvPicPr>
          <p:nvPr/>
        </p:nvPicPr>
        <p:blipFill>
          <a:blip r:embed="rId2" cstate="print"/>
          <a:srcRect l="20116" t="7674" r="20116" b="12595"/>
          <a:stretch>
            <a:fillRect/>
          </a:stretch>
        </p:blipFill>
        <p:spPr bwMode="auto">
          <a:xfrm>
            <a:off x="-32" y="4429132"/>
            <a:ext cx="450059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28004" r="8622" b="9858"/>
          <a:stretch/>
        </p:blipFill>
        <p:spPr bwMode="auto">
          <a:xfrm>
            <a:off x="4643438" y="4396786"/>
            <a:ext cx="4500562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6"/>
          <p:cNvSpPr txBox="1">
            <a:spLocks noChangeArrowheads="1"/>
          </p:cNvSpPr>
          <p:nvPr/>
        </p:nvSpPr>
        <p:spPr bwMode="auto">
          <a:xfrm>
            <a:off x="-71470" y="3844357"/>
            <a:ext cx="9252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 smtClean="0">
                <a:solidFill>
                  <a:srgbClr val="FF0000"/>
                </a:solidFill>
              </a:rPr>
              <a:t>Atualmente são 08 (oito) Viveiros </a:t>
            </a:r>
            <a:r>
              <a:rPr lang="pt-BR" altLang="pt-BR" sz="1600" b="1" dirty="0">
                <a:solidFill>
                  <a:srgbClr val="FF0000"/>
                </a:solidFill>
              </a:rPr>
              <a:t>com 0,4 ha/Unidade –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com fundo </a:t>
            </a:r>
            <a:r>
              <a:rPr lang="pt-BR" altLang="pt-BR" sz="1600" b="1" dirty="0">
                <a:solidFill>
                  <a:srgbClr val="FF0000"/>
                </a:solidFill>
              </a:rPr>
              <a:t>natural e paredes revestidas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com</a:t>
            </a:r>
          </a:p>
          <a:p>
            <a:pPr algn="ctr"/>
            <a:r>
              <a:rPr lang="pt-BR" altLang="pt-BR" sz="1600" b="1" dirty="0" smtClean="0">
                <a:solidFill>
                  <a:srgbClr val="FF0000"/>
                </a:solidFill>
              </a:rPr>
              <a:t> </a:t>
            </a:r>
            <a:r>
              <a:rPr lang="pt-BR" altLang="pt-BR" sz="1600" b="1" dirty="0" err="1" smtClean="0">
                <a:solidFill>
                  <a:srgbClr val="FF0000"/>
                </a:solidFill>
              </a:rPr>
              <a:t>linners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, cobertos com plástico </a:t>
            </a:r>
            <a:r>
              <a:rPr lang="pt-BR" altLang="pt-BR" sz="1600" b="1" dirty="0">
                <a:solidFill>
                  <a:srgbClr val="FF0000"/>
                </a:solidFill>
              </a:rPr>
              <a:t>–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88 </a:t>
            </a:r>
            <a:r>
              <a:rPr lang="pt-BR" altLang="pt-BR" sz="1600" b="1" dirty="0" err="1">
                <a:solidFill>
                  <a:srgbClr val="FF0000"/>
                </a:solidFill>
              </a:rPr>
              <a:t>hp</a:t>
            </a:r>
            <a:r>
              <a:rPr lang="pt-BR" altLang="pt-BR" sz="1600" b="1" dirty="0">
                <a:solidFill>
                  <a:srgbClr val="FF0000"/>
                </a:solidFill>
              </a:rPr>
              <a:t> /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ha, com 03 </a:t>
            </a:r>
            <a:r>
              <a:rPr lang="pt-BR" altLang="pt-BR" sz="1600" b="1" dirty="0">
                <a:solidFill>
                  <a:srgbClr val="FF0000"/>
                </a:solidFill>
              </a:rPr>
              <a:t>sistemas de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aeração (2,0 metros coluna d’água). </a:t>
            </a:r>
            <a:endParaRPr lang="pt-BR" altLang="pt-B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479510"/>
              </p:ext>
            </p:extLst>
          </p:nvPr>
        </p:nvGraphicFramePr>
        <p:xfrm>
          <a:off x="148734" y="1071546"/>
          <a:ext cx="4423266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496"/>
                <a:gridCol w="2318770"/>
              </a:tblGrid>
              <a:tr h="2663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1º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165  Pls</a:t>
                      </a:r>
                      <a:r>
                        <a:rPr lang="pt-BR" sz="1600" b="1" baseline="-25000" dirty="0" smtClean="0">
                          <a:effectLst/>
                        </a:rPr>
                        <a:t>10  </a:t>
                      </a:r>
                      <a:r>
                        <a:rPr lang="pt-BR" sz="1600" b="1" dirty="0" smtClean="0">
                          <a:effectLst/>
                        </a:rPr>
                        <a:t>/ </a:t>
                      </a:r>
                      <a:r>
                        <a:rPr lang="pt-BR" sz="1600" b="1" dirty="0" err="1" smtClean="0">
                          <a:effectLst/>
                        </a:rPr>
                        <a:t>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Sobrevivência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79,7%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 18,0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9.468 kg / 0,4 há / 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(ciclo)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 23.670 kg / há / 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(ano)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71.010 kg / há / ano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1,55 / 1 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168489" y="87791"/>
            <a:ext cx="6475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Fazenda Cutia (Pedra Grande – RN) </a:t>
            </a:r>
          </a:p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Dados Técnicos de Cultivos Intensivos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82699"/>
              </p:ext>
            </p:extLst>
          </p:nvPr>
        </p:nvGraphicFramePr>
        <p:xfrm>
          <a:off x="4752684" y="1051286"/>
          <a:ext cx="4248472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0749"/>
                <a:gridCol w="2157723"/>
              </a:tblGrid>
              <a:tr h="259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2°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165 Pls</a:t>
                      </a:r>
                      <a:r>
                        <a:rPr lang="pt-BR" sz="1600" b="1" baseline="-25000" dirty="0" smtClean="0">
                          <a:effectLst/>
                        </a:rPr>
                        <a:t>10   </a:t>
                      </a:r>
                      <a:r>
                        <a:rPr lang="pt-BR" sz="1600" b="1" dirty="0" smtClean="0">
                          <a:effectLst/>
                        </a:rPr>
                        <a:t>/ 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Sobrevivência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99%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89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17,10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11.170 kg / 0,4 há 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(ciclo)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27.925 kg / há / 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(ano)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83.775 kg / há / ano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1,59</a:t>
                      </a:r>
                      <a:r>
                        <a:rPr lang="pt-BR" sz="16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 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-71470" y="3929066"/>
            <a:ext cx="9252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 smtClean="0">
                <a:solidFill>
                  <a:srgbClr val="FF0000"/>
                </a:solidFill>
              </a:rPr>
              <a:t>O Empreendimento são 12 (doze) Viveiros de </a:t>
            </a:r>
            <a:r>
              <a:rPr lang="pt-BR" altLang="pt-BR" sz="1600" b="1" dirty="0">
                <a:solidFill>
                  <a:srgbClr val="FF0000"/>
                </a:solidFill>
              </a:rPr>
              <a:t>0,4 ha/Unidade –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com fundo revestido com piçarro </a:t>
            </a:r>
            <a:r>
              <a:rPr lang="pt-BR" altLang="pt-BR" sz="1600" b="1" dirty="0">
                <a:solidFill>
                  <a:srgbClr val="FF0000"/>
                </a:solidFill>
              </a:rPr>
              <a:t>e paredes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com </a:t>
            </a:r>
            <a:r>
              <a:rPr lang="pt-BR" altLang="pt-BR" sz="1600" b="1" dirty="0" err="1" smtClean="0">
                <a:solidFill>
                  <a:srgbClr val="FF0000"/>
                </a:solidFill>
              </a:rPr>
              <a:t>linners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, cobertos com plástico </a:t>
            </a:r>
            <a:r>
              <a:rPr lang="pt-BR" altLang="pt-BR" sz="1600" b="1" dirty="0">
                <a:solidFill>
                  <a:srgbClr val="FF0000"/>
                </a:solidFill>
              </a:rPr>
              <a:t>–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 88 </a:t>
            </a:r>
            <a:r>
              <a:rPr lang="pt-BR" altLang="pt-BR" sz="1600" b="1" dirty="0" err="1" smtClean="0">
                <a:solidFill>
                  <a:srgbClr val="FF0000"/>
                </a:solidFill>
              </a:rPr>
              <a:t>hp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 </a:t>
            </a:r>
            <a:r>
              <a:rPr lang="pt-BR" altLang="pt-BR" sz="1600" b="1" dirty="0">
                <a:solidFill>
                  <a:srgbClr val="FF0000"/>
                </a:solidFill>
              </a:rPr>
              <a:t>/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ha, com 03 </a:t>
            </a:r>
            <a:r>
              <a:rPr lang="pt-BR" altLang="pt-BR" sz="1600" b="1" dirty="0">
                <a:solidFill>
                  <a:srgbClr val="FF0000"/>
                </a:solidFill>
              </a:rPr>
              <a:t>sistemas de </a:t>
            </a:r>
            <a:r>
              <a:rPr lang="pt-BR" altLang="pt-BR" sz="1600" b="1" dirty="0" smtClean="0">
                <a:solidFill>
                  <a:srgbClr val="FF0000"/>
                </a:solidFill>
              </a:rPr>
              <a:t>aeração (2,0 metros coluna d’água). </a:t>
            </a:r>
            <a:endParaRPr lang="pt-BR" altLang="pt-BR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Cliente\Downloads\IMG_1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572008"/>
            <a:ext cx="4500594" cy="2286016"/>
          </a:xfrm>
          <a:prstGeom prst="rect">
            <a:avLst/>
          </a:prstGeom>
          <a:noFill/>
        </p:spPr>
      </p:pic>
      <p:pic>
        <p:nvPicPr>
          <p:cNvPr id="9" name="Picture 3" descr="C:\Users\Cliente\Downloads\IMG_111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32" y="4572008"/>
            <a:ext cx="4572000" cy="2285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37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107504" y="1700808"/>
          <a:ext cx="8928991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18" name="CaixaDeTexto 3"/>
          <p:cNvSpPr txBox="1">
            <a:spLocks noChangeArrowheads="1"/>
          </p:cNvSpPr>
          <p:nvPr/>
        </p:nvSpPr>
        <p:spPr bwMode="auto">
          <a:xfrm>
            <a:off x="1965462" y="26235"/>
            <a:ext cx="7178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Evolução da Produção </a:t>
            </a:r>
            <a:r>
              <a:rPr lang="pt-BR" altLang="pt-BR" sz="16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Global </a:t>
            </a:r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de Camarão Marinho Cultivado, com Destaque para as Espécies: </a:t>
            </a:r>
            <a:r>
              <a:rPr lang="pt-BR" altLang="pt-BR" sz="1600" b="1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L. </a:t>
            </a:r>
            <a:r>
              <a:rPr lang="pt-BR" altLang="pt-BR" sz="1600" b="1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vannamei</a:t>
            </a:r>
            <a:r>
              <a:rPr lang="pt-BR" altLang="pt-BR" sz="1600" b="1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(80,1%) </a:t>
            </a:r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pt-BR" altLang="pt-BR" sz="1600" b="1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P. </a:t>
            </a:r>
            <a:r>
              <a:rPr lang="pt-BR" altLang="pt-BR" sz="1600" b="1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monodon</a:t>
            </a:r>
            <a:r>
              <a:rPr lang="pt-BR" altLang="pt-BR" sz="1600" b="1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(13,85%) , no Período de 2.000 a 2.014.</a:t>
            </a:r>
            <a:endParaRPr lang="pt-BR" altLang="pt-BR" sz="1600" b="1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43608" y="2204864"/>
            <a:ext cx="2313350" cy="1295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71800" y="1415540"/>
            <a:ext cx="2182882" cy="1437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1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973393"/>
              </p:ext>
            </p:extLst>
          </p:nvPr>
        </p:nvGraphicFramePr>
        <p:xfrm>
          <a:off x="4640950" y="1197862"/>
          <a:ext cx="4032448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  <a:gridCol w="1872208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2° </a:t>
                      </a:r>
                      <a:r>
                        <a:rPr lang="pt-BR" sz="1600" dirty="0">
                          <a:effectLst/>
                        </a:rPr>
                        <a:t>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Área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1.000 m²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Densidade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200 Pls</a:t>
                      </a:r>
                      <a:r>
                        <a:rPr lang="pt-BR" sz="1600" baseline="-25000">
                          <a:effectLst/>
                        </a:rPr>
                        <a:t>10</a:t>
                      </a:r>
                      <a:r>
                        <a:rPr lang="pt-BR" sz="1600">
                          <a:effectLst/>
                        </a:rPr>
                        <a:t>/m²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Sobrevivência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86%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Peso médio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18 g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Dias de cultivo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101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Produção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3.100 kg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(ciclo)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31.000 kg/ha/ciclo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(ano)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93.000 kg/ha/ano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961615"/>
              </p:ext>
            </p:extLst>
          </p:nvPr>
        </p:nvGraphicFramePr>
        <p:xfrm>
          <a:off x="395536" y="1197862"/>
          <a:ext cx="396044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1872208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1° </a:t>
                      </a:r>
                      <a:r>
                        <a:rPr lang="pt-BR" sz="1600" dirty="0">
                          <a:effectLst/>
                        </a:rPr>
                        <a:t>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1.000 m²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222 Pls</a:t>
                      </a:r>
                      <a:r>
                        <a:rPr lang="pt-BR" sz="1600" baseline="-25000">
                          <a:effectLst/>
                        </a:rPr>
                        <a:t>10</a:t>
                      </a:r>
                      <a:r>
                        <a:rPr lang="pt-BR" sz="1600">
                          <a:effectLst/>
                        </a:rPr>
                        <a:t>/m²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Sobrevivência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90%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Peso médio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10,8 g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Dias de cultivo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104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2.160 kg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(ciclo)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21.600 kg/ha/ciclo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(ano)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64.800 kg/ha/ano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67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12538" r="16421" b="7691"/>
          <a:stretch/>
        </p:blipFill>
        <p:spPr bwMode="auto">
          <a:xfrm>
            <a:off x="395536" y="3789810"/>
            <a:ext cx="4104456" cy="2721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6717" r="16234" b="18291"/>
          <a:stretch/>
        </p:blipFill>
        <p:spPr bwMode="auto">
          <a:xfrm>
            <a:off x="4644008" y="3789809"/>
            <a:ext cx="4104456" cy="2721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195736" y="261809"/>
            <a:ext cx="6645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Dados Produtivos de Cultivos Intensivos-RN</a:t>
            </a:r>
            <a:endParaRPr lang="pt-BR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20848"/>
              </p:ext>
            </p:extLst>
          </p:nvPr>
        </p:nvGraphicFramePr>
        <p:xfrm>
          <a:off x="4590427" y="979278"/>
          <a:ext cx="4423266" cy="2881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789"/>
                <a:gridCol w="2497477"/>
              </a:tblGrid>
              <a:tr h="28817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2°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175 </a:t>
                      </a:r>
                      <a:r>
                        <a:rPr lang="pt-BR" sz="1600" b="1" dirty="0">
                          <a:effectLst/>
                        </a:rPr>
                        <a:t>Pls</a:t>
                      </a:r>
                      <a:r>
                        <a:rPr lang="pt-BR" sz="1600" b="1" baseline="-25000" dirty="0">
                          <a:effectLst/>
                        </a:rPr>
                        <a:t>10</a:t>
                      </a:r>
                      <a:r>
                        <a:rPr lang="pt-BR" sz="1600" b="1" dirty="0">
                          <a:effectLst/>
                        </a:rPr>
                        <a:t>/m²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Sobrevivência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78,32%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90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14,12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7.741 kg/ 0,4 ha/ 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(ciclo)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19.353 kg/ha/ciclo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Produtividade (ano)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58.059 kg/ha/ano  * </a:t>
                      </a:r>
                      <a:r>
                        <a:rPr lang="pt-BR" sz="1200" b="1" dirty="0" smtClean="0">
                          <a:effectLst/>
                        </a:rPr>
                        <a:t>3 ciclos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1.59/1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344995" y="116632"/>
            <a:ext cx="647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Dados Técnicos de Cultivos Intensivos-RN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(Captação de Água com Salinidade de 48°/</a:t>
            </a:r>
            <a:r>
              <a:rPr lang="pt-BR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oo</a:t>
            </a:r>
            <a:r>
              <a:rPr lang="pt-BR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361159"/>
              </p:ext>
            </p:extLst>
          </p:nvPr>
        </p:nvGraphicFramePr>
        <p:xfrm>
          <a:off x="107504" y="979278"/>
          <a:ext cx="4320480" cy="2881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16"/>
                <a:gridCol w="2376264"/>
              </a:tblGrid>
              <a:tr h="28817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1° Ciclo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Área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4.000 m²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Densidade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 173 Pls</a:t>
                      </a:r>
                      <a:r>
                        <a:rPr lang="pt-BR" sz="1600" b="1" baseline="-25000" dirty="0" smtClean="0">
                          <a:effectLst/>
                        </a:rPr>
                        <a:t>10</a:t>
                      </a:r>
                      <a:r>
                        <a:rPr lang="pt-BR" sz="1600" b="1" dirty="0" smtClean="0">
                          <a:effectLst/>
                        </a:rPr>
                        <a:t>/m²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Sobrevivência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70%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Dias de cultivo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89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Peso médio final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13,74 g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Produção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6.665 kg/0,4 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(ciclo)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 16.663</a:t>
                      </a:r>
                      <a:r>
                        <a:rPr lang="pt-BR" sz="1600" b="1" baseline="0" dirty="0" smtClean="0">
                          <a:effectLst/>
                        </a:rPr>
                        <a:t> </a:t>
                      </a:r>
                      <a:r>
                        <a:rPr lang="pt-BR" sz="1600" b="1" dirty="0" smtClean="0">
                          <a:effectLst/>
                        </a:rPr>
                        <a:t>kg/ha/ciclo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Produtividade (ano)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effectLst/>
                        </a:rPr>
                        <a:t> 49.987 kg/ha/ano * </a:t>
                      </a:r>
                      <a:r>
                        <a:rPr lang="pt-BR" sz="1200" b="1" dirty="0" smtClean="0">
                          <a:effectLst/>
                        </a:rPr>
                        <a:t>3 ciclos</a:t>
                      </a:r>
                      <a:endParaRPr lang="pt-BR" sz="1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FCR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2,01/1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13203" r="16575" b="18743"/>
          <a:stretch/>
        </p:blipFill>
        <p:spPr bwMode="auto">
          <a:xfrm>
            <a:off x="4646629" y="3933056"/>
            <a:ext cx="4320480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12810" r="17190" b="17716"/>
          <a:stretch/>
        </p:blipFill>
        <p:spPr bwMode="auto">
          <a:xfrm>
            <a:off x="107504" y="3933056"/>
            <a:ext cx="4372160" cy="2685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607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114" t="7673" r="20669" b="1456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7862" t="20469" r="28969" b="16532"/>
          <a:stretch/>
        </p:blipFill>
        <p:spPr>
          <a:xfrm>
            <a:off x="251520" y="4365104"/>
            <a:ext cx="2808312" cy="230425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49975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CaixaDeTexto 5"/>
          <p:cNvSpPr txBox="1">
            <a:spLocks noChangeArrowheads="1"/>
          </p:cNvSpPr>
          <p:nvPr/>
        </p:nvSpPr>
        <p:spPr bwMode="auto">
          <a:xfrm>
            <a:off x="1907704" y="44624"/>
            <a:ext cx="74168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Utilização de </a:t>
            </a:r>
            <a:r>
              <a:rPr lang="pt-BR" altLang="pt-BR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Probióticos</a:t>
            </a:r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pt-BR" altLang="pt-BR" sz="2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uma Ferramenta </a:t>
            </a:r>
            <a:endParaRPr lang="pt-BR" altLang="pt-BR" sz="2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 Revolucionou a Carcinicultura Marinha</a:t>
            </a:r>
            <a:endParaRPr lang="pt-BR" altLang="pt-BR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2" descr="D:\Empresa2012\fotos - internet\saccharomyces-cerevisiae-lallemand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6200000">
            <a:off x="3713228" y="4674830"/>
            <a:ext cx="2354893" cy="1577743"/>
          </a:xfrm>
          <a:prstGeom prst="rect">
            <a:avLst/>
          </a:prstGeom>
          <a:noFill/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/>
        </p:spPr>
      </p:pic>
      <p:pic>
        <p:nvPicPr>
          <p:cNvPr id="15362" name="Picture 2" descr="C:\Users\NotBook\Desktop\probioticos.png"/>
          <p:cNvPicPr>
            <a:picLocks noChangeAspect="1" noChangeArrowheads="1"/>
          </p:cNvPicPr>
          <p:nvPr/>
        </p:nvPicPr>
        <p:blipFill>
          <a:blip r:embed="rId3" cstate="print"/>
          <a:srcRect b="28367"/>
          <a:stretch>
            <a:fillRect/>
          </a:stretch>
        </p:blipFill>
        <p:spPr bwMode="auto">
          <a:xfrm>
            <a:off x="11788" y="4546288"/>
            <a:ext cx="5568324" cy="2339096"/>
          </a:xfrm>
          <a:prstGeom prst="rect">
            <a:avLst/>
          </a:prstGeom>
          <a:noFill/>
        </p:spPr>
      </p:pic>
      <p:pic>
        <p:nvPicPr>
          <p:cNvPr id="15368" name="Picture 8" descr="http://www.radiowebmidia.com.br/site/wp-content/uploads/2015/09/camara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1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rcRect t="14454"/>
          <a:stretch/>
        </p:blipFill>
        <p:spPr bwMode="auto">
          <a:xfrm>
            <a:off x="5513592" y="4546288"/>
            <a:ext cx="3669055" cy="23117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grpSp>
        <p:nvGrpSpPr>
          <p:cNvPr id="2" name="Agrupar 3"/>
          <p:cNvGrpSpPr/>
          <p:nvPr/>
        </p:nvGrpSpPr>
        <p:grpSpPr>
          <a:xfrm>
            <a:off x="-45047" y="980728"/>
            <a:ext cx="9187569" cy="2016224"/>
            <a:chOff x="-36512" y="1188588"/>
            <a:chExt cx="8370572" cy="1992542"/>
          </a:xfrm>
        </p:grpSpPr>
        <p:pic>
          <p:nvPicPr>
            <p:cNvPr id="87043" name="Picture 11" descr="C:\Documents and Settings\Administrador\Desktop\ABCC 02 05 11\FENACAM\fotos enock\DSCF4400.jpe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 l="9283"/>
            <a:stretch>
              <a:fillRect/>
            </a:stretch>
          </p:blipFill>
          <p:spPr bwMode="auto">
            <a:xfrm>
              <a:off x="-36512" y="1188588"/>
              <a:ext cx="2534000" cy="199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366" name="Picture 6" descr="Resultado de imagem para tambor aberto probiotico"/>
            <p:cNvPicPr>
              <a:picLocks noChangeAspect="1" noChangeArrowheads="1"/>
            </p:cNvPicPr>
            <p:nvPr/>
          </p:nvPicPr>
          <p:blipFill>
            <a:blip r:embed="rId7" cstate="print"/>
            <a:srcRect r="27326"/>
            <a:stretch>
              <a:fillRect/>
            </a:stretch>
          </p:blipFill>
          <p:spPr bwMode="auto">
            <a:xfrm>
              <a:off x="2497488" y="1190118"/>
              <a:ext cx="2863807" cy="19910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8" cstate="print"/>
            <a:srcRect l="13474" t="7673" r="12920" b="14563"/>
            <a:stretch/>
          </p:blipFill>
          <p:spPr>
            <a:xfrm>
              <a:off x="5361295" y="1192943"/>
              <a:ext cx="2972765" cy="19881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Retângulo 4"/>
          <p:cNvSpPr/>
          <p:nvPr/>
        </p:nvSpPr>
        <p:spPr>
          <a:xfrm>
            <a:off x="-43569" y="2996952"/>
            <a:ext cx="9226216" cy="1549336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2A47"/>
              </a:solidFill>
            </a:endParaRPr>
          </a:p>
        </p:txBody>
      </p:sp>
      <p:sp>
        <p:nvSpPr>
          <p:cNvPr id="62471" name="CaixaDeTexto 6"/>
          <p:cNvSpPr txBox="1">
            <a:spLocks noChangeArrowheads="1"/>
          </p:cNvSpPr>
          <p:nvPr/>
        </p:nvSpPr>
        <p:spPr bwMode="auto">
          <a:xfrm>
            <a:off x="0" y="2996952"/>
            <a:ext cx="91805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dos </a:t>
            </a:r>
            <a:r>
              <a:rPr lang="pt-BR" altLang="pt-BR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Probióticos</a:t>
            </a:r>
            <a:r>
              <a:rPr lang="pt-BR" alt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carcinicultura marinha está diretamente relacionada com o fato de que </a:t>
            </a:r>
            <a:r>
              <a:rPr lang="pt-BR" b="1" dirty="0" smtClean="0">
                <a:solidFill>
                  <a:srgbClr val="FFFF00"/>
                </a:solidFill>
              </a:rPr>
              <a:t>algumas </a:t>
            </a:r>
            <a:r>
              <a:rPr lang="pt-BR" b="1" dirty="0">
                <a:solidFill>
                  <a:srgbClr val="FFFF00"/>
                </a:solidFill>
              </a:rPr>
              <a:t>linhagens microbianas </a:t>
            </a:r>
            <a:r>
              <a:rPr lang="pt-BR" b="1" dirty="0" err="1" smtClean="0">
                <a:solidFill>
                  <a:srgbClr val="FFFF00"/>
                </a:solidFill>
              </a:rPr>
              <a:t>probióticas</a:t>
            </a:r>
            <a:r>
              <a:rPr lang="pt-BR" b="1" dirty="0" smtClean="0">
                <a:solidFill>
                  <a:srgbClr val="FFFF00"/>
                </a:solidFill>
              </a:rPr>
              <a:t> </a:t>
            </a:r>
            <a:r>
              <a:rPr lang="pt-BR" b="1" dirty="0">
                <a:solidFill>
                  <a:srgbClr val="FFFF00"/>
                </a:solidFill>
              </a:rPr>
              <a:t>são capazes de colonizar o intestino </a:t>
            </a:r>
            <a:r>
              <a:rPr lang="pt-BR" b="1" dirty="0" smtClean="0">
                <a:solidFill>
                  <a:srgbClr val="FFFF00"/>
                </a:solidFill>
              </a:rPr>
              <a:t>dos camarões e </a:t>
            </a:r>
            <a:r>
              <a:rPr lang="pt-BR" b="1" dirty="0">
                <a:solidFill>
                  <a:srgbClr val="FFFF00"/>
                </a:solidFill>
              </a:rPr>
              <a:t>estabelecer uma microbiota intestinal equilibrada, </a:t>
            </a:r>
            <a:r>
              <a:rPr lang="pt-BR" b="1" dirty="0" smtClean="0">
                <a:solidFill>
                  <a:srgbClr val="FFFF00"/>
                </a:solidFill>
              </a:rPr>
              <a:t>inibindo </a:t>
            </a:r>
            <a:r>
              <a:rPr lang="pt-BR" b="1" dirty="0">
                <a:solidFill>
                  <a:srgbClr val="FFFF00"/>
                </a:solidFill>
              </a:rPr>
              <a:t>patógenos, </a:t>
            </a:r>
            <a:r>
              <a:rPr lang="pt-BR" b="1" dirty="0" smtClean="0">
                <a:solidFill>
                  <a:srgbClr val="FFFF00"/>
                </a:solidFill>
              </a:rPr>
              <a:t>melhorando </a:t>
            </a:r>
            <a:r>
              <a:rPr lang="pt-BR" b="1" dirty="0">
                <a:solidFill>
                  <a:srgbClr val="FFFF00"/>
                </a:solidFill>
              </a:rPr>
              <a:t>a digestão, a absorção de nutrientes e as taxas de </a:t>
            </a:r>
            <a:r>
              <a:rPr lang="pt-BR" b="1" dirty="0" smtClean="0">
                <a:solidFill>
                  <a:srgbClr val="FFFF00"/>
                </a:solidFill>
              </a:rPr>
              <a:t>conversão,</a:t>
            </a:r>
            <a:r>
              <a:rPr lang="pt-BR" alt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</a:t>
            </a:r>
            <a:r>
              <a:rPr lang="pt-BR" alt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prover os benefícios da </a:t>
            </a:r>
            <a:r>
              <a:rPr lang="pt-BR" altLang="pt-BR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biorremediação</a:t>
            </a:r>
            <a:r>
              <a:rPr lang="pt-BR" alt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endParaRPr lang="pt-BR" altLang="pt-B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56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901" t="6688" r="18454" b="13579"/>
          <a:stretch/>
        </p:blipFill>
        <p:spPr>
          <a:xfrm>
            <a:off x="-8033" y="1196752"/>
            <a:ext cx="9144000" cy="568863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1538" y="71414"/>
            <a:ext cx="8028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Viveiro </a:t>
            </a:r>
            <a:r>
              <a:rPr lang="pt-BR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t-BR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ntensivo com Estufa Agrícola </a:t>
            </a:r>
          </a:p>
          <a:p>
            <a:pPr algn="ctr"/>
            <a:r>
              <a:rPr lang="pt-BR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Tecnologia de Cultivo Avançada </a:t>
            </a:r>
            <a:endParaRPr lang="pt-BR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03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7" b="12853"/>
          <a:stretch/>
        </p:blipFill>
        <p:spPr bwMode="auto">
          <a:xfrm>
            <a:off x="1" y="1484784"/>
            <a:ext cx="9144000" cy="5373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3" name="CaixaDeTexto 2"/>
          <p:cNvSpPr txBox="1"/>
          <p:nvPr/>
        </p:nvSpPr>
        <p:spPr>
          <a:xfrm>
            <a:off x="2123728" y="67271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Scketchup</a:t>
            </a:r>
            <a:r>
              <a:rPr lang="pt-BR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um Modelo de Fazenda de Cultivo Intensivo de Camarão Marinho: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2844" y="1027497"/>
            <a:ext cx="97155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Berçários </a:t>
            </a:r>
            <a:r>
              <a:rPr lang="pt-BR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Primários (01), Secundários (02) </a:t>
            </a:r>
            <a:r>
              <a:rPr lang="pt-BR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pt-BR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Viveiros </a:t>
            </a:r>
            <a:r>
              <a:rPr lang="pt-BR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Engorda (04 x 2.500 m2) </a:t>
            </a:r>
            <a:endParaRPr lang="pt-BR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7551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0"/>
            <a:ext cx="9144000" cy="6885384"/>
          </a:xfrm>
          <a:custGeom>
            <a:avLst/>
            <a:gdLst>
              <a:gd name="connsiteX0" fmla="*/ 0 w 9144000"/>
              <a:gd name="connsiteY0" fmla="*/ 0 h 6885384"/>
              <a:gd name="connsiteX1" fmla="*/ 9144000 w 9144000"/>
              <a:gd name="connsiteY1" fmla="*/ 0 h 6885384"/>
              <a:gd name="connsiteX2" fmla="*/ 9144000 w 9144000"/>
              <a:gd name="connsiteY2" fmla="*/ 6885384 h 6885384"/>
              <a:gd name="connsiteX3" fmla="*/ 0 w 9144000"/>
              <a:gd name="connsiteY3" fmla="*/ 6885384 h 6885384"/>
              <a:gd name="connsiteX4" fmla="*/ 0 w 9144000"/>
              <a:gd name="connsiteY4" fmla="*/ 0 h 6885384"/>
              <a:gd name="connsiteX0" fmla="*/ 0 w 9144000"/>
              <a:gd name="connsiteY0" fmla="*/ 0 h 6885384"/>
              <a:gd name="connsiteX1" fmla="*/ 9144000 w 9144000"/>
              <a:gd name="connsiteY1" fmla="*/ 0 h 6885384"/>
              <a:gd name="connsiteX2" fmla="*/ 4395537 w 9144000"/>
              <a:gd name="connsiteY2" fmla="*/ 3291952 h 6885384"/>
              <a:gd name="connsiteX3" fmla="*/ 0 w 9144000"/>
              <a:gd name="connsiteY3" fmla="*/ 6885384 h 6885384"/>
              <a:gd name="connsiteX4" fmla="*/ 0 w 9144000"/>
              <a:gd name="connsiteY4" fmla="*/ 0 h 6885384"/>
              <a:gd name="connsiteX0" fmla="*/ 0 w 9219177"/>
              <a:gd name="connsiteY0" fmla="*/ 0 h 6885384"/>
              <a:gd name="connsiteX1" fmla="*/ 9144000 w 9219177"/>
              <a:gd name="connsiteY1" fmla="*/ 0 h 6885384"/>
              <a:gd name="connsiteX2" fmla="*/ 9111916 w 9219177"/>
              <a:gd name="connsiteY2" fmla="*/ 753979 h 6885384"/>
              <a:gd name="connsiteX3" fmla="*/ 4395537 w 9219177"/>
              <a:gd name="connsiteY3" fmla="*/ 3291952 h 6885384"/>
              <a:gd name="connsiteX4" fmla="*/ 0 w 9219177"/>
              <a:gd name="connsiteY4" fmla="*/ 6885384 h 6885384"/>
              <a:gd name="connsiteX5" fmla="*/ 0 w 9219177"/>
              <a:gd name="connsiteY5" fmla="*/ 0 h 6885384"/>
              <a:gd name="connsiteX0" fmla="*/ 0 w 9219177"/>
              <a:gd name="connsiteY0" fmla="*/ 0 h 6885384"/>
              <a:gd name="connsiteX1" fmla="*/ 9144000 w 9219177"/>
              <a:gd name="connsiteY1" fmla="*/ 0 h 6885384"/>
              <a:gd name="connsiteX2" fmla="*/ 9111916 w 9219177"/>
              <a:gd name="connsiteY2" fmla="*/ 753979 h 6885384"/>
              <a:gd name="connsiteX3" fmla="*/ 8133347 w 9219177"/>
              <a:gd name="connsiteY3" fmla="*/ 737937 h 6885384"/>
              <a:gd name="connsiteX4" fmla="*/ 4395537 w 9219177"/>
              <a:gd name="connsiteY4" fmla="*/ 3291952 h 6885384"/>
              <a:gd name="connsiteX5" fmla="*/ 0 w 9219177"/>
              <a:gd name="connsiteY5" fmla="*/ 6885384 h 6885384"/>
              <a:gd name="connsiteX6" fmla="*/ 0 w 9219177"/>
              <a:gd name="connsiteY6" fmla="*/ 0 h 6885384"/>
              <a:gd name="connsiteX0" fmla="*/ 0 w 9219177"/>
              <a:gd name="connsiteY0" fmla="*/ 0 h 6885384"/>
              <a:gd name="connsiteX1" fmla="*/ 9144000 w 9219177"/>
              <a:gd name="connsiteY1" fmla="*/ 0 h 6885384"/>
              <a:gd name="connsiteX2" fmla="*/ 9111916 w 9219177"/>
              <a:gd name="connsiteY2" fmla="*/ 753979 h 6885384"/>
              <a:gd name="connsiteX3" fmla="*/ 8197516 w 9219177"/>
              <a:gd name="connsiteY3" fmla="*/ 802105 h 6885384"/>
              <a:gd name="connsiteX4" fmla="*/ 4395537 w 9219177"/>
              <a:gd name="connsiteY4" fmla="*/ 3291952 h 6885384"/>
              <a:gd name="connsiteX5" fmla="*/ 0 w 9219177"/>
              <a:gd name="connsiteY5" fmla="*/ 6885384 h 6885384"/>
              <a:gd name="connsiteX6" fmla="*/ 0 w 9219177"/>
              <a:gd name="connsiteY6" fmla="*/ 0 h 6885384"/>
              <a:gd name="connsiteX0" fmla="*/ 0 w 9144000"/>
              <a:gd name="connsiteY0" fmla="*/ 0 h 6885384"/>
              <a:gd name="connsiteX1" fmla="*/ 9144000 w 9144000"/>
              <a:gd name="connsiteY1" fmla="*/ 0 h 6885384"/>
              <a:gd name="connsiteX2" fmla="*/ 9111916 w 9144000"/>
              <a:gd name="connsiteY2" fmla="*/ 753979 h 6885384"/>
              <a:gd name="connsiteX3" fmla="*/ 8197516 w 9144000"/>
              <a:gd name="connsiteY3" fmla="*/ 802105 h 6885384"/>
              <a:gd name="connsiteX4" fmla="*/ 4395537 w 9144000"/>
              <a:gd name="connsiteY4" fmla="*/ 3291952 h 6885384"/>
              <a:gd name="connsiteX5" fmla="*/ 0 w 9144000"/>
              <a:gd name="connsiteY5" fmla="*/ 6885384 h 6885384"/>
              <a:gd name="connsiteX6" fmla="*/ 0 w 9144000"/>
              <a:gd name="connsiteY6" fmla="*/ 0 h 6885384"/>
              <a:gd name="connsiteX0" fmla="*/ 0 w 9144000"/>
              <a:gd name="connsiteY0" fmla="*/ 0 h 6885384"/>
              <a:gd name="connsiteX1" fmla="*/ 9144000 w 9144000"/>
              <a:gd name="connsiteY1" fmla="*/ 0 h 6885384"/>
              <a:gd name="connsiteX2" fmla="*/ 9111916 w 9144000"/>
              <a:gd name="connsiteY2" fmla="*/ 753979 h 6885384"/>
              <a:gd name="connsiteX3" fmla="*/ 8197516 w 9144000"/>
              <a:gd name="connsiteY3" fmla="*/ 802105 h 6885384"/>
              <a:gd name="connsiteX4" fmla="*/ 4395537 w 9144000"/>
              <a:gd name="connsiteY4" fmla="*/ 3291952 h 6885384"/>
              <a:gd name="connsiteX5" fmla="*/ 0 w 9144000"/>
              <a:gd name="connsiteY5" fmla="*/ 6885384 h 6885384"/>
              <a:gd name="connsiteX6" fmla="*/ 0 w 9144000"/>
              <a:gd name="connsiteY6" fmla="*/ 0 h 6885384"/>
              <a:gd name="connsiteX0" fmla="*/ 0 w 9808263"/>
              <a:gd name="connsiteY0" fmla="*/ 0 h 6885384"/>
              <a:gd name="connsiteX1" fmla="*/ 9144000 w 9808263"/>
              <a:gd name="connsiteY1" fmla="*/ 0 h 6885384"/>
              <a:gd name="connsiteX2" fmla="*/ 9144000 w 9808263"/>
              <a:gd name="connsiteY2" fmla="*/ 385011 h 6885384"/>
              <a:gd name="connsiteX3" fmla="*/ 9111916 w 9808263"/>
              <a:gd name="connsiteY3" fmla="*/ 753979 h 6885384"/>
              <a:gd name="connsiteX4" fmla="*/ 8197516 w 9808263"/>
              <a:gd name="connsiteY4" fmla="*/ 802105 h 6885384"/>
              <a:gd name="connsiteX5" fmla="*/ 4395537 w 9808263"/>
              <a:gd name="connsiteY5" fmla="*/ 3291952 h 6885384"/>
              <a:gd name="connsiteX6" fmla="*/ 0 w 9808263"/>
              <a:gd name="connsiteY6" fmla="*/ 6885384 h 6885384"/>
              <a:gd name="connsiteX7" fmla="*/ 0 w 9808263"/>
              <a:gd name="connsiteY7" fmla="*/ 0 h 6885384"/>
              <a:gd name="connsiteX0" fmla="*/ 0 w 9175971"/>
              <a:gd name="connsiteY0" fmla="*/ 0 h 6885384"/>
              <a:gd name="connsiteX1" fmla="*/ 9144000 w 9175971"/>
              <a:gd name="connsiteY1" fmla="*/ 0 h 6885384"/>
              <a:gd name="connsiteX2" fmla="*/ 9144000 w 9175971"/>
              <a:gd name="connsiteY2" fmla="*/ 385011 h 6885384"/>
              <a:gd name="connsiteX3" fmla="*/ 9111916 w 9175971"/>
              <a:gd name="connsiteY3" fmla="*/ 753979 h 6885384"/>
              <a:gd name="connsiteX4" fmla="*/ 8197516 w 9175971"/>
              <a:gd name="connsiteY4" fmla="*/ 802105 h 6885384"/>
              <a:gd name="connsiteX5" fmla="*/ 4395537 w 9175971"/>
              <a:gd name="connsiteY5" fmla="*/ 3291952 h 6885384"/>
              <a:gd name="connsiteX6" fmla="*/ 0 w 9175971"/>
              <a:gd name="connsiteY6" fmla="*/ 6885384 h 6885384"/>
              <a:gd name="connsiteX7" fmla="*/ 0 w 9175971"/>
              <a:gd name="connsiteY7" fmla="*/ 0 h 6885384"/>
              <a:gd name="connsiteX0" fmla="*/ 0 w 9187939"/>
              <a:gd name="connsiteY0" fmla="*/ 0 h 6885384"/>
              <a:gd name="connsiteX1" fmla="*/ 9144000 w 9187939"/>
              <a:gd name="connsiteY1" fmla="*/ 0 h 6885384"/>
              <a:gd name="connsiteX2" fmla="*/ 9144000 w 9187939"/>
              <a:gd name="connsiteY2" fmla="*/ 385011 h 6885384"/>
              <a:gd name="connsiteX3" fmla="*/ 9129333 w 9187939"/>
              <a:gd name="connsiteY3" fmla="*/ 788813 h 6885384"/>
              <a:gd name="connsiteX4" fmla="*/ 8197516 w 9187939"/>
              <a:gd name="connsiteY4" fmla="*/ 802105 h 6885384"/>
              <a:gd name="connsiteX5" fmla="*/ 4395537 w 9187939"/>
              <a:gd name="connsiteY5" fmla="*/ 3291952 h 6885384"/>
              <a:gd name="connsiteX6" fmla="*/ 0 w 9187939"/>
              <a:gd name="connsiteY6" fmla="*/ 6885384 h 6885384"/>
              <a:gd name="connsiteX7" fmla="*/ 0 w 9187939"/>
              <a:gd name="connsiteY7" fmla="*/ 0 h 6885384"/>
              <a:gd name="connsiteX0" fmla="*/ 0 w 9187939"/>
              <a:gd name="connsiteY0" fmla="*/ 0 h 6885384"/>
              <a:gd name="connsiteX1" fmla="*/ 9144000 w 9187939"/>
              <a:gd name="connsiteY1" fmla="*/ 0 h 6885384"/>
              <a:gd name="connsiteX2" fmla="*/ 9144000 w 9187939"/>
              <a:gd name="connsiteY2" fmla="*/ 385011 h 6885384"/>
              <a:gd name="connsiteX3" fmla="*/ 9129333 w 9187939"/>
              <a:gd name="connsiteY3" fmla="*/ 788813 h 6885384"/>
              <a:gd name="connsiteX4" fmla="*/ 8197516 w 9187939"/>
              <a:gd name="connsiteY4" fmla="*/ 802105 h 6885384"/>
              <a:gd name="connsiteX5" fmla="*/ 4395537 w 9187939"/>
              <a:gd name="connsiteY5" fmla="*/ 3291952 h 6885384"/>
              <a:gd name="connsiteX6" fmla="*/ 0 w 9187939"/>
              <a:gd name="connsiteY6" fmla="*/ 6885384 h 6885384"/>
              <a:gd name="connsiteX7" fmla="*/ 0 w 9187939"/>
              <a:gd name="connsiteY7" fmla="*/ 0 h 6885384"/>
              <a:gd name="connsiteX0" fmla="*/ 0 w 9187939"/>
              <a:gd name="connsiteY0" fmla="*/ 0 h 6885384"/>
              <a:gd name="connsiteX1" fmla="*/ 9144000 w 9187939"/>
              <a:gd name="connsiteY1" fmla="*/ 0 h 6885384"/>
              <a:gd name="connsiteX2" fmla="*/ 9144000 w 9187939"/>
              <a:gd name="connsiteY2" fmla="*/ 385011 h 6885384"/>
              <a:gd name="connsiteX3" fmla="*/ 9129333 w 9187939"/>
              <a:gd name="connsiteY3" fmla="*/ 788813 h 6885384"/>
              <a:gd name="connsiteX4" fmla="*/ 8197516 w 9187939"/>
              <a:gd name="connsiteY4" fmla="*/ 802105 h 6885384"/>
              <a:gd name="connsiteX5" fmla="*/ 4395537 w 9187939"/>
              <a:gd name="connsiteY5" fmla="*/ 3291952 h 6885384"/>
              <a:gd name="connsiteX6" fmla="*/ 0 w 9187939"/>
              <a:gd name="connsiteY6" fmla="*/ 6885384 h 6885384"/>
              <a:gd name="connsiteX7" fmla="*/ 0 w 9187939"/>
              <a:gd name="connsiteY7" fmla="*/ 0 h 6885384"/>
              <a:gd name="connsiteX0" fmla="*/ 0 w 9203685"/>
              <a:gd name="connsiteY0" fmla="*/ 0 h 6885384"/>
              <a:gd name="connsiteX1" fmla="*/ 9144000 w 9203685"/>
              <a:gd name="connsiteY1" fmla="*/ 0 h 6885384"/>
              <a:gd name="connsiteX2" fmla="*/ 9144000 w 9203685"/>
              <a:gd name="connsiteY2" fmla="*/ 385011 h 6885384"/>
              <a:gd name="connsiteX3" fmla="*/ 9135291 w 9203685"/>
              <a:gd name="connsiteY3" fmla="*/ 531223 h 6885384"/>
              <a:gd name="connsiteX4" fmla="*/ 9129333 w 9203685"/>
              <a:gd name="connsiteY4" fmla="*/ 788813 h 6885384"/>
              <a:gd name="connsiteX5" fmla="*/ 8197516 w 9203685"/>
              <a:gd name="connsiteY5" fmla="*/ 802105 h 6885384"/>
              <a:gd name="connsiteX6" fmla="*/ 4395537 w 9203685"/>
              <a:gd name="connsiteY6" fmla="*/ 3291952 h 6885384"/>
              <a:gd name="connsiteX7" fmla="*/ 0 w 9203685"/>
              <a:gd name="connsiteY7" fmla="*/ 6885384 h 6885384"/>
              <a:gd name="connsiteX8" fmla="*/ 0 w 9203685"/>
              <a:gd name="connsiteY8" fmla="*/ 0 h 6885384"/>
              <a:gd name="connsiteX0" fmla="*/ 0 w 9203685"/>
              <a:gd name="connsiteY0" fmla="*/ 0 h 6885384"/>
              <a:gd name="connsiteX1" fmla="*/ 9144000 w 9203685"/>
              <a:gd name="connsiteY1" fmla="*/ 0 h 6885384"/>
              <a:gd name="connsiteX2" fmla="*/ 9144000 w 9203685"/>
              <a:gd name="connsiteY2" fmla="*/ 385011 h 6885384"/>
              <a:gd name="connsiteX3" fmla="*/ 9135291 w 9203685"/>
              <a:gd name="connsiteY3" fmla="*/ 531223 h 6885384"/>
              <a:gd name="connsiteX4" fmla="*/ 9129333 w 9203685"/>
              <a:gd name="connsiteY4" fmla="*/ 788813 h 6885384"/>
              <a:gd name="connsiteX5" fmla="*/ 8197516 w 9203685"/>
              <a:gd name="connsiteY5" fmla="*/ 802105 h 6885384"/>
              <a:gd name="connsiteX6" fmla="*/ 4395537 w 9203685"/>
              <a:gd name="connsiteY6" fmla="*/ 3291952 h 6885384"/>
              <a:gd name="connsiteX7" fmla="*/ 0 w 9203685"/>
              <a:gd name="connsiteY7" fmla="*/ 6885384 h 6885384"/>
              <a:gd name="connsiteX8" fmla="*/ 0 w 9203685"/>
              <a:gd name="connsiteY8" fmla="*/ 0 h 6885384"/>
              <a:gd name="connsiteX0" fmla="*/ 9129333 w 9226731"/>
              <a:gd name="connsiteY0" fmla="*/ 788813 h 6885384"/>
              <a:gd name="connsiteX1" fmla="*/ 8197516 w 9226731"/>
              <a:gd name="connsiteY1" fmla="*/ 802105 h 6885384"/>
              <a:gd name="connsiteX2" fmla="*/ 4395537 w 9226731"/>
              <a:gd name="connsiteY2" fmla="*/ 3291952 h 6885384"/>
              <a:gd name="connsiteX3" fmla="*/ 0 w 9226731"/>
              <a:gd name="connsiteY3" fmla="*/ 6885384 h 6885384"/>
              <a:gd name="connsiteX4" fmla="*/ 0 w 9226731"/>
              <a:gd name="connsiteY4" fmla="*/ 0 h 6885384"/>
              <a:gd name="connsiteX5" fmla="*/ 9144000 w 9226731"/>
              <a:gd name="connsiteY5" fmla="*/ 0 h 6885384"/>
              <a:gd name="connsiteX6" fmla="*/ 9144000 w 9226731"/>
              <a:gd name="connsiteY6" fmla="*/ 385011 h 6885384"/>
              <a:gd name="connsiteX7" fmla="*/ 9226731 w 9226731"/>
              <a:gd name="connsiteY7" fmla="*/ 622663 h 6885384"/>
              <a:gd name="connsiteX0" fmla="*/ 9129333 w 9144532"/>
              <a:gd name="connsiteY0" fmla="*/ 788813 h 6885384"/>
              <a:gd name="connsiteX1" fmla="*/ 8197516 w 9144532"/>
              <a:gd name="connsiteY1" fmla="*/ 802105 h 6885384"/>
              <a:gd name="connsiteX2" fmla="*/ 4395537 w 9144532"/>
              <a:gd name="connsiteY2" fmla="*/ 3291952 h 6885384"/>
              <a:gd name="connsiteX3" fmla="*/ 0 w 9144532"/>
              <a:gd name="connsiteY3" fmla="*/ 6885384 h 6885384"/>
              <a:gd name="connsiteX4" fmla="*/ 0 w 9144532"/>
              <a:gd name="connsiteY4" fmla="*/ 0 h 6885384"/>
              <a:gd name="connsiteX5" fmla="*/ 9144000 w 9144532"/>
              <a:gd name="connsiteY5" fmla="*/ 0 h 6885384"/>
              <a:gd name="connsiteX6" fmla="*/ 9144000 w 9144532"/>
              <a:gd name="connsiteY6" fmla="*/ 385011 h 6885384"/>
              <a:gd name="connsiteX0" fmla="*/ 9129333 w 9144000"/>
              <a:gd name="connsiteY0" fmla="*/ 788813 h 6885384"/>
              <a:gd name="connsiteX1" fmla="*/ 8197516 w 9144000"/>
              <a:gd name="connsiteY1" fmla="*/ 802105 h 6885384"/>
              <a:gd name="connsiteX2" fmla="*/ 4395537 w 9144000"/>
              <a:gd name="connsiteY2" fmla="*/ 3291952 h 6885384"/>
              <a:gd name="connsiteX3" fmla="*/ 0 w 9144000"/>
              <a:gd name="connsiteY3" fmla="*/ 6885384 h 6885384"/>
              <a:gd name="connsiteX4" fmla="*/ 0 w 9144000"/>
              <a:gd name="connsiteY4" fmla="*/ 0 h 6885384"/>
              <a:gd name="connsiteX5" fmla="*/ 9144000 w 9144000"/>
              <a:gd name="connsiteY5" fmla="*/ 0 h 6885384"/>
              <a:gd name="connsiteX0" fmla="*/ 9172876 w 9173927"/>
              <a:gd name="connsiteY0" fmla="*/ 788813 h 6885384"/>
              <a:gd name="connsiteX1" fmla="*/ 8197516 w 9173927"/>
              <a:gd name="connsiteY1" fmla="*/ 802105 h 6885384"/>
              <a:gd name="connsiteX2" fmla="*/ 4395537 w 9173927"/>
              <a:gd name="connsiteY2" fmla="*/ 3291952 h 6885384"/>
              <a:gd name="connsiteX3" fmla="*/ 0 w 9173927"/>
              <a:gd name="connsiteY3" fmla="*/ 6885384 h 6885384"/>
              <a:gd name="connsiteX4" fmla="*/ 0 w 9173927"/>
              <a:gd name="connsiteY4" fmla="*/ 0 h 6885384"/>
              <a:gd name="connsiteX5" fmla="*/ 9144000 w 9173927"/>
              <a:gd name="connsiteY5" fmla="*/ 0 h 6885384"/>
              <a:gd name="connsiteX0" fmla="*/ 9146750 w 9147830"/>
              <a:gd name="connsiteY0" fmla="*/ 788813 h 6885384"/>
              <a:gd name="connsiteX1" fmla="*/ 8197516 w 9147830"/>
              <a:gd name="connsiteY1" fmla="*/ 802105 h 6885384"/>
              <a:gd name="connsiteX2" fmla="*/ 4395537 w 9147830"/>
              <a:gd name="connsiteY2" fmla="*/ 3291952 h 6885384"/>
              <a:gd name="connsiteX3" fmla="*/ 0 w 9147830"/>
              <a:gd name="connsiteY3" fmla="*/ 6885384 h 6885384"/>
              <a:gd name="connsiteX4" fmla="*/ 0 w 9147830"/>
              <a:gd name="connsiteY4" fmla="*/ 0 h 6885384"/>
              <a:gd name="connsiteX5" fmla="*/ 9144000 w 9147830"/>
              <a:gd name="connsiteY5" fmla="*/ 0 h 6885384"/>
              <a:gd name="connsiteX0" fmla="*/ 9146750 w 9147906"/>
              <a:gd name="connsiteY0" fmla="*/ 788813 h 6885384"/>
              <a:gd name="connsiteX1" fmla="*/ 8261312 w 9147906"/>
              <a:gd name="connsiteY1" fmla="*/ 717044 h 6885384"/>
              <a:gd name="connsiteX2" fmla="*/ 4395537 w 9147906"/>
              <a:gd name="connsiteY2" fmla="*/ 3291952 h 6885384"/>
              <a:gd name="connsiteX3" fmla="*/ 0 w 9147906"/>
              <a:gd name="connsiteY3" fmla="*/ 6885384 h 6885384"/>
              <a:gd name="connsiteX4" fmla="*/ 0 w 9147906"/>
              <a:gd name="connsiteY4" fmla="*/ 0 h 6885384"/>
              <a:gd name="connsiteX5" fmla="*/ 9144000 w 9147906"/>
              <a:gd name="connsiteY5" fmla="*/ 0 h 6885384"/>
              <a:gd name="connsiteX0" fmla="*/ 9168015 w 9169144"/>
              <a:gd name="connsiteY0" fmla="*/ 725018 h 6885384"/>
              <a:gd name="connsiteX1" fmla="*/ 8261312 w 9169144"/>
              <a:gd name="connsiteY1" fmla="*/ 717044 h 6885384"/>
              <a:gd name="connsiteX2" fmla="*/ 4395537 w 9169144"/>
              <a:gd name="connsiteY2" fmla="*/ 3291952 h 6885384"/>
              <a:gd name="connsiteX3" fmla="*/ 0 w 9169144"/>
              <a:gd name="connsiteY3" fmla="*/ 6885384 h 6885384"/>
              <a:gd name="connsiteX4" fmla="*/ 0 w 9169144"/>
              <a:gd name="connsiteY4" fmla="*/ 0 h 6885384"/>
              <a:gd name="connsiteX5" fmla="*/ 9144000 w 9169144"/>
              <a:gd name="connsiteY5" fmla="*/ 0 h 6885384"/>
              <a:gd name="connsiteX0" fmla="*/ 9168015 w 9169144"/>
              <a:gd name="connsiteY0" fmla="*/ 725018 h 6885384"/>
              <a:gd name="connsiteX1" fmla="*/ 8261312 w 9169144"/>
              <a:gd name="connsiteY1" fmla="*/ 717044 h 6885384"/>
              <a:gd name="connsiteX2" fmla="*/ 0 w 9169144"/>
              <a:gd name="connsiteY2" fmla="*/ 6885384 h 6885384"/>
              <a:gd name="connsiteX3" fmla="*/ 0 w 9169144"/>
              <a:gd name="connsiteY3" fmla="*/ 0 h 6885384"/>
              <a:gd name="connsiteX4" fmla="*/ 9144000 w 9169144"/>
              <a:gd name="connsiteY4" fmla="*/ 0 h 6885384"/>
              <a:gd name="connsiteX0" fmla="*/ 9055721 w 9144000"/>
              <a:gd name="connsiteY0" fmla="*/ 692934 h 6885384"/>
              <a:gd name="connsiteX1" fmla="*/ 8261312 w 9144000"/>
              <a:gd name="connsiteY1" fmla="*/ 717044 h 6885384"/>
              <a:gd name="connsiteX2" fmla="*/ 0 w 9144000"/>
              <a:gd name="connsiteY2" fmla="*/ 6885384 h 6885384"/>
              <a:gd name="connsiteX3" fmla="*/ 0 w 9144000"/>
              <a:gd name="connsiteY3" fmla="*/ 0 h 6885384"/>
              <a:gd name="connsiteX4" fmla="*/ 9144000 w 9144000"/>
              <a:gd name="connsiteY4" fmla="*/ 0 h 688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885384">
                <a:moveTo>
                  <a:pt x="9055721" y="692934"/>
                </a:moveTo>
                <a:cubicBezTo>
                  <a:pt x="9093153" y="741060"/>
                  <a:pt x="8300424" y="691834"/>
                  <a:pt x="8261312" y="717044"/>
                </a:cubicBezTo>
                <a:lnTo>
                  <a:pt x="0" y="6885384"/>
                </a:lnTo>
                <a:lnTo>
                  <a:pt x="0" y="0"/>
                </a:lnTo>
                <a:lnTo>
                  <a:pt x="9144000" y="0"/>
                </a:lnTo>
              </a:path>
            </a:pathLst>
          </a:custGeom>
          <a:solidFill>
            <a:srgbClr val="1E4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530" name="CaixaDeTexto 5"/>
          <p:cNvSpPr txBox="1">
            <a:spLocks noChangeArrowheads="1"/>
          </p:cNvSpPr>
          <p:nvPr/>
        </p:nvSpPr>
        <p:spPr bwMode="auto">
          <a:xfrm>
            <a:off x="1115616" y="116632"/>
            <a:ext cx="6912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TRIFÁSICO COM ESTUFA: PROJETO PADRÃO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1613832"/>
            <a:ext cx="4499992" cy="623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" y="1238752"/>
            <a:ext cx="2506556" cy="15421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/>
          <a:srcRect l="16241" t="6688" r="20668" b="14563"/>
          <a:stretch/>
        </p:blipFill>
        <p:spPr>
          <a:xfrm>
            <a:off x="2912112" y="1073480"/>
            <a:ext cx="1811301" cy="163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5064648" y="1124744"/>
          <a:ext cx="4079352" cy="1613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720">
                  <a:extLst>
                    <a:ext uri="{9D8B030D-6E8A-4147-A177-3AD203B41FA5}">
                      <a16:colId xmlns="" xmlns:a16="http://schemas.microsoft.com/office/drawing/2014/main" val="2211793274"/>
                    </a:ext>
                  </a:extLst>
                </a:gridCol>
                <a:gridCol w="1259632">
                  <a:extLst>
                    <a:ext uri="{9D8B030D-6E8A-4147-A177-3AD203B41FA5}">
                      <a16:colId xmlns="" xmlns:a16="http://schemas.microsoft.com/office/drawing/2014/main" val="691707601"/>
                    </a:ext>
                  </a:extLst>
                </a:gridCol>
              </a:tblGrid>
              <a:tr h="26703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TANQUE BERÇÁRIO PRIMÁRIO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8426872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Volume Útil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cada Tanque (m³)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8300911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Densidade (</a:t>
                      </a:r>
                      <a:r>
                        <a:rPr lang="pt-BR" sz="1200" b="1" dirty="0" err="1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PLs</a:t>
                      </a:r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10/litro)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20-25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3832817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Sobrevivência (%)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2683167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Tempo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Cultivo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10-15 dias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2102155"/>
                  </a:ext>
                </a:extLst>
              </a:tr>
            </a:tbl>
          </a:graphicData>
        </a:graphic>
      </p:graphicFrame>
      <p:sp>
        <p:nvSpPr>
          <p:cNvPr id="22" name="Retângulo 21"/>
          <p:cNvSpPr/>
          <p:nvPr/>
        </p:nvSpPr>
        <p:spPr>
          <a:xfrm>
            <a:off x="-1296" y="3533507"/>
            <a:ext cx="4484660" cy="623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-1296" y="5444741"/>
            <a:ext cx="4501288" cy="623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9" y="3098796"/>
            <a:ext cx="2695796" cy="15802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33397" t="13579" r="35057" b="16532"/>
          <a:stretch/>
        </p:blipFill>
        <p:spPr>
          <a:xfrm rot="5400000">
            <a:off x="2958348" y="2760153"/>
            <a:ext cx="1718831" cy="190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/>
          <a:srcRect l="27862" t="6688" r="28416" b="13579"/>
          <a:stretch/>
        </p:blipFill>
        <p:spPr>
          <a:xfrm>
            <a:off x="2844119" y="4723602"/>
            <a:ext cx="1947290" cy="186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" y="4969837"/>
            <a:ext cx="2609964" cy="1509663"/>
          </a:xfrm>
          <a:prstGeom prst="rect">
            <a:avLst/>
          </a:prstGeom>
          <a:ln>
            <a:noFill/>
          </a:ln>
        </p:spPr>
      </p:pic>
      <p:graphicFrame>
        <p:nvGraphicFramePr>
          <p:cNvPr id="19" name="Tabela 18"/>
          <p:cNvGraphicFramePr>
            <a:graphicFrameLocks noGrp="1"/>
          </p:cNvGraphicFramePr>
          <p:nvPr>
            <p:extLst/>
          </p:nvPr>
        </p:nvGraphicFramePr>
        <p:xfrm>
          <a:off x="5100144" y="2863836"/>
          <a:ext cx="4043856" cy="1624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224">
                  <a:extLst>
                    <a:ext uri="{9D8B030D-6E8A-4147-A177-3AD203B41FA5}">
                      <a16:colId xmlns="" xmlns:a16="http://schemas.microsoft.com/office/drawing/2014/main" val="2211793274"/>
                    </a:ext>
                  </a:extLst>
                </a:gridCol>
                <a:gridCol w="1259632">
                  <a:extLst>
                    <a:ext uri="{9D8B030D-6E8A-4147-A177-3AD203B41FA5}">
                      <a16:colId xmlns="" xmlns:a16="http://schemas.microsoft.com/office/drawing/2014/main" val="691707601"/>
                    </a:ext>
                  </a:extLst>
                </a:gridCol>
              </a:tblGrid>
              <a:tr h="218952"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TANQUE BERÇÁRIO SECUNDÁRIO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8426872"/>
                  </a:ext>
                </a:extLst>
              </a:tr>
              <a:tr h="276098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Volume Útil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cada Tanque (m³)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300-400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8300911"/>
                  </a:ext>
                </a:extLst>
              </a:tr>
              <a:tr h="276098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Densidade (</a:t>
                      </a:r>
                      <a:r>
                        <a:rPr lang="pt-BR" sz="1200" b="1" dirty="0" err="1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PLs</a:t>
                      </a:r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22/litro</a:t>
                      </a:r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2-3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1" baseline="0" dirty="0" err="1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Pls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3832817"/>
                  </a:ext>
                </a:extLst>
              </a:tr>
              <a:tr h="276098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Sobrevivência (%)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95,0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2683167"/>
                  </a:ext>
                </a:extLst>
              </a:tr>
              <a:tr h="276098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Tempo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Cultivo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30-40 dias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2102155"/>
                  </a:ext>
                </a:extLst>
              </a:tr>
              <a:tr h="276098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Peso Médio Final por Indivíduo 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–</a:t>
                      </a:r>
                      <a:r>
                        <a:rPr lang="pt-BR" sz="1200" b="1" baseline="0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2g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2927240"/>
                  </a:ext>
                </a:extLst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5082396" y="4581128"/>
          <a:ext cx="4043856" cy="216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972">
                  <a:extLst>
                    <a:ext uri="{9D8B030D-6E8A-4147-A177-3AD203B41FA5}">
                      <a16:colId xmlns="" xmlns:a16="http://schemas.microsoft.com/office/drawing/2014/main" val="2211793274"/>
                    </a:ext>
                  </a:extLst>
                </a:gridCol>
                <a:gridCol w="1241884">
                  <a:extLst>
                    <a:ext uri="{9D8B030D-6E8A-4147-A177-3AD203B41FA5}">
                      <a16:colId xmlns="" xmlns:a16="http://schemas.microsoft.com/office/drawing/2014/main" val="691707601"/>
                    </a:ext>
                  </a:extLst>
                </a:gridCol>
              </a:tblGrid>
              <a:tr h="218105"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VIVEIRO</a:t>
                      </a:r>
                      <a:r>
                        <a:rPr lang="pt-BR" sz="1200" baseline="0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ENGORDA</a:t>
                      </a:r>
                      <a:endParaRPr lang="pt-BR" sz="1200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8426872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Área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Total (ha)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0,25 – 0.5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8300911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Densidade </a:t>
                      </a:r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200" b="1" dirty="0" err="1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juv</a:t>
                      </a:r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/ m²)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3832817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Sobrevivência (%)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2683167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Tempo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pt-BR" sz="1200" b="1" baseline="0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Cultivo (dias)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2102155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Peso </a:t>
                      </a:r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Médio Final </a:t>
                      </a:r>
                      <a:r>
                        <a:rPr lang="pt-BR" sz="1200" b="1" baseline="0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200" b="1" baseline="0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18,0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2927240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Produtividade (</a:t>
                      </a:r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Kg / há / </a:t>
                      </a:r>
                      <a:r>
                        <a:rPr lang="pt-BR" sz="1200" b="1" dirty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ano)</a:t>
                      </a: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97.200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7805432"/>
                  </a:ext>
                </a:extLst>
              </a:tr>
              <a:tr h="275030">
                <a:tc>
                  <a:txBody>
                    <a:bodyPr/>
                    <a:lstStyle/>
                    <a:p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Faturamento (Outubro / 2016)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132A47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R$ 3.149.280,00</a:t>
                      </a:r>
                      <a:endParaRPr lang="pt-BR" sz="1200" b="1" dirty="0">
                        <a:solidFill>
                          <a:srgbClr val="132A47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0658" marR="60658" marT="30329" marB="30329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002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2306667" y="-71462"/>
            <a:ext cx="64087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Arial" panose="020B0604020202020204" pitchFamily="34" charset="0"/>
              </a:rPr>
              <a:t>Principais </a:t>
            </a:r>
            <a:r>
              <a:rPr lang="pt-BR" altLang="pt-BR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Países Exportadores de Camarão Marinho em </a:t>
            </a:r>
            <a:r>
              <a:rPr lang="pt-BR" altLang="pt-BR" sz="2800" b="1" dirty="0">
                <a:solidFill>
                  <a:srgbClr val="002060"/>
                </a:solidFill>
                <a:latin typeface="Arial" panose="020B0604020202020204" pitchFamily="34" charset="0"/>
              </a:rPr>
              <a:t>2014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552111"/>
              </p:ext>
            </p:extLst>
          </p:nvPr>
        </p:nvGraphicFramePr>
        <p:xfrm>
          <a:off x="1043608" y="1268758"/>
          <a:ext cx="7488831" cy="4910098"/>
        </p:xfrm>
        <a:graphic>
          <a:graphicData uri="http://schemas.openxmlformats.org/drawingml/2006/table">
            <a:tbl>
              <a:tblPr/>
              <a:tblGrid>
                <a:gridCol w="2289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0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95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87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EXPORTADORES MUNDIAIS DE CAMARÃO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872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PAÍSES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VOLUME  ( 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VALOR     </a:t>
                      </a:r>
                      <a:r>
                        <a:rPr lang="pt-BR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</a:t>
                      </a:r>
                    </a:p>
                    <a:p>
                      <a:pPr algn="ctr" fontAlgn="ctr"/>
                      <a:r>
                        <a:rPr lang="pt-BR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(x 1.0 Bilhão / US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Vietnã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Índia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357.000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Equador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299.000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China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277.000</a:t>
                      </a:r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58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Tailândia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200.000</a:t>
                      </a:r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58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1.523.000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58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Outros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1.086.315</a:t>
                      </a:r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10,32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58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2.609.315</a:t>
                      </a:r>
                      <a:endParaRPr lang="pt-BR" sz="2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  <a:endParaRPr lang="pt-BR" sz="2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7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5" descr="images (3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1932501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 l="13134" t="17911" r="11641" b="19402"/>
          <a:stretch>
            <a:fillRect/>
          </a:stretch>
        </p:blipFill>
        <p:spPr bwMode="auto">
          <a:xfrm>
            <a:off x="2428860" y="1500174"/>
            <a:ext cx="2000264" cy="133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/>
          <a:srcRect t="8000" r="60533" b="61333"/>
          <a:stretch>
            <a:fillRect/>
          </a:stretch>
        </p:blipFill>
        <p:spPr bwMode="auto">
          <a:xfrm>
            <a:off x="4789420" y="1500174"/>
            <a:ext cx="1953674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 cstate="print"/>
          <a:srcRect l="3431" t="32166" r="43388" b="20657"/>
          <a:stretch>
            <a:fillRect/>
          </a:stretch>
        </p:blipFill>
        <p:spPr bwMode="auto">
          <a:xfrm>
            <a:off x="7156724" y="1500174"/>
            <a:ext cx="1844432" cy="130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21574" name="Text Box 6"/>
          <p:cNvSpPr txBox="1">
            <a:spLocks noChangeArrowheads="1"/>
          </p:cNvSpPr>
          <p:nvPr/>
        </p:nvSpPr>
        <p:spPr bwMode="auto">
          <a:xfrm>
            <a:off x="3714750" y="4121150"/>
            <a:ext cx="5214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Atributos sensoriais que agradam o  paladar (cor, sabor, textura e aroma)</a:t>
            </a:r>
          </a:p>
        </p:txBody>
      </p:sp>
      <p:sp>
        <p:nvSpPr>
          <p:cNvPr id="621575" name="Text Box 7"/>
          <p:cNvSpPr txBox="1">
            <a:spLocks noChangeArrowheads="1"/>
          </p:cNvSpPr>
          <p:nvPr/>
        </p:nvSpPr>
        <p:spPr bwMode="auto">
          <a:xfrm>
            <a:off x="3714750" y="4764088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Adaptam</a:t>
            </a:r>
            <a:r>
              <a:rPr kumimoji="1"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-se</a:t>
            </a: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facilmente a uma enorme variedade de temperos.</a:t>
            </a:r>
          </a:p>
        </p:txBody>
      </p:sp>
      <p:sp>
        <p:nvSpPr>
          <p:cNvPr id="621576" name="Text Box 8"/>
          <p:cNvSpPr txBox="1">
            <a:spLocks noChangeArrowheads="1"/>
          </p:cNvSpPr>
          <p:nvPr/>
        </p:nvSpPr>
        <p:spPr bwMode="auto">
          <a:xfrm>
            <a:off x="3786188" y="6049963"/>
            <a:ext cx="4357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Ótima fonte de proteína e minerais</a:t>
            </a:r>
          </a:p>
        </p:txBody>
      </p:sp>
      <p:sp>
        <p:nvSpPr>
          <p:cNvPr id="621577" name="Text Box 9"/>
          <p:cNvSpPr txBox="1">
            <a:spLocks noChangeArrowheads="1"/>
          </p:cNvSpPr>
          <p:nvPr/>
        </p:nvSpPr>
        <p:spPr bwMode="auto">
          <a:xfrm>
            <a:off x="3786188" y="5599113"/>
            <a:ext cx="3857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Elaboração com ótima apresentação visual</a:t>
            </a:r>
          </a:p>
        </p:txBody>
      </p:sp>
      <p:sp>
        <p:nvSpPr>
          <p:cNvPr id="68619" name="WordArt 21"/>
          <p:cNvSpPr>
            <a:spLocks noChangeArrowheads="1" noChangeShapeType="1" noTextEdit="1"/>
          </p:cNvSpPr>
          <p:nvPr/>
        </p:nvSpPr>
        <p:spPr bwMode="auto">
          <a:xfrm>
            <a:off x="3429000" y="142875"/>
            <a:ext cx="215265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CAMARÕES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620713"/>
            <a:ext cx="8497888" cy="114300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POR QUE SÃO ATRATIVOS AO CONSUMO </a:t>
            </a:r>
            <a:r>
              <a:rPr kumimoji="1" lang="pt-BR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REPRESENTAM A</a:t>
            </a:r>
            <a:r>
              <a:rPr kumimoji="1" lang="pt-BR" sz="2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kumimoji="1" lang="pt-BR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MAIOR RECEITA NO MERCADO DE FRUTOS DO MAR?</a:t>
            </a:r>
          </a:p>
        </p:txBody>
      </p:sp>
      <p:sp>
        <p:nvSpPr>
          <p:cNvPr id="621598" name="Text Box 30"/>
          <p:cNvSpPr txBox="1">
            <a:spLocks noChangeArrowheads="1"/>
          </p:cNvSpPr>
          <p:nvPr/>
        </p:nvSpPr>
        <p:spPr bwMode="auto">
          <a:xfrm>
            <a:off x="177800" y="4129088"/>
            <a:ext cx="332263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86 g de camarão = 130 </a:t>
            </a:r>
            <a:r>
              <a:rPr kumimoji="1"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mg</a:t>
            </a: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colesterol </a:t>
            </a:r>
          </a:p>
          <a:p>
            <a:pPr algn="ctr">
              <a:defRPr/>
            </a:pPr>
            <a:r>
              <a:rPr kumimoji="1" lang="pt-B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(2 g de gordura insaturada)</a:t>
            </a:r>
          </a:p>
          <a:p>
            <a:pPr algn="ctr">
              <a:defRPr/>
            </a:pP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defRPr/>
            </a:pP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86 g carne </a:t>
            </a:r>
            <a:r>
              <a:rPr kumimoji="1"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moida</a:t>
            </a: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= 110 </a:t>
            </a:r>
            <a:r>
              <a:rPr kumimoji="1"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mg</a:t>
            </a:r>
            <a:r>
              <a:rPr kumimoji="1"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de colesterol</a:t>
            </a:r>
          </a:p>
          <a:p>
            <a:pPr algn="ctr">
              <a:defRPr/>
            </a:pPr>
            <a:r>
              <a:rPr kumimoji="1"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(20g de gordura saturada)</a:t>
            </a:r>
          </a:p>
          <a:p>
            <a:pPr algn="ctr">
              <a:defRPr/>
            </a:pPr>
            <a:endParaRPr kumimoji="1"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8622" name="Text Box 36"/>
          <p:cNvSpPr txBox="1">
            <a:spLocks noChangeArrowheads="1"/>
          </p:cNvSpPr>
          <p:nvPr/>
        </p:nvSpPr>
        <p:spPr bwMode="auto">
          <a:xfrm>
            <a:off x="6659563" y="6583363"/>
            <a:ext cx="238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pt-BR" sz="1200">
                <a:latin typeface="Arial Narrow" pitchFamily="34" charset="0"/>
              </a:rPr>
              <a:t>Universidade Rockefeller – EUA (1990)</a:t>
            </a:r>
          </a:p>
        </p:txBody>
      </p:sp>
      <p:sp>
        <p:nvSpPr>
          <p:cNvPr id="621573" name="Text Box 5"/>
          <p:cNvSpPr txBox="1">
            <a:spLocks noChangeArrowheads="1"/>
          </p:cNvSpPr>
          <p:nvPr/>
        </p:nvSpPr>
        <p:spPr bwMode="auto">
          <a:xfrm>
            <a:off x="3786188" y="5192713"/>
            <a:ext cx="5214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kumimoji="1" lang="pt-B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Alto teor de Ácidos Graxos Poliinsaturados  Ômega 3</a:t>
            </a:r>
          </a:p>
        </p:txBody>
      </p:sp>
      <p:graphicFrame>
        <p:nvGraphicFramePr>
          <p:cNvPr id="68610" name="Object 3"/>
          <p:cNvGraphicFramePr>
            <a:graphicFrameLocks noChangeAspect="1"/>
          </p:cNvGraphicFramePr>
          <p:nvPr/>
        </p:nvGraphicFramePr>
        <p:xfrm>
          <a:off x="0" y="0"/>
          <a:ext cx="1790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1" name="CorelDRAW" r:id="rId8" imgW="6635496" imgH="1292352" progId="">
                  <p:embed/>
                </p:oleObj>
              </mc:Choice>
              <mc:Fallback>
                <p:oleObj name="CorelDRAW" r:id="rId8" imgW="6635496" imgH="1292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907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42875" y="3314700"/>
            <a:ext cx="408305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pt-BR" sz="20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Ingestão de Camarão Cozido no Vapor 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5294313" y="3109913"/>
            <a:ext cx="2716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pt-B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Colesterol: HDL &gt; LDL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5116513" y="3543300"/>
            <a:ext cx="345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pt-B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Triglicerídeos: Baixo Teor</a:t>
            </a:r>
          </a:p>
        </p:txBody>
      </p:sp>
      <p:sp>
        <p:nvSpPr>
          <p:cNvPr id="68627" name="AutoShape 39"/>
          <p:cNvSpPr>
            <a:spLocks noChangeArrowheads="1"/>
          </p:cNvSpPr>
          <p:nvPr/>
        </p:nvSpPr>
        <p:spPr bwMode="auto">
          <a:xfrm rot="5400000">
            <a:off x="4686300" y="32004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6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/>
          <p:cNvSpPr txBox="1"/>
          <p:nvPr/>
        </p:nvSpPr>
        <p:spPr>
          <a:xfrm>
            <a:off x="780081" y="3573016"/>
            <a:ext cx="206372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F8F1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Total de gordura 4,0%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3604824" y="3084194"/>
            <a:ext cx="564135" cy="288000"/>
          </a:xfrm>
          <a:prstGeom prst="rect">
            <a:avLst/>
          </a:prstGeom>
          <a:solidFill>
            <a:srgbClr val="BB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/>
          <p:cNvSpPr/>
          <p:nvPr/>
        </p:nvSpPr>
        <p:spPr>
          <a:xfrm>
            <a:off x="4258550" y="2827566"/>
            <a:ext cx="564135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4925030" y="2944003"/>
            <a:ext cx="564135" cy="43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663" name="CaixaDeTexto 6"/>
          <p:cNvSpPr txBox="1">
            <a:spLocks noChangeArrowheads="1"/>
          </p:cNvSpPr>
          <p:nvPr/>
        </p:nvSpPr>
        <p:spPr bwMode="auto">
          <a:xfrm>
            <a:off x="2771800" y="251937"/>
            <a:ext cx="4465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200" b="1" dirty="0">
                <a:solidFill>
                  <a:schemeClr val="tx2">
                    <a:lumMod val="50000"/>
                  </a:schemeClr>
                </a:solidFill>
                <a:latin typeface="Swis721 Cn BT" pitchFamily="34" charset="0"/>
              </a:rPr>
              <a:t>A GORDURA DO BEM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504" y="1012666"/>
            <a:ext cx="8928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792F2F"/>
                </a:solidFill>
                <a:latin typeface="Swis721 Cn BT" panose="020B0506020202030204" pitchFamily="34" charset="0"/>
                <a:cs typeface="Arial" panose="020B0604020202020204" pitchFamily="34" charset="0"/>
              </a:rPr>
              <a:t>REPORTAGEM ESPECIAL DA REVISTA VEJA (27 DE JUNHO DE 2012)</a:t>
            </a:r>
          </a:p>
        </p:txBody>
      </p:sp>
      <p:sp>
        <p:nvSpPr>
          <p:cNvPr id="70665" name="CaixaDeTexto 9"/>
          <p:cNvSpPr txBox="1">
            <a:spLocks noChangeArrowheads="1"/>
          </p:cNvSpPr>
          <p:nvPr/>
        </p:nvSpPr>
        <p:spPr bwMode="auto">
          <a:xfrm>
            <a:off x="1187624" y="1439778"/>
            <a:ext cx="683990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2500" b="1" dirty="0">
                <a:solidFill>
                  <a:srgbClr val="132A47"/>
                </a:solidFill>
                <a:latin typeface="Swis721 Cn BT" pitchFamily="34" charset="0"/>
              </a:rPr>
              <a:t>CAMARÃO, PEIXES, FRANGO E CARNES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63888" y="1916832"/>
            <a:ext cx="2360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SALMÃO SEM PELE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019211" y="1911630"/>
            <a:ext cx="272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PICANHA SEM GORDURA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213369" y="1931449"/>
            <a:ext cx="13684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CAMARÃO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594044" y="3573016"/>
            <a:ext cx="2130084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F8F1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Total de gordura 8,5%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309504" y="3573016"/>
            <a:ext cx="2150928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F8F1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Total de gordura 10,13%</a:t>
            </a:r>
          </a:p>
        </p:txBody>
      </p:sp>
      <p:sp>
        <p:nvSpPr>
          <p:cNvPr id="70691" name="CaixaDeTexto 43"/>
          <p:cNvSpPr txBox="1">
            <a:spLocks noChangeArrowheads="1"/>
          </p:cNvSpPr>
          <p:nvPr/>
        </p:nvSpPr>
        <p:spPr bwMode="auto">
          <a:xfrm>
            <a:off x="3618970" y="2781821"/>
            <a:ext cx="599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BB4D4D"/>
                </a:solidFill>
                <a:latin typeface="Arial Narrow" panose="020B0606020202030204" pitchFamily="34" charset="0"/>
              </a:rPr>
              <a:t>2,5%</a:t>
            </a:r>
          </a:p>
        </p:txBody>
      </p:sp>
      <p:sp>
        <p:nvSpPr>
          <p:cNvPr id="70692" name="CaixaDeTexto 44"/>
          <p:cNvSpPr txBox="1">
            <a:spLocks noChangeArrowheads="1"/>
          </p:cNvSpPr>
          <p:nvPr/>
        </p:nvSpPr>
        <p:spPr bwMode="auto">
          <a:xfrm>
            <a:off x="4258806" y="2543637"/>
            <a:ext cx="6755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69A12B"/>
                </a:solidFill>
                <a:latin typeface="Arial Narrow" panose="020B0606020202030204" pitchFamily="34" charset="0"/>
              </a:rPr>
              <a:t>3,1%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970904" y="2653350"/>
            <a:ext cx="6953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2,9%</a:t>
            </a:r>
          </a:p>
        </p:txBody>
      </p:sp>
      <p:sp>
        <p:nvSpPr>
          <p:cNvPr id="70694" name="CaixaDeTexto 46"/>
          <p:cNvSpPr txBox="1">
            <a:spLocks noChangeArrowheads="1"/>
          </p:cNvSpPr>
          <p:nvPr/>
        </p:nvSpPr>
        <p:spPr bwMode="auto">
          <a:xfrm>
            <a:off x="7104860" y="2340545"/>
            <a:ext cx="6354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69A12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4,5%</a:t>
            </a:r>
          </a:p>
        </p:txBody>
      </p:sp>
      <p:sp>
        <p:nvSpPr>
          <p:cNvPr id="70695" name="CaixaDeTexto 47"/>
          <p:cNvSpPr txBox="1">
            <a:spLocks noChangeArrowheads="1"/>
          </p:cNvSpPr>
          <p:nvPr/>
        </p:nvSpPr>
        <p:spPr bwMode="auto">
          <a:xfrm>
            <a:off x="6372200" y="2996952"/>
            <a:ext cx="622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BB4D4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0,3%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7844731" y="2157107"/>
            <a:ext cx="717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5,2%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371604" y="6381328"/>
            <a:ext cx="2664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Gordura Monoinsaturada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886891" y="6381328"/>
            <a:ext cx="2602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F8F1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Gordura Poli-insaturada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475656" y="6381328"/>
            <a:ext cx="2106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Gordura Saturada</a:t>
            </a:r>
          </a:p>
        </p:txBody>
      </p:sp>
      <p:sp>
        <p:nvSpPr>
          <p:cNvPr id="70688" name="CaixaDeTexto 40"/>
          <p:cNvSpPr txBox="1">
            <a:spLocks noChangeArrowheads="1"/>
          </p:cNvSpPr>
          <p:nvPr/>
        </p:nvSpPr>
        <p:spPr bwMode="auto">
          <a:xfrm>
            <a:off x="837495" y="3005869"/>
            <a:ext cx="956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BB4D4D"/>
                </a:solidFill>
                <a:latin typeface="Arial Narrow" panose="020B0606020202030204" pitchFamily="34" charset="0"/>
              </a:rPr>
              <a:t>0,1%</a:t>
            </a:r>
          </a:p>
        </p:txBody>
      </p:sp>
      <p:sp>
        <p:nvSpPr>
          <p:cNvPr id="70689" name="CaixaDeTexto 41"/>
          <p:cNvSpPr txBox="1">
            <a:spLocks noChangeArrowheads="1"/>
          </p:cNvSpPr>
          <p:nvPr/>
        </p:nvSpPr>
        <p:spPr bwMode="auto">
          <a:xfrm>
            <a:off x="1483612" y="2919359"/>
            <a:ext cx="1047659" cy="63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0,2%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162348" y="3027010"/>
            <a:ext cx="998652" cy="63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0,1%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1560" y="3374164"/>
            <a:ext cx="2313892" cy="162419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799552" y="3343280"/>
            <a:ext cx="564135" cy="36000"/>
          </a:xfrm>
          <a:prstGeom prst="rect">
            <a:avLst/>
          </a:prstGeom>
          <a:solidFill>
            <a:srgbClr val="BB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BB4D4D"/>
              </a:solidFill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1467434" y="3307280"/>
            <a:ext cx="564135" cy="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/>
          <p:cNvSpPr/>
          <p:nvPr/>
        </p:nvSpPr>
        <p:spPr>
          <a:xfrm>
            <a:off x="2143272" y="3335392"/>
            <a:ext cx="540348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3395485" y="3368145"/>
            <a:ext cx="2313892" cy="162419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/>
          <p:cNvSpPr/>
          <p:nvPr/>
        </p:nvSpPr>
        <p:spPr>
          <a:xfrm>
            <a:off x="6372200" y="3285000"/>
            <a:ext cx="564135" cy="144000"/>
          </a:xfrm>
          <a:prstGeom prst="rect">
            <a:avLst/>
          </a:prstGeom>
          <a:solidFill>
            <a:srgbClr val="BB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/>
          <p:cNvSpPr/>
          <p:nvPr/>
        </p:nvSpPr>
        <p:spPr>
          <a:xfrm>
            <a:off x="7104209" y="2641744"/>
            <a:ext cx="564135" cy="75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7823183" y="2461744"/>
            <a:ext cx="564135" cy="9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6258535" y="3382865"/>
            <a:ext cx="2313892" cy="162419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2"/>
          <p:cNvGrpSpPr/>
          <p:nvPr/>
        </p:nvGrpSpPr>
        <p:grpSpPr>
          <a:xfrm>
            <a:off x="2092491" y="4104147"/>
            <a:ext cx="5064822" cy="2105461"/>
            <a:chOff x="811307" y="4237663"/>
            <a:chExt cx="5064822" cy="2105461"/>
          </a:xfrm>
        </p:grpSpPr>
        <p:sp>
          <p:nvSpPr>
            <p:cNvPr id="69" name="Retângulo 68"/>
            <p:cNvSpPr/>
            <p:nvPr/>
          </p:nvSpPr>
          <p:spPr>
            <a:xfrm>
              <a:off x="811307" y="5764857"/>
              <a:ext cx="2313892" cy="162419"/>
            </a:xfrm>
            <a:prstGeom prst="rect">
              <a:avLst/>
            </a:prstGeom>
            <a:solidFill>
              <a:srgbClr val="132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" name="Agrupar 1"/>
            <p:cNvGrpSpPr/>
            <p:nvPr/>
          </p:nvGrpSpPr>
          <p:grpSpPr>
            <a:xfrm>
              <a:off x="1055373" y="4237663"/>
              <a:ext cx="4820756" cy="2105461"/>
              <a:chOff x="1055373" y="4237663"/>
              <a:chExt cx="4820756" cy="2105461"/>
            </a:xfrm>
          </p:grpSpPr>
          <p:sp>
            <p:nvSpPr>
              <p:cNvPr id="28" name="CaixaDeTexto 27"/>
              <p:cNvSpPr txBox="1"/>
              <p:nvPr/>
            </p:nvSpPr>
            <p:spPr>
              <a:xfrm>
                <a:off x="1055373" y="6004570"/>
                <a:ext cx="1992980" cy="3385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defRPr/>
                </a:pPr>
                <a:r>
                  <a:rPr lang="pt-BR" sz="1600" b="1" dirty="0">
                    <a:solidFill>
                      <a:srgbClr val="0F8F15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Total de gordura 9,1%</a:t>
                </a:r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1140866" y="4257681"/>
                <a:ext cx="23042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FRANGO SEM PELE</a:t>
                </a: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3733004" y="4237663"/>
                <a:ext cx="21431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LOMBO DE PORCO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3507409" y="6003504"/>
                <a:ext cx="2183593" cy="3385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defRPr/>
                </a:pPr>
                <a:r>
                  <a:rPr lang="pt-BR" sz="1600" b="1" dirty="0">
                    <a:solidFill>
                      <a:srgbClr val="0F8F15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Total de gordura 8,0%</a:t>
                </a:r>
              </a:p>
            </p:txBody>
          </p:sp>
          <p:sp>
            <p:nvSpPr>
              <p:cNvPr id="70682" name="CaixaDeTexto 34"/>
              <p:cNvSpPr txBox="1">
                <a:spLocks noChangeArrowheads="1"/>
              </p:cNvSpPr>
              <p:nvPr/>
            </p:nvSpPr>
            <p:spPr bwMode="auto">
              <a:xfrm>
                <a:off x="1091247" y="4922687"/>
                <a:ext cx="58073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altLang="pt-BR" sz="1600" b="1" dirty="0">
                    <a:solidFill>
                      <a:srgbClr val="BB4D4D"/>
                    </a:solidFill>
                    <a:latin typeface="Arial Narrow" panose="020B0606020202030204" pitchFamily="34" charset="0"/>
                  </a:rPr>
                  <a:t>3,0%</a:t>
                </a:r>
              </a:p>
            </p:txBody>
          </p:sp>
          <p:sp>
            <p:nvSpPr>
              <p:cNvPr id="70683" name="CaixaDeTexto 35"/>
              <p:cNvSpPr txBox="1">
                <a:spLocks noChangeArrowheads="1"/>
              </p:cNvSpPr>
              <p:nvPr/>
            </p:nvSpPr>
            <p:spPr bwMode="auto">
              <a:xfrm>
                <a:off x="1698256" y="5227765"/>
                <a:ext cx="6433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altLang="pt-BR" sz="1600" b="1" dirty="0">
                    <a:solidFill>
                      <a:srgbClr val="69A12B"/>
                    </a:solidFill>
                    <a:latin typeface="Arial Narrow" panose="020B0606020202030204" pitchFamily="34" charset="0"/>
                  </a:rPr>
                  <a:t>1,6%</a:t>
                </a: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2405001" y="4651230"/>
                <a:ext cx="6433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sz="1600" b="1" dirty="0">
                    <a:solidFill>
                      <a:schemeClr val="accent1">
                        <a:lumMod val="7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4,6%</a:t>
                </a:r>
              </a:p>
            </p:txBody>
          </p:sp>
          <p:sp>
            <p:nvSpPr>
              <p:cNvPr id="70685" name="CaixaDeTexto 37"/>
              <p:cNvSpPr txBox="1">
                <a:spLocks noChangeArrowheads="1"/>
              </p:cNvSpPr>
              <p:nvPr/>
            </p:nvSpPr>
            <p:spPr bwMode="auto">
              <a:xfrm>
                <a:off x="3614070" y="4859330"/>
                <a:ext cx="70033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altLang="pt-BR" sz="1600" b="1" dirty="0">
                    <a:solidFill>
                      <a:srgbClr val="BB4D4D"/>
                    </a:solidFill>
                    <a:latin typeface="Arial Narrow" panose="020B0606020202030204" pitchFamily="34" charset="0"/>
                  </a:rPr>
                  <a:t>3,3%</a:t>
                </a:r>
              </a:p>
            </p:txBody>
          </p:sp>
          <p:sp>
            <p:nvSpPr>
              <p:cNvPr id="70686" name="CaixaDeTexto 38"/>
              <p:cNvSpPr txBox="1">
                <a:spLocks noChangeArrowheads="1"/>
              </p:cNvSpPr>
              <p:nvPr/>
            </p:nvSpPr>
            <p:spPr bwMode="auto">
              <a:xfrm>
                <a:off x="4282076" y="5088482"/>
                <a:ext cx="70033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altLang="pt-BR" sz="1600" b="1" dirty="0">
                    <a:solidFill>
                      <a:srgbClr val="69A12B"/>
                    </a:solidFill>
                    <a:latin typeface="Arial Narrow" panose="020B0606020202030204" pitchFamily="34" charset="0"/>
                  </a:rPr>
                  <a:t>1,0%</a:t>
                </a:r>
              </a:p>
            </p:txBody>
          </p:sp>
          <p:sp>
            <p:nvSpPr>
              <p:cNvPr id="40" name="CaixaDeTexto 39"/>
              <p:cNvSpPr txBox="1"/>
              <p:nvPr/>
            </p:nvSpPr>
            <p:spPr>
              <a:xfrm>
                <a:off x="5009373" y="4763052"/>
                <a:ext cx="74426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sz="1600" b="1" dirty="0">
                    <a:solidFill>
                      <a:schemeClr val="accent1">
                        <a:lumMod val="7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3,7%</a:t>
                </a:r>
              </a:p>
            </p:txBody>
          </p:sp>
          <p:sp>
            <p:nvSpPr>
              <p:cNvPr id="66" name="Retângulo 65"/>
              <p:cNvSpPr/>
              <p:nvPr/>
            </p:nvSpPr>
            <p:spPr>
              <a:xfrm>
                <a:off x="1700711" y="5548087"/>
                <a:ext cx="564135" cy="216000"/>
              </a:xfrm>
              <a:prstGeom prst="rect">
                <a:avLst/>
              </a:prstGeom>
              <a:solidFill>
                <a:srgbClr val="69A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Retângulo 66"/>
              <p:cNvSpPr/>
              <p:nvPr/>
            </p:nvSpPr>
            <p:spPr>
              <a:xfrm>
                <a:off x="1055373" y="5268410"/>
                <a:ext cx="564135" cy="504000"/>
              </a:xfrm>
              <a:prstGeom prst="rect">
                <a:avLst/>
              </a:prstGeom>
              <a:solidFill>
                <a:srgbClr val="BB4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8" name="Retângulo 67"/>
              <p:cNvSpPr/>
              <p:nvPr/>
            </p:nvSpPr>
            <p:spPr>
              <a:xfrm>
                <a:off x="2378928" y="4977518"/>
                <a:ext cx="564135" cy="792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Retângulo 69"/>
              <p:cNvSpPr/>
              <p:nvPr/>
            </p:nvSpPr>
            <p:spPr>
              <a:xfrm>
                <a:off x="3597701" y="5181127"/>
                <a:ext cx="564135" cy="576000"/>
              </a:xfrm>
              <a:prstGeom prst="rect">
                <a:avLst/>
              </a:prstGeom>
              <a:solidFill>
                <a:srgbClr val="BB4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Retângulo 70"/>
              <p:cNvSpPr/>
              <p:nvPr/>
            </p:nvSpPr>
            <p:spPr>
              <a:xfrm>
                <a:off x="4238598" y="5389931"/>
                <a:ext cx="564135" cy="360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2" name="Retângulo 71"/>
              <p:cNvSpPr/>
              <p:nvPr/>
            </p:nvSpPr>
            <p:spPr>
              <a:xfrm>
                <a:off x="4941600" y="5084081"/>
                <a:ext cx="564135" cy="68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Retângulo 72"/>
              <p:cNvSpPr/>
              <p:nvPr/>
            </p:nvSpPr>
            <p:spPr>
              <a:xfrm>
                <a:off x="3377111" y="5752466"/>
                <a:ext cx="2313892" cy="162419"/>
              </a:xfrm>
              <a:prstGeom prst="rect">
                <a:avLst/>
              </a:prstGeom>
              <a:solidFill>
                <a:srgbClr val="132A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4" name="Retângulo 3"/>
          <p:cNvSpPr>
            <a:spLocks noChangeAspect="1"/>
          </p:cNvSpPr>
          <p:nvPr/>
        </p:nvSpPr>
        <p:spPr>
          <a:xfrm>
            <a:off x="1259632" y="6453336"/>
            <a:ext cx="252000" cy="252000"/>
          </a:xfrm>
          <a:prstGeom prst="rect">
            <a:avLst/>
          </a:prstGeom>
          <a:solidFill>
            <a:srgbClr val="BB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/>
          <p:cNvSpPr>
            <a:spLocks noChangeAspect="1"/>
          </p:cNvSpPr>
          <p:nvPr/>
        </p:nvSpPr>
        <p:spPr>
          <a:xfrm>
            <a:off x="3580847" y="6472208"/>
            <a:ext cx="252000" cy="252000"/>
          </a:xfrm>
          <a:prstGeom prst="rect">
            <a:avLst/>
          </a:prstGeom>
          <a:solidFill>
            <a:srgbClr val="69A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/>
          <p:cNvSpPr>
            <a:spLocks noChangeAspect="1"/>
          </p:cNvSpPr>
          <p:nvPr/>
        </p:nvSpPr>
        <p:spPr>
          <a:xfrm>
            <a:off x="6192208" y="6442908"/>
            <a:ext cx="25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30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41338" y="6279406"/>
            <a:ext cx="806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pt-BR" altLang="pt-BR" sz="1200" b="1" dirty="0"/>
              <a:t>AMERICA CENTRAL: </a:t>
            </a:r>
            <a:r>
              <a:rPr lang="pt-BR" altLang="pt-BR" sz="1200" b="1" dirty="0">
                <a:solidFill>
                  <a:srgbClr val="000000"/>
                </a:solidFill>
              </a:rPr>
              <a:t>Venezuela, Peru, Panamá, Nicarágua, Honduras, </a:t>
            </a:r>
            <a:r>
              <a:rPr lang="pt-BR" altLang="pt-BR" sz="1200" b="1" dirty="0" err="1">
                <a:solidFill>
                  <a:srgbClr val="000000"/>
                </a:solidFill>
              </a:rPr>
              <a:t>Guyana,Guatemala</a:t>
            </a:r>
            <a:r>
              <a:rPr lang="pt-BR" altLang="pt-BR" sz="1200" b="1" dirty="0">
                <a:solidFill>
                  <a:srgbClr val="000000"/>
                </a:solidFill>
              </a:rPr>
              <a:t>, El Salvador, Republica Dominicana, Cuba, Costa Rica, Colômbia, Belize.</a:t>
            </a:r>
            <a:endParaRPr lang="pt-BR" altLang="pt-BR" sz="1200" b="1" dirty="0"/>
          </a:p>
        </p:txBody>
      </p:sp>
      <p:sp>
        <p:nvSpPr>
          <p:cNvPr id="8196" name="CaixaDeTexto 4"/>
          <p:cNvSpPr txBox="1">
            <a:spLocks noChangeArrowheads="1"/>
          </p:cNvSpPr>
          <p:nvPr/>
        </p:nvSpPr>
        <p:spPr bwMode="auto">
          <a:xfrm>
            <a:off x="1259632" y="57979"/>
            <a:ext cx="806132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   </a:t>
            </a:r>
            <a:r>
              <a:rPr lang="pt-BR" altLang="pt-BR" sz="20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Principais </a:t>
            </a:r>
            <a:r>
              <a:rPr lang="pt-BR" altLang="pt-BR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Produtores </a:t>
            </a:r>
            <a:r>
              <a:rPr lang="pt-BR" altLang="pt-BR" sz="20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Mundiais de </a:t>
            </a:r>
            <a:r>
              <a:rPr lang="pt-BR" altLang="pt-BR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Camarão Marinho:</a:t>
            </a:r>
          </a:p>
          <a:p>
            <a:pPr algn="ctr" eaLnBrk="1" hangingPunct="1"/>
            <a:r>
              <a:rPr lang="pt-BR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altLang="pt-BR" sz="20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Capturado </a:t>
            </a:r>
            <a:r>
              <a:rPr lang="pt-BR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 </a:t>
            </a:r>
            <a:r>
              <a:rPr lang="pt-BR" altLang="pt-BR" sz="20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Cultivado</a:t>
            </a:r>
            <a:r>
              <a:rPr lang="pt-BR" altLang="pt-BR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pt-BR" altLang="pt-BR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2003/2014)</a:t>
            </a:r>
          </a:p>
          <a:p>
            <a:pPr algn="ctr" eaLnBrk="1" hangingPunct="1"/>
            <a:endParaRPr lang="pt-BR" altLang="pt-BR" sz="2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314406" y="6544682"/>
            <a:ext cx="257651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100" b="1" dirty="0">
                <a:latin typeface="+mj-lt"/>
                <a:cs typeface="Arial" panose="020B0604020202020204" pitchFamily="34" charset="0"/>
              </a:rPr>
              <a:t>Fonte: FAO. </a:t>
            </a:r>
            <a:r>
              <a:rPr lang="pt-BR" sz="1100" b="1" dirty="0" smtClean="0">
                <a:latin typeface="+mj-lt"/>
                <a:cs typeface="Arial" panose="020B0604020202020204" pitchFamily="34" charset="0"/>
              </a:rPr>
              <a:t>Março/2016</a:t>
            </a:r>
            <a:endParaRPr lang="pt-BR" sz="1100" b="1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49311"/>
              </p:ext>
            </p:extLst>
          </p:nvPr>
        </p:nvGraphicFramePr>
        <p:xfrm>
          <a:off x="615950" y="1350400"/>
          <a:ext cx="8037513" cy="481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2" name="Planilha" r:id="rId4" imgW="5010103" imgH="2828904" progId="Excel.Sheet.8">
                  <p:embed/>
                </p:oleObj>
              </mc:Choice>
              <mc:Fallback>
                <p:oleObj name="Planilha" r:id="rId4" imgW="5010103" imgH="2828904" progId="Excel.Sheet.8">
                  <p:embed/>
                  <p:pic>
                    <p:nvPicPr>
                      <p:cNvPr id="0" name="Picture 2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" y="1350400"/>
                        <a:ext cx="8037513" cy="4814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150062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3049239" y="2344193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3059832" y="2780928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3225034" y="3212976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390236" y="3645024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233146" y="4077072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5364088" y="4509120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012160" y="4941168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6681418" y="5389745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8172400" y="5809677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843808" y="1880864"/>
            <a:ext cx="410862" cy="324000"/>
          </a:xfrm>
          <a:prstGeom prst="rect">
            <a:avLst/>
          </a:prstGeom>
          <a:solidFill>
            <a:srgbClr val="CA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A7575"/>
              </a:solidFill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623896"/>
              </p:ext>
            </p:extLst>
          </p:nvPr>
        </p:nvGraphicFramePr>
        <p:xfrm>
          <a:off x="46088" y="1730695"/>
          <a:ext cx="9062415" cy="501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852" name="CaixaDeTexto 3"/>
          <p:cNvSpPr txBox="1">
            <a:spLocks noChangeArrowheads="1"/>
          </p:cNvSpPr>
          <p:nvPr/>
        </p:nvSpPr>
        <p:spPr bwMode="auto">
          <a:xfrm>
            <a:off x="6886849" y="6654857"/>
            <a:ext cx="3000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Libras/per-capita/ano (base 2014)</a:t>
            </a:r>
          </a:p>
        </p:txBody>
      </p:sp>
      <p:sp>
        <p:nvSpPr>
          <p:cNvPr id="78853" name="CaixaDeTexto 4"/>
          <p:cNvSpPr txBox="1">
            <a:spLocks noChangeArrowheads="1"/>
          </p:cNvSpPr>
          <p:nvPr/>
        </p:nvSpPr>
        <p:spPr bwMode="auto">
          <a:xfrm>
            <a:off x="4013132" y="6642891"/>
            <a:ext cx="3143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BR" alt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Fisheries</a:t>
            </a:r>
            <a:r>
              <a:rPr lang="pt-BR" alt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pt-BR" alt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8" name="Retângulo 7"/>
          <p:cNvSpPr/>
          <p:nvPr/>
        </p:nvSpPr>
        <p:spPr>
          <a:xfrm>
            <a:off x="2051720" y="1881304"/>
            <a:ext cx="132058" cy="4284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0" y="1988840"/>
            <a:ext cx="3117530" cy="3814419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23728" y="332656"/>
            <a:ext cx="665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dirty="0">
                <a:solidFill>
                  <a:srgbClr val="BB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CARDÁPIO DE FRUTOS DO MAR DOS EUA:</a:t>
            </a:r>
            <a:endParaRPr lang="pt-BR" sz="2400" dirty="0">
              <a:solidFill>
                <a:srgbClr val="BB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ixaDeTexto 3"/>
          <p:cNvSpPr txBox="1">
            <a:spLocks noChangeArrowheads="1"/>
          </p:cNvSpPr>
          <p:nvPr/>
        </p:nvSpPr>
        <p:spPr bwMode="auto">
          <a:xfrm>
            <a:off x="298117" y="1064930"/>
            <a:ext cx="86663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AMERICANOS COMEM MAIS CAMARÃO MARINHO (LIBRAS PER-CAPITA/ANO) DO QUE QUALQUER OUTRO FRUTO DO MAR</a:t>
            </a:r>
          </a:p>
        </p:txBody>
      </p:sp>
    </p:spTree>
    <p:extLst>
      <p:ext uri="{BB962C8B-B14F-4D97-AF65-F5344CB8AC3E}">
        <p14:creationId xmlns:p14="http://schemas.microsoft.com/office/powerpoint/2010/main" val="1995754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" y="1412776"/>
            <a:ext cx="9144000" cy="5516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17232"/>
            <a:ext cx="1491916" cy="82358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49551" y="6484832"/>
            <a:ext cx="2218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Swis721 Cn BT" panose="020B0506020202030204" pitchFamily="34" charset="0"/>
              </a:rPr>
              <a:t>Fonte:www1.folha.uol.com.br/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42976" y="214290"/>
            <a:ext cx="7164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CC"/>
                </a:solidFill>
                <a:latin typeface="Swis721 Cn BT" panose="020B0506020202030204" pitchFamily="34" charset="0"/>
              </a:rPr>
              <a:t>Nem Salada </a:t>
            </a:r>
            <a:r>
              <a:rPr lang="pt-BR" sz="2400" b="1" dirty="0">
                <a:solidFill>
                  <a:srgbClr val="0000CC"/>
                </a:solidFill>
                <a:latin typeface="Swis721 Cn BT" panose="020B0506020202030204" pitchFamily="34" charset="0"/>
              </a:rPr>
              <a:t>FIT,</a:t>
            </a:r>
          </a:p>
          <a:p>
            <a:pPr algn="ctr"/>
            <a:r>
              <a:rPr lang="pt-BR" sz="2400" b="1" dirty="0" smtClean="0">
                <a:solidFill>
                  <a:srgbClr val="0000CC"/>
                </a:solidFill>
                <a:latin typeface="Swis721 Cn BT" panose="020B0506020202030204" pitchFamily="34" charset="0"/>
              </a:rPr>
              <a:t>Nem Churrasco à Brasileira. </a:t>
            </a:r>
            <a:endParaRPr lang="pt-BR" sz="2400" b="1" dirty="0">
              <a:solidFill>
                <a:srgbClr val="0000CC"/>
              </a:solidFill>
              <a:latin typeface="Swis721 Cn BT" panose="020B0506020202030204" pitchFamily="34" charset="0"/>
            </a:endParaRPr>
          </a:p>
          <a:p>
            <a:pPr algn="ctr"/>
            <a:r>
              <a:rPr lang="pt-BR" sz="2400" b="1" dirty="0" smtClean="0">
                <a:solidFill>
                  <a:srgbClr val="0000CC"/>
                </a:solidFill>
                <a:latin typeface="Swis721 Cn BT" panose="020B0506020202030204" pitchFamily="34" charset="0"/>
              </a:rPr>
              <a:t>O </a:t>
            </a:r>
            <a:r>
              <a:rPr lang="pt-BR" sz="2400" b="1" dirty="0">
                <a:solidFill>
                  <a:srgbClr val="0000CC"/>
                </a:solidFill>
                <a:latin typeface="Swis721 BlkCn BT" panose="020B0806030502040204" pitchFamily="34" charset="0"/>
              </a:rPr>
              <a:t>Camarão Marinho </a:t>
            </a:r>
            <a:r>
              <a:rPr lang="pt-BR" sz="2400" b="1" dirty="0" smtClean="0">
                <a:solidFill>
                  <a:srgbClr val="0000CC"/>
                </a:solidFill>
                <a:latin typeface="Swis721 BlkCn BT" panose="020B0806030502040204" pitchFamily="34" charset="0"/>
              </a:rPr>
              <a:t>foi a</a:t>
            </a:r>
            <a:r>
              <a:rPr lang="pt-BR" sz="2400" b="1" dirty="0" smtClean="0">
                <a:solidFill>
                  <a:srgbClr val="0000CC"/>
                </a:solidFill>
                <a:latin typeface="Swis721 Cn BT" panose="020B0506020202030204" pitchFamily="34" charset="0"/>
              </a:rPr>
              <a:t> Comida Mais Disputada Pelos Atletas Olímpicos.</a:t>
            </a:r>
            <a:endParaRPr lang="pt-BR" sz="2400" b="1" dirty="0">
              <a:solidFill>
                <a:srgbClr val="0000CC"/>
              </a:solidFill>
              <a:latin typeface="Swis721 Cn BT" panose="020B0506020202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91" y="81512"/>
            <a:ext cx="953690" cy="13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2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3" y="-51608"/>
            <a:ext cx="9191013" cy="68816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7" y="563013"/>
            <a:ext cx="4617729" cy="6281941"/>
          </a:xfrm>
          <a:prstGeom prst="rect">
            <a:avLst/>
          </a:prstGeom>
        </p:spPr>
      </p:pic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52018" y="3141082"/>
            <a:ext cx="11076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chemeClr val="bg1"/>
                </a:solidFill>
                <a:latin typeface="Swis721 Cn BT" pitchFamily="34" charset="0"/>
              </a:rPr>
              <a:t>US$ 427,91</a:t>
            </a:r>
          </a:p>
          <a:p>
            <a:pPr algn="ctr"/>
            <a:r>
              <a:rPr lang="en-US" sz="1100" b="1" dirty="0" err="1">
                <a:solidFill>
                  <a:schemeClr val="bg1"/>
                </a:solidFill>
                <a:latin typeface="Swis721 Cn BT" panose="020B0506020202030204" pitchFamily="34" charset="0"/>
              </a:rPr>
              <a:t>Milhões</a:t>
            </a:r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1701" name="CaixaDeTexto 19"/>
          <p:cNvSpPr txBox="1">
            <a:spLocks noChangeArrowheads="1"/>
          </p:cNvSpPr>
          <p:nvPr/>
        </p:nvSpPr>
        <p:spPr bwMode="auto">
          <a:xfrm>
            <a:off x="1824664" y="-27384"/>
            <a:ext cx="7319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>
                <a:solidFill>
                  <a:srgbClr val="FFFF00"/>
                </a:solidFill>
                <a:latin typeface="Swis721 Cn BT" pitchFamily="34" charset="0"/>
                <a:cs typeface="Tahoma" pitchFamily="34" charset="0"/>
              </a:rPr>
              <a:t>A </a:t>
            </a:r>
            <a:r>
              <a:rPr lang="pt-BR" altLang="pt-BR" sz="2400" b="1" dirty="0" smtClean="0">
                <a:solidFill>
                  <a:srgbClr val="FFFF00"/>
                </a:solidFill>
                <a:latin typeface="Swis721 Cn BT" pitchFamily="34" charset="0"/>
                <a:cs typeface="Tahoma" pitchFamily="34" charset="0"/>
              </a:rPr>
              <a:t>Aquicultura Brasileira sob Ameaça e Riscos das Importações, Associado à Falta de Licenciamento e de Financiamentos:</a:t>
            </a:r>
            <a:endParaRPr lang="pt-BR" altLang="pt-BR" sz="2400" b="1" dirty="0">
              <a:solidFill>
                <a:srgbClr val="FFFF00"/>
              </a:solidFill>
              <a:latin typeface="Swis721 Cn BT" pitchFamily="34" charset="0"/>
              <a:cs typeface="Tahoma" pitchFamily="34" charset="0"/>
            </a:endParaRPr>
          </a:p>
        </p:txBody>
      </p:sp>
      <p:sp>
        <p:nvSpPr>
          <p:cNvPr id="71702" name="CaixaDeTexto 26"/>
          <p:cNvSpPr txBox="1">
            <a:spLocks noChangeArrowheads="1"/>
          </p:cNvSpPr>
          <p:nvPr/>
        </p:nvSpPr>
        <p:spPr bwMode="auto">
          <a:xfrm>
            <a:off x="3563888" y="1142984"/>
            <a:ext cx="5472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Swis721 Cn BT" panose="020B0506020202030204" pitchFamily="34" charset="0"/>
              </a:rPr>
              <a:t>PEDE SOCORRO!</a:t>
            </a:r>
            <a:endParaRPr lang="pt-BR" altLang="pt-BR" sz="3600" b="1" dirty="0">
              <a:solidFill>
                <a:srgbClr val="FF0000"/>
              </a:solidFill>
              <a:latin typeface="Swis721 Cn BT" pitchFamily="34" charset="0"/>
              <a:cs typeface="Tahoma" pitchFamily="34" charset="0"/>
            </a:endParaRPr>
          </a:p>
          <a:p>
            <a:endParaRPr lang="pt-BR" altLang="pt-BR" sz="3600" b="1" dirty="0">
              <a:solidFill>
                <a:srgbClr val="FF0000"/>
              </a:solidFill>
              <a:latin typeface="Swis721 Cn BT" panose="020B0506020202030204" pitchFamily="34" charset="0"/>
            </a:endParaRPr>
          </a:p>
        </p:txBody>
      </p:sp>
      <p:sp>
        <p:nvSpPr>
          <p:cNvPr id="28" name="CaixaDeTexto 19"/>
          <p:cNvSpPr txBox="1">
            <a:spLocks noChangeArrowheads="1"/>
          </p:cNvSpPr>
          <p:nvPr/>
        </p:nvSpPr>
        <p:spPr bwMode="auto">
          <a:xfrm>
            <a:off x="-7751" y="2060848"/>
            <a:ext cx="5102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rgbClr val="FAF074"/>
                </a:solidFill>
                <a:latin typeface="Swis721 Cn BT" pitchFamily="34" charset="0"/>
                <a:cs typeface="Tahoma" pitchFamily="34" charset="0"/>
              </a:rPr>
              <a:t>BALANÇA DE PESCADO DO BRASIL</a:t>
            </a:r>
          </a:p>
        </p:txBody>
      </p:sp>
      <p:sp>
        <p:nvSpPr>
          <p:cNvPr id="30" name="Retângulo 3"/>
          <p:cNvSpPr>
            <a:spLocks noChangeArrowheads="1"/>
          </p:cNvSpPr>
          <p:nvPr/>
        </p:nvSpPr>
        <p:spPr bwMode="auto">
          <a:xfrm>
            <a:off x="212201" y="3126710"/>
            <a:ext cx="25352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1690" name="Retângulo 10"/>
          <p:cNvSpPr>
            <a:spLocks noChangeArrowheads="1"/>
          </p:cNvSpPr>
          <p:nvPr/>
        </p:nvSpPr>
        <p:spPr bwMode="auto">
          <a:xfrm>
            <a:off x="3923929" y="4643446"/>
            <a:ext cx="5220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Ótimas condições climáticas que possibilitam o cultivo </a:t>
            </a:r>
            <a:r>
              <a:rPr lang="pt-BR" altLang="pt-BR" sz="1600" b="1" dirty="0" smtClean="0">
                <a:solidFill>
                  <a:srgbClr val="00B050"/>
                </a:solidFill>
                <a:latin typeface="Swis721 Cn BT" pitchFamily="34" charset="0"/>
              </a:rPr>
              <a:t>durante </a:t>
            </a: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todo o ano</a:t>
            </a:r>
          </a:p>
        </p:txBody>
      </p:sp>
      <p:sp>
        <p:nvSpPr>
          <p:cNvPr id="71683" name="Retângulo 2"/>
          <p:cNvSpPr>
            <a:spLocks noChangeArrowheads="1"/>
          </p:cNvSpPr>
          <p:nvPr/>
        </p:nvSpPr>
        <p:spPr bwMode="auto">
          <a:xfrm>
            <a:off x="4654891" y="1628800"/>
            <a:ext cx="44891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4,5 milhões de km2 de Zona Econômica Exclusiva (ZEE</a:t>
            </a:r>
            <a:r>
              <a:rPr lang="pt-BR" altLang="pt-BR" sz="1400" b="1" dirty="0">
                <a:solidFill>
                  <a:schemeClr val="bg1"/>
                </a:solidFill>
                <a:latin typeface="Swis721 Cn BT" pitchFamily="34" charset="0"/>
              </a:rPr>
              <a:t>)</a:t>
            </a:r>
          </a:p>
        </p:txBody>
      </p:sp>
      <p:sp>
        <p:nvSpPr>
          <p:cNvPr id="71685" name="Retângulo 4"/>
          <p:cNvSpPr>
            <a:spLocks noChangeArrowheads="1"/>
          </p:cNvSpPr>
          <p:nvPr/>
        </p:nvSpPr>
        <p:spPr bwMode="auto">
          <a:xfrm>
            <a:off x="4641173" y="2204864"/>
            <a:ext cx="43953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Mais de 9 milhões de hectares de águas doce represadas</a:t>
            </a:r>
          </a:p>
        </p:txBody>
      </p:sp>
      <p:sp>
        <p:nvSpPr>
          <p:cNvPr id="71686" name="Retângulo 5"/>
          <p:cNvSpPr>
            <a:spLocks noChangeArrowheads="1"/>
          </p:cNvSpPr>
          <p:nvPr/>
        </p:nvSpPr>
        <p:spPr bwMode="auto">
          <a:xfrm>
            <a:off x="4663965" y="2780928"/>
            <a:ext cx="44800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pt-BR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1.000.000 de hectares de áreas propícias para a </a:t>
            </a:r>
            <a:r>
              <a:rPr lang="pt-BR" sz="1600" b="1" dirty="0" err="1" smtClean="0">
                <a:solidFill>
                  <a:srgbClr val="00B050"/>
                </a:solidFill>
                <a:latin typeface="Swis721 Cn BT" panose="020B0506020202030204" pitchFamily="34" charset="0"/>
              </a:rPr>
              <a:t>carcinicultura</a:t>
            </a:r>
            <a:endParaRPr lang="en-US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71687" name="Retângulo 6"/>
          <p:cNvSpPr>
            <a:spLocks noChangeArrowheads="1"/>
          </p:cNvSpPr>
          <p:nvPr/>
        </p:nvSpPr>
        <p:spPr bwMode="auto">
          <a:xfrm>
            <a:off x="4667839" y="3789040"/>
            <a:ext cx="4152633" cy="30777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pt-BR" sz="1400" b="1" dirty="0">
                <a:solidFill>
                  <a:srgbClr val="FAF074"/>
                </a:solidFill>
                <a:latin typeface="Swis721 Cn BT" panose="020B0506020202030204" pitchFamily="34" charset="0"/>
              </a:rPr>
              <a:t>DÉFICIT DE US$ </a:t>
            </a:r>
            <a:r>
              <a:rPr lang="pt-BR" sz="1400" b="1" dirty="0" smtClean="0">
                <a:solidFill>
                  <a:srgbClr val="FAF074"/>
                </a:solidFill>
                <a:latin typeface="Swis721 Cn BT" panose="020B0506020202030204" pitchFamily="34" charset="0"/>
              </a:rPr>
              <a:t>895,2 </a:t>
            </a:r>
            <a:r>
              <a:rPr lang="pt-BR" sz="1400" b="1" dirty="0">
                <a:solidFill>
                  <a:srgbClr val="FAF074"/>
                </a:solidFill>
                <a:latin typeface="Swis721 Cn BT" panose="020B0506020202030204" pitchFamily="34" charset="0"/>
              </a:rPr>
              <a:t>MILHÕES EM </a:t>
            </a:r>
            <a:r>
              <a:rPr lang="pt-BR" sz="1400" b="1" dirty="0" smtClean="0">
                <a:solidFill>
                  <a:srgbClr val="FAF074"/>
                </a:solidFill>
                <a:latin typeface="Swis721 Cn BT" panose="020B0506020202030204" pitchFamily="34" charset="0"/>
              </a:rPr>
              <a:t>2016</a:t>
            </a:r>
            <a:endParaRPr lang="en-US" sz="1400" b="1" dirty="0">
              <a:solidFill>
                <a:srgbClr val="FAF074"/>
              </a:solidFill>
              <a:latin typeface="Swis721 Cn BT" panose="020B0506020202030204" pitchFamily="34" charset="0"/>
            </a:endParaRPr>
          </a:p>
        </p:txBody>
      </p:sp>
      <p:sp>
        <p:nvSpPr>
          <p:cNvPr id="71689" name="Retângulo 9"/>
          <p:cNvSpPr>
            <a:spLocks noChangeArrowheads="1"/>
          </p:cNvSpPr>
          <p:nvPr/>
        </p:nvSpPr>
        <p:spPr bwMode="auto">
          <a:xfrm>
            <a:off x="4113157" y="4149080"/>
            <a:ext cx="50308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Uma das maiores produções de grãos do mundo</a:t>
            </a:r>
          </a:p>
        </p:txBody>
      </p:sp>
      <p:sp>
        <p:nvSpPr>
          <p:cNvPr id="71691" name="Retângulo 11"/>
          <p:cNvSpPr>
            <a:spLocks noChangeArrowheads="1"/>
          </p:cNvSpPr>
          <p:nvPr/>
        </p:nvSpPr>
        <p:spPr bwMode="auto">
          <a:xfrm>
            <a:off x="4113157" y="5229200"/>
            <a:ext cx="5565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b="1" dirty="0">
                <a:solidFill>
                  <a:srgbClr val="00B050"/>
                </a:solidFill>
                <a:latin typeface="Swis721 Cn BT" pitchFamily="34" charset="0"/>
              </a:rPr>
              <a:t>Excepcionais espécies aquícolas</a:t>
            </a:r>
          </a:p>
        </p:txBody>
      </p:sp>
      <p:sp>
        <p:nvSpPr>
          <p:cNvPr id="29" name="Retângulo 5"/>
          <p:cNvSpPr>
            <a:spLocks noChangeArrowheads="1"/>
          </p:cNvSpPr>
          <p:nvPr/>
        </p:nvSpPr>
        <p:spPr bwMode="auto">
          <a:xfrm>
            <a:off x="4427984" y="3356992"/>
            <a:ext cx="4752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pt-BR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2,5 milhões de hectares de áreas estuarinas</a:t>
            </a:r>
            <a:endParaRPr lang="en-US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1" name="Retângulo 3"/>
          <p:cNvSpPr>
            <a:spLocks noChangeArrowheads="1"/>
          </p:cNvSpPr>
          <p:nvPr/>
        </p:nvSpPr>
        <p:spPr bwMode="auto">
          <a:xfrm>
            <a:off x="4113158" y="5589240"/>
            <a:ext cx="4495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5"/>
              </a:buBlip>
            </a:pPr>
            <a:r>
              <a:rPr lang="pt-BR" altLang="pt-BR" sz="1600" b="1" dirty="0">
                <a:solidFill>
                  <a:srgbClr val="00B050"/>
                </a:solidFill>
                <a:latin typeface="Swis721 Cn BT" pitchFamily="34" charset="0"/>
              </a:rPr>
              <a:t>7,500 km de linha de costa</a:t>
            </a:r>
          </a:p>
        </p:txBody>
      </p:sp>
      <p:sp>
        <p:nvSpPr>
          <p:cNvPr id="32" name="Retângulo 3"/>
          <p:cNvSpPr>
            <a:spLocks noChangeArrowheads="1"/>
          </p:cNvSpPr>
          <p:nvPr/>
        </p:nvSpPr>
        <p:spPr bwMode="auto">
          <a:xfrm>
            <a:off x="2607934" y="3141081"/>
            <a:ext cx="9559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chemeClr val="bg1"/>
                </a:solidFill>
                <a:latin typeface="Swis721 Cn BT" pitchFamily="34" charset="0"/>
              </a:rPr>
              <a:t>US$ </a:t>
            </a:r>
            <a:r>
              <a:rPr lang="pt-BR" altLang="pt-BR" sz="1100" b="1" dirty="0" smtClean="0">
                <a:solidFill>
                  <a:schemeClr val="bg1"/>
                </a:solidFill>
                <a:latin typeface="Swis721 Cn BT" pitchFamily="34" charset="0"/>
              </a:rPr>
              <a:t>260,88</a:t>
            </a:r>
          </a:p>
          <a:p>
            <a:pPr algn="ctr"/>
            <a:r>
              <a:rPr lang="en-US" sz="1100" b="1" dirty="0" err="1" smtClean="0">
                <a:solidFill>
                  <a:schemeClr val="bg1"/>
                </a:solidFill>
                <a:latin typeface="Swis721 Cn BT" panose="020B0506020202030204" pitchFamily="34" charset="0"/>
              </a:rPr>
              <a:t>Milhões</a:t>
            </a:r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33" name="Retângulo 3"/>
          <p:cNvSpPr>
            <a:spLocks noChangeArrowheads="1"/>
          </p:cNvSpPr>
          <p:nvPr/>
        </p:nvSpPr>
        <p:spPr bwMode="auto">
          <a:xfrm>
            <a:off x="179512" y="4008216"/>
            <a:ext cx="11125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chemeClr val="bg1"/>
                </a:solidFill>
                <a:latin typeface="Swis721 Cn BT" pitchFamily="34" charset="0"/>
              </a:rPr>
              <a:t>US$ 202,86</a:t>
            </a:r>
          </a:p>
          <a:p>
            <a:pPr algn="ctr"/>
            <a:r>
              <a:rPr lang="en-US" sz="1100" b="1" dirty="0" err="1">
                <a:solidFill>
                  <a:schemeClr val="bg1"/>
                </a:solidFill>
                <a:latin typeface="Swis721 Cn BT" panose="020B0506020202030204" pitchFamily="34" charset="0"/>
              </a:rPr>
              <a:t>Milhões</a:t>
            </a:r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34" name="Retângulo 3"/>
          <p:cNvSpPr>
            <a:spLocks noChangeArrowheads="1"/>
          </p:cNvSpPr>
          <p:nvPr/>
        </p:nvSpPr>
        <p:spPr bwMode="auto">
          <a:xfrm>
            <a:off x="2708998" y="3998858"/>
            <a:ext cx="8861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chemeClr val="bg1"/>
                </a:solidFill>
                <a:latin typeface="Swis721 Cn BT" pitchFamily="34" charset="0"/>
              </a:rPr>
              <a:t>US$ </a:t>
            </a:r>
            <a:r>
              <a:rPr lang="pt-BR" altLang="pt-BR" sz="1100" b="1" dirty="0" smtClean="0">
                <a:solidFill>
                  <a:schemeClr val="bg1"/>
                </a:solidFill>
                <a:latin typeface="Swis721 Cn BT" pitchFamily="34" charset="0"/>
              </a:rPr>
              <a:t>1,156</a:t>
            </a:r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  <a:p>
            <a:pPr algn="ctr"/>
            <a:r>
              <a:rPr lang="en-US" sz="1100" b="1" dirty="0" err="1" smtClean="0">
                <a:solidFill>
                  <a:schemeClr val="bg1"/>
                </a:solidFill>
                <a:latin typeface="Swis721 Cn BT" panose="020B0506020202030204" pitchFamily="34" charset="0"/>
              </a:rPr>
              <a:t>Bilhão</a:t>
            </a:r>
            <a:endParaRPr lang="pt-BR" altLang="pt-BR" sz="1100" b="1" dirty="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42" name="Retângulo 3"/>
          <p:cNvSpPr>
            <a:spLocks noChangeArrowheads="1"/>
          </p:cNvSpPr>
          <p:nvPr/>
        </p:nvSpPr>
        <p:spPr bwMode="auto">
          <a:xfrm>
            <a:off x="1381583" y="2921337"/>
            <a:ext cx="88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chemeClr val="bg1"/>
                </a:solidFill>
                <a:latin typeface="Swis721 Cn BT" pitchFamily="34" charset="0"/>
              </a:rPr>
              <a:t>- 57,51%</a:t>
            </a:r>
          </a:p>
        </p:txBody>
      </p:sp>
      <p:sp>
        <p:nvSpPr>
          <p:cNvPr id="45" name="Retângulo 3"/>
          <p:cNvSpPr>
            <a:spLocks noChangeArrowheads="1"/>
          </p:cNvSpPr>
          <p:nvPr/>
        </p:nvSpPr>
        <p:spPr bwMode="auto">
          <a:xfrm>
            <a:off x="1331640" y="3095382"/>
            <a:ext cx="10795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rgbClr val="0C2947"/>
                </a:solidFill>
                <a:latin typeface="Swis721 Cn BT" pitchFamily="34" charset="0"/>
              </a:rPr>
              <a:t>Exportação</a:t>
            </a:r>
          </a:p>
        </p:txBody>
      </p:sp>
      <p:sp>
        <p:nvSpPr>
          <p:cNvPr id="46" name="Retângulo 3"/>
          <p:cNvSpPr>
            <a:spLocks noChangeArrowheads="1"/>
          </p:cNvSpPr>
          <p:nvPr/>
        </p:nvSpPr>
        <p:spPr bwMode="auto">
          <a:xfrm>
            <a:off x="1331640" y="3970966"/>
            <a:ext cx="11294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rgbClr val="0C2947"/>
                </a:solidFill>
                <a:latin typeface="Swis721 Cn BT" pitchFamily="34" charset="0"/>
              </a:rPr>
              <a:t>Importação</a:t>
            </a:r>
          </a:p>
        </p:txBody>
      </p:sp>
      <p:sp>
        <p:nvSpPr>
          <p:cNvPr id="44" name="Retângulo 3"/>
          <p:cNvSpPr>
            <a:spLocks noChangeArrowheads="1"/>
          </p:cNvSpPr>
          <p:nvPr/>
        </p:nvSpPr>
        <p:spPr bwMode="auto">
          <a:xfrm>
            <a:off x="227631" y="3752438"/>
            <a:ext cx="88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rgbClr val="0C2947"/>
                </a:solidFill>
                <a:latin typeface="Swis721 Cn BT" pitchFamily="34" charset="0"/>
              </a:rPr>
              <a:t>2003</a:t>
            </a:r>
          </a:p>
        </p:txBody>
      </p:sp>
      <p:sp>
        <p:nvSpPr>
          <p:cNvPr id="47" name="Retângulo 3"/>
          <p:cNvSpPr>
            <a:spLocks noChangeArrowheads="1"/>
          </p:cNvSpPr>
          <p:nvPr/>
        </p:nvSpPr>
        <p:spPr bwMode="auto">
          <a:xfrm>
            <a:off x="2707584" y="3740141"/>
            <a:ext cx="88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 smtClean="0">
                <a:solidFill>
                  <a:srgbClr val="0C2947"/>
                </a:solidFill>
                <a:latin typeface="Swis721 Cn BT" pitchFamily="34" charset="0"/>
              </a:rPr>
              <a:t>2016</a:t>
            </a:r>
            <a:endParaRPr lang="pt-BR" altLang="pt-BR" sz="1100" b="1" dirty="0">
              <a:solidFill>
                <a:srgbClr val="0C2947"/>
              </a:solidFill>
              <a:latin typeface="Swis721 Cn BT" pitchFamily="34" charset="0"/>
            </a:endParaRPr>
          </a:p>
        </p:txBody>
      </p:sp>
      <p:sp>
        <p:nvSpPr>
          <p:cNvPr id="48" name="Retângulo 3"/>
          <p:cNvSpPr>
            <a:spLocks noChangeArrowheads="1"/>
          </p:cNvSpPr>
          <p:nvPr/>
        </p:nvSpPr>
        <p:spPr bwMode="auto">
          <a:xfrm>
            <a:off x="276994" y="2889382"/>
            <a:ext cx="88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>
                <a:solidFill>
                  <a:srgbClr val="0C2947"/>
                </a:solidFill>
                <a:latin typeface="Swis721 Cn BT" pitchFamily="34" charset="0"/>
              </a:rPr>
              <a:t>2003</a:t>
            </a:r>
          </a:p>
        </p:txBody>
      </p:sp>
      <p:sp>
        <p:nvSpPr>
          <p:cNvPr id="49" name="Retângulo 3"/>
          <p:cNvSpPr>
            <a:spLocks noChangeArrowheads="1"/>
          </p:cNvSpPr>
          <p:nvPr/>
        </p:nvSpPr>
        <p:spPr bwMode="auto">
          <a:xfrm>
            <a:off x="2699792" y="2893490"/>
            <a:ext cx="88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100" b="1" dirty="0" smtClean="0">
                <a:solidFill>
                  <a:srgbClr val="0C2947"/>
                </a:solidFill>
                <a:latin typeface="Swis721 Cn BT" pitchFamily="34" charset="0"/>
              </a:rPr>
              <a:t>2016</a:t>
            </a:r>
            <a:endParaRPr lang="pt-BR" altLang="pt-BR" sz="1100" b="1" dirty="0">
              <a:solidFill>
                <a:srgbClr val="0C2947"/>
              </a:solidFill>
              <a:latin typeface="Swis721 Cn BT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70" y="6138000"/>
            <a:ext cx="9215470" cy="72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7" t="18463" r="12080"/>
          <a:stretch/>
        </p:blipFill>
        <p:spPr>
          <a:xfrm flipH="1">
            <a:off x="-47017" y="-79537"/>
            <a:ext cx="2098735" cy="1780346"/>
          </a:xfrm>
          <a:prstGeom prst="rect">
            <a:avLst/>
          </a:prstGeom>
          <a:ln w="28575" cap="sq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</p:pic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704172" y="-142900"/>
            <a:ext cx="867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2000" b="1" dirty="0" smtClean="0">
                <a:solidFill>
                  <a:srgbClr val="FF0000"/>
                </a:solidFill>
                <a:latin typeface="Swis721 Cn BT" pitchFamily="34" charset="0"/>
              </a:rPr>
              <a:t>Atum</a:t>
            </a:r>
            <a:endParaRPr lang="pt-BR" altLang="pt-BR" sz="2000" b="1" dirty="0">
              <a:solidFill>
                <a:srgbClr val="FF0000"/>
              </a:solidFill>
              <a:latin typeface="Swis721 Cn BT" pitchFamily="34" charset="0"/>
            </a:endParaRPr>
          </a:p>
        </p:txBody>
      </p:sp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4929190" y="5857892"/>
            <a:ext cx="8655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FF0000"/>
                </a:solidFill>
                <a:latin typeface="Swis721 Cn BT" pitchFamily="34" charset="0"/>
              </a:rPr>
              <a:t>Pintado</a:t>
            </a:r>
          </a:p>
        </p:txBody>
      </p:sp>
      <p:sp>
        <p:nvSpPr>
          <p:cNvPr id="39" name="Retângulo 3"/>
          <p:cNvSpPr>
            <a:spLocks noChangeArrowheads="1"/>
          </p:cNvSpPr>
          <p:nvPr/>
        </p:nvSpPr>
        <p:spPr bwMode="auto">
          <a:xfrm>
            <a:off x="7847141" y="5857892"/>
            <a:ext cx="12254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FF0000"/>
                </a:solidFill>
                <a:latin typeface="Swis721 Cn BT" pitchFamily="34" charset="0"/>
              </a:rPr>
              <a:t>Camarão</a:t>
            </a:r>
          </a:p>
        </p:txBody>
      </p:sp>
      <p:sp>
        <p:nvSpPr>
          <p:cNvPr id="41" name="Retângulo 3"/>
          <p:cNvSpPr>
            <a:spLocks noChangeArrowheads="1"/>
          </p:cNvSpPr>
          <p:nvPr/>
        </p:nvSpPr>
        <p:spPr bwMode="auto">
          <a:xfrm>
            <a:off x="6357950" y="5805090"/>
            <a:ext cx="10111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err="1">
                <a:solidFill>
                  <a:srgbClr val="FF0000"/>
                </a:solidFill>
                <a:latin typeface="Swis721 Cn BT" pitchFamily="34" charset="0"/>
              </a:rPr>
              <a:t>Tilápia</a:t>
            </a:r>
            <a:endParaRPr lang="pt-BR" altLang="pt-BR" sz="1600" b="1" dirty="0">
              <a:solidFill>
                <a:srgbClr val="FF0000"/>
              </a:solidFill>
              <a:latin typeface="Swis721 Cn BT" pitchFamily="34" charset="0"/>
            </a:endParaRPr>
          </a:p>
        </p:txBody>
      </p:sp>
      <p:sp>
        <p:nvSpPr>
          <p:cNvPr id="37" name="Retângulo 3"/>
          <p:cNvSpPr>
            <a:spLocks noChangeArrowheads="1"/>
          </p:cNvSpPr>
          <p:nvPr/>
        </p:nvSpPr>
        <p:spPr bwMode="auto">
          <a:xfrm>
            <a:off x="2428860" y="5857892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FF0000"/>
                </a:solidFill>
                <a:latin typeface="Swis721 Cn BT" pitchFamily="34" charset="0"/>
              </a:rPr>
              <a:t>Pirarucu</a:t>
            </a:r>
          </a:p>
        </p:txBody>
      </p:sp>
      <p:sp>
        <p:nvSpPr>
          <p:cNvPr id="38" name="Retângulo 3"/>
          <p:cNvSpPr>
            <a:spLocks noChangeArrowheads="1"/>
          </p:cNvSpPr>
          <p:nvPr/>
        </p:nvSpPr>
        <p:spPr bwMode="auto">
          <a:xfrm>
            <a:off x="3714744" y="5857892"/>
            <a:ext cx="796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FF0000"/>
                </a:solidFill>
                <a:latin typeface="Swis721 Cn BT" pitchFamily="34" charset="0"/>
              </a:rPr>
              <a:t>Pacu</a:t>
            </a:r>
          </a:p>
        </p:txBody>
      </p:sp>
      <p:sp>
        <p:nvSpPr>
          <p:cNvPr id="6" name="Retângulo 5"/>
          <p:cNvSpPr/>
          <p:nvPr/>
        </p:nvSpPr>
        <p:spPr>
          <a:xfrm>
            <a:off x="-54992" y="-82444"/>
            <a:ext cx="740971" cy="144410"/>
          </a:xfrm>
          <a:prstGeom prst="rect">
            <a:avLst/>
          </a:prstGeom>
          <a:solidFill>
            <a:srgbClr val="167F9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479820" y="2921337"/>
            <a:ext cx="715916" cy="20537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-60,96%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1466705" y="3787135"/>
            <a:ext cx="795142" cy="20537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+569,85%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43" name="Retângulo 3"/>
          <p:cNvSpPr>
            <a:spLocks noChangeArrowheads="1"/>
          </p:cNvSpPr>
          <p:nvPr/>
        </p:nvSpPr>
        <p:spPr bwMode="auto">
          <a:xfrm>
            <a:off x="142844" y="5857892"/>
            <a:ext cx="1081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FF0000"/>
                </a:solidFill>
                <a:latin typeface="Swis721 Cn BT" pitchFamily="34" charset="0"/>
              </a:rPr>
              <a:t>Tambaqui</a:t>
            </a:r>
          </a:p>
        </p:txBody>
      </p:sp>
    </p:spTree>
    <p:extLst>
      <p:ext uri="{BB962C8B-B14F-4D97-AF65-F5344CB8AC3E}">
        <p14:creationId xmlns:p14="http://schemas.microsoft.com/office/powerpoint/2010/main" val="33922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/>
          <a:srcRect l="31641" t="26389" r="15234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Imagem 7" descr="Sem título-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1838325"/>
            <a:ext cx="12144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CaixaDeTexto 8"/>
          <p:cNvSpPr txBox="1">
            <a:spLocks noChangeArrowheads="1"/>
          </p:cNvSpPr>
          <p:nvPr/>
        </p:nvSpPr>
        <p:spPr bwMode="auto">
          <a:xfrm>
            <a:off x="3786188" y="2214563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/>
              <a:t>F</a:t>
            </a:r>
          </a:p>
        </p:txBody>
      </p:sp>
      <p:pic>
        <p:nvPicPr>
          <p:cNvPr id="48134" name="Imagem 9" descr="Sem título-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929063"/>
            <a:ext cx="8493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Imagem 10" descr="Sem título-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2428875"/>
            <a:ext cx="7381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5072063" y="2476500"/>
            <a:ext cx="357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</a:t>
            </a:r>
          </a:p>
        </p:txBody>
      </p:sp>
      <p:pic>
        <p:nvPicPr>
          <p:cNvPr id="48137" name="Picture 12" descr="http://4.bp.blogspot.com/_HDpeO5lNp28/TMoY_LYspWI/AAAAAAAAAsQ/KfDJl_abqRo/s1600/T%25C3%25AAxtil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9950" y="3649663"/>
            <a:ext cx="80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Imagem 14" descr="Sem título-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3240088"/>
            <a:ext cx="714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4500563" y="3429000"/>
            <a:ext cx="785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SW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643313" y="3786188"/>
            <a:ext cx="285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</a:t>
            </a:r>
          </a:p>
        </p:txBody>
      </p:sp>
      <p:pic>
        <p:nvPicPr>
          <p:cNvPr id="48141" name="Picture 12" descr="http://4.bp.blogspot.com/_HDpeO5lNp28/TMoY_LYspWI/AAAAAAAAAsQ/KfDJl_abqRo/s1600/T%25C3%25AAxtil-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75" y="3429000"/>
            <a:ext cx="5619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7143750" y="3429000"/>
            <a:ext cx="285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</a:t>
            </a:r>
          </a:p>
        </p:txBody>
      </p:sp>
      <p:pic>
        <p:nvPicPr>
          <p:cNvPr id="48143" name="Imagem 19" descr="Sem título-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9913" y="2786063"/>
            <a:ext cx="7239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6929438" y="2928938"/>
            <a:ext cx="785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SW</a:t>
            </a:r>
          </a:p>
        </p:txBody>
      </p:sp>
      <p:pic>
        <p:nvPicPr>
          <p:cNvPr id="48145" name="Imagem 21" descr="Sem título-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2071688"/>
            <a:ext cx="57150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7000875" y="2214563"/>
            <a:ext cx="3571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8147" name="CaixaDeTexto 8"/>
          <p:cNvSpPr txBox="1">
            <a:spLocks noChangeArrowheads="1"/>
          </p:cNvSpPr>
          <p:nvPr/>
        </p:nvSpPr>
        <p:spPr bwMode="auto">
          <a:xfrm>
            <a:off x="7000875" y="3929063"/>
            <a:ext cx="357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F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429250" y="1857375"/>
            <a:ext cx="285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858000" y="1785938"/>
            <a:ext cx="2143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0"/>
          <a:ext cx="1790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CorelDRAW" r:id="rId9" imgW="6635496" imgH="1292352" progId="">
                  <p:embed/>
                </p:oleObj>
              </mc:Choice>
              <mc:Fallback>
                <p:oleObj name="CorelDRAW" r:id="rId9" imgW="6635496" imgH="1292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907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412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" y="27384"/>
            <a:ext cx="4283967" cy="6858000"/>
          </a:xfrm>
          <a:prstGeom prst="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902" name="Retângulo 2"/>
          <p:cNvSpPr>
            <a:spLocks noChangeArrowheads="1"/>
          </p:cNvSpPr>
          <p:nvPr/>
        </p:nvSpPr>
        <p:spPr bwMode="auto">
          <a:xfrm>
            <a:off x="-36512" y="617807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pt-BR" altLang="pt-BR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pt-BR" altLang="pt-BR" dirty="0" smtClean="0">
                <a:solidFill>
                  <a:schemeClr val="bg1"/>
                </a:solidFill>
                <a:latin typeface="Calibri" pitchFamily="34" charset="0"/>
              </a:rPr>
              <a:t>http</a:t>
            </a:r>
            <a:r>
              <a:rPr lang="pt-BR" altLang="pt-BR" dirty="0">
                <a:solidFill>
                  <a:schemeClr val="bg1"/>
                </a:solidFill>
                <a:latin typeface="Calibri" pitchFamily="34" charset="0"/>
              </a:rPr>
              <a:t>://www.abccam.com.br/</a:t>
            </a:r>
          </a:p>
          <a:p>
            <a:pPr algn="ctr" eaLnBrk="1" hangingPunct="1"/>
            <a:endParaRPr lang="pt-BR" altLang="pt-BR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01647"/>
            <a:ext cx="2112268" cy="551689"/>
          </a:xfrm>
          <a:prstGeom prst="rect">
            <a:avLst/>
          </a:prstGeom>
        </p:spPr>
      </p:pic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 cstate="print"/>
          <a:srcRect l="5839" t="25953" r="39416" b="18248"/>
          <a:stretch>
            <a:fillRect/>
          </a:stretch>
        </p:blipFill>
        <p:spPr bwMode="auto">
          <a:xfrm>
            <a:off x="4286248" y="2000240"/>
            <a:ext cx="4857752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22461" r="4053" b="12109"/>
          <a:stretch>
            <a:fillRect/>
          </a:stretch>
        </p:blipFill>
        <p:spPr bwMode="auto">
          <a:xfrm>
            <a:off x="4286248" y="4572032"/>
            <a:ext cx="4857752" cy="2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6" cstate="print"/>
          <a:srcRect r="4262" b="6840"/>
          <a:stretch/>
        </p:blipFill>
        <p:spPr bwMode="auto">
          <a:xfrm>
            <a:off x="4284001" y="-23"/>
            <a:ext cx="4860031" cy="20002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-36512" y="142852"/>
            <a:ext cx="432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66FFFF"/>
                </a:solidFill>
              </a:rPr>
              <a:t>O Camarão Marinho  Cultivado é uma  Atividade Tecnicamente Viável, Socialmente Justa, Ambientalmente Responsável e, Economicamente Importante.</a:t>
            </a:r>
            <a:r>
              <a:rPr lang="pt-BR" sz="20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pt-BR" sz="2000" b="1" dirty="0" smtClean="0">
              <a:solidFill>
                <a:srgbClr val="FFFF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O Brasil Possui 1 Milhão de Hectares de Áreas Apropriadas para a Carcinicultura, com Invejáveis Condições </a:t>
            </a:r>
            <a:r>
              <a:rPr lang="pt-BR" sz="2000" b="1" dirty="0" err="1" smtClean="0">
                <a:solidFill>
                  <a:srgbClr val="FFFF00"/>
                </a:solidFill>
              </a:rPr>
              <a:t>Edafo-Climáticas</a:t>
            </a:r>
            <a:r>
              <a:rPr lang="pt-BR" sz="2000" b="1" dirty="0" smtClean="0">
                <a:solidFill>
                  <a:srgbClr val="FFFF00"/>
                </a:solidFill>
              </a:rPr>
              <a:t>, uma Excepcional Produção de Farelo de Soja e uma Posição Geográfica Privilegiada. </a:t>
            </a:r>
          </a:p>
          <a:p>
            <a:pPr algn="ctr"/>
            <a:endParaRPr lang="pt-BR" sz="2000" b="1" dirty="0" smtClean="0">
              <a:solidFill>
                <a:srgbClr val="FFFF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Faltando Apenas, Vontade Política para Priorizar  a Transformação dessas Potencialidades, em Oportunidades de Negócios, Empregos e Renda. 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283969" y="3857628"/>
            <a:ext cx="4860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Muito Obrigado pela </a:t>
            </a:r>
            <a:r>
              <a:rPr lang="en-US" altLang="pt-BR" sz="2000" b="1" dirty="0" err="1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Atenção</a:t>
            </a:r>
            <a:r>
              <a:rPr lang="en-US" altLang="pt-BR" sz="2000" b="1" dirty="0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: </a:t>
            </a:r>
          </a:p>
          <a:p>
            <a:pPr algn="ctr"/>
            <a:r>
              <a:rPr lang="pt-BR" altLang="pt-BR" sz="2000" b="1" dirty="0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altLang="pt-BR" sz="2000" b="1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Pode Apreciar </a:t>
            </a:r>
            <a:r>
              <a:rPr lang="pt-BR" altLang="pt-BR" sz="2000" b="1" dirty="0" smtClean="0">
                <a:solidFill>
                  <a:srgbClr val="29316D"/>
                </a:solidFill>
                <a:latin typeface="Tahoma" pitchFamily="34" charset="0"/>
                <a:cs typeface="Tahoma" pitchFamily="34" charset="0"/>
              </a:rPr>
              <a:t>sem Moderação!!! </a:t>
            </a:r>
          </a:p>
        </p:txBody>
      </p:sp>
    </p:spTree>
    <p:extLst>
      <p:ext uri="{BB962C8B-B14F-4D97-AF65-F5344CB8AC3E}">
        <p14:creationId xmlns:p14="http://schemas.microsoft.com/office/powerpoint/2010/main" val="12530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164337"/>
              </p:ext>
            </p:extLst>
          </p:nvPr>
        </p:nvGraphicFramePr>
        <p:xfrm>
          <a:off x="323528" y="1438150"/>
          <a:ext cx="8352929" cy="523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2786050" y="6429396"/>
            <a:ext cx="4038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1200" b="1" dirty="0">
                <a:solidFill>
                  <a:srgbClr val="000000"/>
                </a:solidFill>
                <a:latin typeface="Century Gothic" pitchFamily="34" charset="0"/>
                <a:cs typeface="Times New Roman" pitchFamily="18" charset="0"/>
              </a:rPr>
              <a:t>FONTE: EUROSTAT, ALICEWEB, NMFS, INFOFISH - </a:t>
            </a:r>
            <a:r>
              <a:rPr lang="pt-BR" altLang="pt-BR" sz="1200" b="1" dirty="0" smtClean="0">
                <a:solidFill>
                  <a:srgbClr val="000000"/>
                </a:solidFill>
                <a:latin typeface="Century Gothic" pitchFamily="34" charset="0"/>
                <a:cs typeface="Times New Roman" pitchFamily="18" charset="0"/>
              </a:rPr>
              <a:t>2016</a:t>
            </a:r>
            <a:endParaRPr lang="pt-BR" altLang="pt-BR" sz="1200" b="1" dirty="0">
              <a:solidFill>
                <a:srgbClr val="00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3733" name="Text Box 10"/>
          <p:cNvSpPr txBox="1">
            <a:spLocks noChangeArrowheads="1"/>
          </p:cNvSpPr>
          <p:nvPr/>
        </p:nvSpPr>
        <p:spPr bwMode="auto">
          <a:xfrm>
            <a:off x="1872208" y="-8400"/>
            <a:ext cx="73803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Evolução das </a:t>
            </a:r>
            <a:r>
              <a:rPr lang="pt-BR" altLang="pt-BR" sz="2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Importações de Camarão Marinho pelos </a:t>
            </a:r>
            <a:r>
              <a:rPr lang="pt-BR" altLang="pt-BR" sz="2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Principais Mercados Importadores</a:t>
            </a:r>
          </a:p>
        </p:txBody>
      </p:sp>
      <p:sp>
        <p:nvSpPr>
          <p:cNvPr id="73734" name="CaixaDeTexto 1"/>
          <p:cNvSpPr txBox="1">
            <a:spLocks noChangeArrowheads="1"/>
          </p:cNvSpPr>
          <p:nvPr/>
        </p:nvSpPr>
        <p:spPr bwMode="auto">
          <a:xfrm rot="-5400000">
            <a:off x="-813244" y="2680753"/>
            <a:ext cx="2438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dirty="0" smtClean="0"/>
              <a:t> </a:t>
            </a:r>
            <a:r>
              <a:rPr lang="pt-BR" altLang="pt-BR" dirty="0" smtClean="0"/>
              <a:t>(x1</a:t>
            </a:r>
            <a:r>
              <a:rPr lang="pt-BR" altLang="pt-BR" sz="1200" b="1" dirty="0" smtClean="0"/>
              <a:t>.000 Toneladas)</a:t>
            </a:r>
            <a:endParaRPr lang="pt-BR" altLang="pt-BR" sz="1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19672" y="3458661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40,18%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43808" y="3821078"/>
            <a:ext cx="1079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69,80%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7411" y="4267514"/>
            <a:ext cx="10652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500,0%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156176" y="3907758"/>
            <a:ext cx="1050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714,12 %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308304" y="1146306"/>
            <a:ext cx="10509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89,36 %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ave dupla 4"/>
          <p:cNvSpPr/>
          <p:nvPr/>
        </p:nvSpPr>
        <p:spPr>
          <a:xfrm rot="5400000">
            <a:off x="1756054" y="3220534"/>
            <a:ext cx="576139" cy="848903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have dupla 24"/>
          <p:cNvSpPr/>
          <p:nvPr/>
        </p:nvSpPr>
        <p:spPr>
          <a:xfrm rot="5400000">
            <a:off x="3022860" y="3580651"/>
            <a:ext cx="576139" cy="848903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have dupla 25"/>
          <p:cNvSpPr/>
          <p:nvPr/>
        </p:nvSpPr>
        <p:spPr>
          <a:xfrm rot="5400000">
            <a:off x="4222595" y="3987400"/>
            <a:ext cx="576139" cy="848903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have dupla 26"/>
          <p:cNvSpPr/>
          <p:nvPr/>
        </p:nvSpPr>
        <p:spPr>
          <a:xfrm rot="5400000">
            <a:off x="6379759" y="3652583"/>
            <a:ext cx="576139" cy="848903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have dupla 27"/>
          <p:cNvSpPr/>
          <p:nvPr/>
        </p:nvSpPr>
        <p:spPr>
          <a:xfrm rot="5400000">
            <a:off x="7574700" y="891056"/>
            <a:ext cx="576139" cy="848903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5030302" y="4292737"/>
            <a:ext cx="10652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- 13,35%</a:t>
            </a:r>
            <a:endParaRPr lang="pt-B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ave dupla 19"/>
          <p:cNvSpPr/>
          <p:nvPr/>
        </p:nvSpPr>
        <p:spPr>
          <a:xfrm rot="5400000">
            <a:off x="5274294" y="4012623"/>
            <a:ext cx="576139" cy="848903"/>
          </a:xfrm>
          <a:prstGeom prst="bracePair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7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23728" y="4462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Importações de Camarão </a:t>
            </a:r>
            <a:r>
              <a:rPr lang="pt-BR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Marinho pelos EUA (T), 2015 e 2016.</a:t>
            </a:r>
            <a:endParaRPr lang="pt-BR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9342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4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968" y="-90264"/>
            <a:ext cx="7941568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CHINA</a:t>
            </a:r>
            <a:r>
              <a:rPr lang="en-US" altLang="en-US" sz="2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Consumo</a:t>
            </a:r>
            <a:r>
              <a:rPr lang="en-US" altLang="en-US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n-US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Camarão</a:t>
            </a:r>
            <a:r>
              <a:rPr lang="en-US" altLang="en-US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Doméstico</a:t>
            </a:r>
            <a:r>
              <a:rPr lang="en-US" altLang="en-US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Estimado</a:t>
            </a:r>
            <a:endParaRPr lang="en-US" altLang="en-US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27584" y="6119718"/>
            <a:ext cx="781839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1100" dirty="0">
                <a:latin typeface="Times New Roman" pitchFamily="18" charset="0"/>
                <a:cs typeface="Times New Roman" pitchFamily="18" charset="0"/>
              </a:rPr>
              <a:t>Fonte: Anuário das Pescas Chinesas; FAO (2013); World Integrated Trade Solution Database (2005-2015): http://wits.worldbank.org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899144" y="1240389"/>
          <a:ext cx="7561288" cy="467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584" y="6381328"/>
            <a:ext cx="602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Nota: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Consumo Estimado 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Produção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Importação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Exportação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055" y="1640498"/>
            <a:ext cx="1954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+60% 2010-15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+123% </a:t>
            </a:r>
            <a:r>
              <a:rPr lang="en-US" sz="2000" b="1" dirty="0" smtClean="0">
                <a:solidFill>
                  <a:srgbClr val="002060"/>
                </a:solidFill>
              </a:rPr>
              <a:t>2005-15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83768" y="2564904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latin typeface="Times New Roman" pitchFamily="18" charset="0"/>
                <a:cs typeface="Times New Roman" pitchFamily="18" charset="0"/>
              </a:rPr>
              <a:t>Consumo Doméstico</a:t>
            </a:r>
            <a:endParaRPr lang="pt-B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339752" y="2636912"/>
            <a:ext cx="144016" cy="7250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-36512" y="908720"/>
            <a:ext cx="9180511" cy="79162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8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955788"/>
              </p:ext>
            </p:extLst>
          </p:nvPr>
        </p:nvGraphicFramePr>
        <p:xfrm>
          <a:off x="3245970" y="1785999"/>
          <a:ext cx="5868145" cy="374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/>
          <p:cNvSpPr/>
          <p:nvPr/>
        </p:nvSpPr>
        <p:spPr>
          <a:xfrm>
            <a:off x="3952052" y="5572140"/>
            <a:ext cx="3120278" cy="460074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4674085" y="6032214"/>
            <a:ext cx="1876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 dirty="0">
                <a:latin typeface="Arial Narrow" panose="020B0606020202030204" pitchFamily="34" charset="0"/>
              </a:rPr>
              <a:t>Fonte: NMFS, Abril 2013</a:t>
            </a:r>
          </a:p>
        </p:txBody>
      </p:sp>
      <p:sp>
        <p:nvSpPr>
          <p:cNvPr id="6" name="CaixaDeTexto 10"/>
          <p:cNvSpPr txBox="1">
            <a:spLocks noChangeArrowheads="1"/>
          </p:cNvSpPr>
          <p:nvPr/>
        </p:nvSpPr>
        <p:spPr bwMode="auto">
          <a:xfrm>
            <a:off x="3952052" y="5637812"/>
            <a:ext cx="3120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Classificação: 51/60, </a:t>
            </a:r>
            <a:r>
              <a:rPr lang="pt-BR" altLang="pt-BR" b="1" dirty="0">
                <a:solidFill>
                  <a:schemeClr val="bg1"/>
                </a:solidFill>
                <a:latin typeface="Arial Narrow" panose="020B0606020202030204" pitchFamily="34" charset="0"/>
              </a:rPr>
              <a:t>61/70</a:t>
            </a:r>
            <a:r>
              <a:rPr lang="pt-BR" altLang="pt-BR" b="1" dirty="0">
                <a:solidFill>
                  <a:schemeClr val="bg1"/>
                </a:solidFill>
              </a:rPr>
              <a:t>, &gt;70</a:t>
            </a:r>
          </a:p>
        </p:txBody>
      </p:sp>
      <p:sp>
        <p:nvSpPr>
          <p:cNvPr id="8" name="Retângulo 7"/>
          <p:cNvSpPr/>
          <p:nvPr/>
        </p:nvSpPr>
        <p:spPr>
          <a:xfrm>
            <a:off x="292583" y="2251667"/>
            <a:ext cx="2983273" cy="2445503"/>
          </a:xfrm>
          <a:prstGeom prst="rect">
            <a:avLst/>
          </a:prstGeom>
          <a:solidFill>
            <a:schemeClr val="bg1">
              <a:lumMod val="85000"/>
            </a:schemeClr>
          </a:solidFill>
          <a:ln w="66675">
            <a:solidFill>
              <a:srgbClr val="E6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132A47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1174505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11"/>
          <p:cNvSpPr/>
          <p:nvPr/>
        </p:nvSpPr>
        <p:spPr>
          <a:xfrm>
            <a:off x="166139" y="2"/>
            <a:ext cx="2498590" cy="1180482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590" h="1180482">
                <a:moveTo>
                  <a:pt x="555813" y="0"/>
                </a:moveTo>
                <a:lnTo>
                  <a:pt x="2498590" y="0"/>
                </a:lnTo>
                <a:lnTo>
                  <a:pt x="2020470" y="1180482"/>
                </a:lnTo>
                <a:lnTo>
                  <a:pt x="0" y="1174505"/>
                </a:lnTo>
                <a:lnTo>
                  <a:pt x="555813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1"/>
          <p:cNvSpPr/>
          <p:nvPr/>
        </p:nvSpPr>
        <p:spPr>
          <a:xfrm>
            <a:off x="2272218" y="-2578"/>
            <a:ext cx="571590" cy="11803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79769 w 574166"/>
              <a:gd name="connsiteY0" fmla="*/ 6077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79769 w 574166"/>
              <a:gd name="connsiteY4" fmla="*/ 6077 h 1186458"/>
              <a:gd name="connsiteX0" fmla="*/ 479769 w 571590"/>
              <a:gd name="connsiteY0" fmla="*/ 0 h 1180381"/>
              <a:gd name="connsiteX1" fmla="*/ 571590 w 571590"/>
              <a:gd name="connsiteY1" fmla="*/ 1650 h 1180381"/>
              <a:gd name="connsiteX2" fmla="*/ 96046 w 571590"/>
              <a:gd name="connsiteY2" fmla="*/ 1174405 h 1180381"/>
              <a:gd name="connsiteX3" fmla="*/ 0 w 571590"/>
              <a:gd name="connsiteY3" fmla="*/ 1180381 h 1180381"/>
              <a:gd name="connsiteX4" fmla="*/ 479769 w 571590"/>
              <a:gd name="connsiteY4" fmla="*/ 0 h 118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90" h="1180381">
                <a:moveTo>
                  <a:pt x="479769" y="0"/>
                </a:moveTo>
                <a:lnTo>
                  <a:pt x="571590" y="1650"/>
                </a:lnTo>
                <a:lnTo>
                  <a:pt x="96046" y="1174405"/>
                </a:lnTo>
                <a:lnTo>
                  <a:pt x="0" y="1180381"/>
                </a:lnTo>
                <a:lnTo>
                  <a:pt x="479769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572" y="-2678"/>
            <a:ext cx="634755" cy="11804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90072 w 627954"/>
              <a:gd name="connsiteY0" fmla="*/ 0 h 1198411"/>
              <a:gd name="connsiteX1" fmla="*/ 627954 w 627954"/>
              <a:gd name="connsiteY1" fmla="*/ 0 h 1198411"/>
              <a:gd name="connsiteX2" fmla="*/ 96046 w 627954"/>
              <a:gd name="connsiteY2" fmla="*/ 1192435 h 1198411"/>
              <a:gd name="connsiteX3" fmla="*/ 0 w 627954"/>
              <a:gd name="connsiteY3" fmla="*/ 1198411 h 1198411"/>
              <a:gd name="connsiteX4" fmla="*/ 490072 w 627954"/>
              <a:gd name="connsiteY4" fmla="*/ 0 h 1198411"/>
              <a:gd name="connsiteX0" fmla="*/ 513978 w 627954"/>
              <a:gd name="connsiteY0" fmla="*/ 17930 h 1198411"/>
              <a:gd name="connsiteX1" fmla="*/ 627954 w 627954"/>
              <a:gd name="connsiteY1" fmla="*/ 0 h 1198411"/>
              <a:gd name="connsiteX2" fmla="*/ 96046 w 627954"/>
              <a:gd name="connsiteY2" fmla="*/ 1192435 h 1198411"/>
              <a:gd name="connsiteX3" fmla="*/ 0 w 627954"/>
              <a:gd name="connsiteY3" fmla="*/ 1198411 h 1198411"/>
              <a:gd name="connsiteX4" fmla="*/ 513978 w 627954"/>
              <a:gd name="connsiteY4" fmla="*/ 17930 h 1198411"/>
              <a:gd name="connsiteX0" fmla="*/ 513978 w 639907"/>
              <a:gd name="connsiteY0" fmla="*/ 5977 h 1186458"/>
              <a:gd name="connsiteX1" fmla="*/ 639907 w 639907"/>
              <a:gd name="connsiteY1" fmla="*/ 0 h 1186458"/>
              <a:gd name="connsiteX2" fmla="*/ 96046 w 639907"/>
              <a:gd name="connsiteY2" fmla="*/ 1180482 h 1186458"/>
              <a:gd name="connsiteX3" fmla="*/ 0 w 639907"/>
              <a:gd name="connsiteY3" fmla="*/ 1186458 h 1186458"/>
              <a:gd name="connsiteX4" fmla="*/ 513978 w 639907"/>
              <a:gd name="connsiteY4" fmla="*/ 5977 h 1186458"/>
              <a:gd name="connsiteX0" fmla="*/ 537884 w 639907"/>
              <a:gd name="connsiteY0" fmla="*/ 5977 h 1186458"/>
              <a:gd name="connsiteX1" fmla="*/ 639907 w 639907"/>
              <a:gd name="connsiteY1" fmla="*/ 0 h 1186458"/>
              <a:gd name="connsiteX2" fmla="*/ 96046 w 639907"/>
              <a:gd name="connsiteY2" fmla="*/ 1180482 h 1186458"/>
              <a:gd name="connsiteX3" fmla="*/ 0 w 639907"/>
              <a:gd name="connsiteY3" fmla="*/ 1186458 h 1186458"/>
              <a:gd name="connsiteX4" fmla="*/ 537884 w 639907"/>
              <a:gd name="connsiteY4" fmla="*/ 5977 h 1186458"/>
              <a:gd name="connsiteX0" fmla="*/ 537884 w 634755"/>
              <a:gd name="connsiteY0" fmla="*/ 0 h 1180481"/>
              <a:gd name="connsiteX1" fmla="*/ 634755 w 634755"/>
              <a:gd name="connsiteY1" fmla="*/ 4326 h 1180481"/>
              <a:gd name="connsiteX2" fmla="*/ 96046 w 634755"/>
              <a:gd name="connsiteY2" fmla="*/ 1174505 h 1180481"/>
              <a:gd name="connsiteX3" fmla="*/ 0 w 634755"/>
              <a:gd name="connsiteY3" fmla="*/ 1180481 h 1180481"/>
              <a:gd name="connsiteX4" fmla="*/ 537884 w 634755"/>
              <a:gd name="connsiteY4" fmla="*/ 0 h 118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755" h="1180481">
                <a:moveTo>
                  <a:pt x="537884" y="0"/>
                </a:moveTo>
                <a:lnTo>
                  <a:pt x="634755" y="4326"/>
                </a:lnTo>
                <a:lnTo>
                  <a:pt x="96046" y="1174505"/>
                </a:lnTo>
                <a:lnTo>
                  <a:pt x="0" y="1180481"/>
                </a:lnTo>
                <a:lnTo>
                  <a:pt x="537884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8" y="346585"/>
            <a:ext cx="1800000" cy="464022"/>
          </a:xfrm>
          <a:prstGeom prst="rect">
            <a:avLst/>
          </a:prstGeom>
        </p:spPr>
      </p:pic>
      <p:sp>
        <p:nvSpPr>
          <p:cNvPr id="14" name="CaixaDeTexto 4"/>
          <p:cNvSpPr txBox="1">
            <a:spLocks noChangeArrowheads="1"/>
          </p:cNvSpPr>
          <p:nvPr/>
        </p:nvSpPr>
        <p:spPr bwMode="auto">
          <a:xfrm>
            <a:off x="2610469" y="108723"/>
            <a:ext cx="65877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000" b="1" dirty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IMPORTAÇÕES DE CAMARÃO MARINHO CULTIVADO, DE PEQUENO / MÉDIO PORTE (69.701 T) PELOS</a:t>
            </a:r>
          </a:p>
          <a:p>
            <a:pPr algn="ctr" eaLnBrk="1" hangingPunct="1"/>
            <a:r>
              <a:rPr lang="pt-BR" altLang="pt-BR" sz="2000" b="1" dirty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ESTADOS UNIDOS  EM 2003 (T)</a:t>
            </a:r>
          </a:p>
        </p:txBody>
      </p:sp>
      <p:sp>
        <p:nvSpPr>
          <p:cNvPr id="15" name="Retângulo 11"/>
          <p:cNvSpPr/>
          <p:nvPr/>
        </p:nvSpPr>
        <p:spPr>
          <a:xfrm>
            <a:off x="8608922" y="6832"/>
            <a:ext cx="571590" cy="1180381"/>
          </a:xfrm>
          <a:custGeom>
            <a:avLst/>
            <a:gdLst>
              <a:gd name="connsiteX0" fmla="*/ 0 w 819200"/>
              <a:gd name="connsiteY0" fmla="*/ 0 h 1174505"/>
              <a:gd name="connsiteX1" fmla="*/ 819200 w 819200"/>
              <a:gd name="connsiteY1" fmla="*/ 0 h 1174505"/>
              <a:gd name="connsiteX2" fmla="*/ 819200 w 819200"/>
              <a:gd name="connsiteY2" fmla="*/ 1174505 h 1174505"/>
              <a:gd name="connsiteX3" fmla="*/ 0 w 819200"/>
              <a:gd name="connsiteY3" fmla="*/ 1174505 h 1174505"/>
              <a:gd name="connsiteX4" fmla="*/ 0 w 819200"/>
              <a:gd name="connsiteY4" fmla="*/ 0 h 1174505"/>
              <a:gd name="connsiteX0" fmla="*/ 0 w 1165836"/>
              <a:gd name="connsiteY0" fmla="*/ 5976 h 1180481"/>
              <a:gd name="connsiteX1" fmla="*/ 1165836 w 1165836"/>
              <a:gd name="connsiteY1" fmla="*/ 0 h 1180481"/>
              <a:gd name="connsiteX2" fmla="*/ 819200 w 1165836"/>
              <a:gd name="connsiteY2" fmla="*/ 1180481 h 1180481"/>
              <a:gd name="connsiteX3" fmla="*/ 0 w 1165836"/>
              <a:gd name="connsiteY3" fmla="*/ 1180481 h 1180481"/>
              <a:gd name="connsiteX4" fmla="*/ 0 w 1165836"/>
              <a:gd name="connsiteY4" fmla="*/ 5976 h 1180481"/>
              <a:gd name="connsiteX0" fmla="*/ 370541 w 1165836"/>
              <a:gd name="connsiteY0" fmla="*/ 0 h 1198411"/>
              <a:gd name="connsiteX1" fmla="*/ 1165836 w 1165836"/>
              <a:gd name="connsiteY1" fmla="*/ 17930 h 1198411"/>
              <a:gd name="connsiteX2" fmla="*/ 819200 w 1165836"/>
              <a:gd name="connsiteY2" fmla="*/ 1198411 h 1198411"/>
              <a:gd name="connsiteX3" fmla="*/ 0 w 1165836"/>
              <a:gd name="connsiteY3" fmla="*/ 1198411 h 1198411"/>
              <a:gd name="connsiteX4" fmla="*/ 370541 w 1165836"/>
              <a:gd name="connsiteY4" fmla="*/ 0 h 1198411"/>
              <a:gd name="connsiteX0" fmla="*/ 370541 w 2038401"/>
              <a:gd name="connsiteY0" fmla="*/ 0 h 1198411"/>
              <a:gd name="connsiteX1" fmla="*/ 2038401 w 2038401"/>
              <a:gd name="connsiteY1" fmla="*/ 17930 h 1198411"/>
              <a:gd name="connsiteX2" fmla="*/ 819200 w 2038401"/>
              <a:gd name="connsiteY2" fmla="*/ 1198411 h 1198411"/>
              <a:gd name="connsiteX3" fmla="*/ 0 w 2038401"/>
              <a:gd name="connsiteY3" fmla="*/ 1198411 h 1198411"/>
              <a:gd name="connsiteX4" fmla="*/ 370541 w 2038401"/>
              <a:gd name="connsiteY4" fmla="*/ 0 h 1198411"/>
              <a:gd name="connsiteX0" fmla="*/ 370541 w 2038401"/>
              <a:gd name="connsiteY0" fmla="*/ 0 h 1204388"/>
              <a:gd name="connsiteX1" fmla="*/ 2038401 w 2038401"/>
              <a:gd name="connsiteY1" fmla="*/ 17930 h 1204388"/>
              <a:gd name="connsiteX2" fmla="*/ 2020470 w 2038401"/>
              <a:gd name="connsiteY2" fmla="*/ 1204388 h 1204388"/>
              <a:gd name="connsiteX3" fmla="*/ 0 w 2038401"/>
              <a:gd name="connsiteY3" fmla="*/ 1198411 h 1204388"/>
              <a:gd name="connsiteX4" fmla="*/ 370541 w 2038401"/>
              <a:gd name="connsiteY4" fmla="*/ 0 h 1204388"/>
              <a:gd name="connsiteX0" fmla="*/ 370541 w 2492613"/>
              <a:gd name="connsiteY0" fmla="*/ 0 h 1204388"/>
              <a:gd name="connsiteX1" fmla="*/ 2492613 w 2492613"/>
              <a:gd name="connsiteY1" fmla="*/ 5977 h 1204388"/>
              <a:gd name="connsiteX2" fmla="*/ 2020470 w 2492613"/>
              <a:gd name="connsiteY2" fmla="*/ 1204388 h 1204388"/>
              <a:gd name="connsiteX3" fmla="*/ 0 w 2492613"/>
              <a:gd name="connsiteY3" fmla="*/ 1198411 h 1204388"/>
              <a:gd name="connsiteX4" fmla="*/ 370541 w 2492613"/>
              <a:gd name="connsiteY4" fmla="*/ 0 h 1204388"/>
              <a:gd name="connsiteX0" fmla="*/ 352612 w 2492613"/>
              <a:gd name="connsiteY0" fmla="*/ 17929 h 1198411"/>
              <a:gd name="connsiteX1" fmla="*/ 2492613 w 2492613"/>
              <a:gd name="connsiteY1" fmla="*/ 0 h 1198411"/>
              <a:gd name="connsiteX2" fmla="*/ 2020470 w 2492613"/>
              <a:gd name="connsiteY2" fmla="*/ 1198411 h 1198411"/>
              <a:gd name="connsiteX3" fmla="*/ 0 w 2492613"/>
              <a:gd name="connsiteY3" fmla="*/ 1192434 h 1198411"/>
              <a:gd name="connsiteX4" fmla="*/ 352612 w 2492613"/>
              <a:gd name="connsiteY4" fmla="*/ 17929 h 1198411"/>
              <a:gd name="connsiteX0" fmla="*/ 352612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352612 w 2498590"/>
              <a:gd name="connsiteY4" fmla="*/ 0 h 1180482"/>
              <a:gd name="connsiteX0" fmla="*/ 525930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25930 w 2498590"/>
              <a:gd name="connsiteY4" fmla="*/ 5977 h 1180482"/>
              <a:gd name="connsiteX0" fmla="*/ 519954 w 2498590"/>
              <a:gd name="connsiteY0" fmla="*/ 5977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19954 w 2498590"/>
              <a:gd name="connsiteY4" fmla="*/ 5977 h 1180482"/>
              <a:gd name="connsiteX0" fmla="*/ 555813 w 2498590"/>
              <a:gd name="connsiteY0" fmla="*/ 0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555813 w 2498590"/>
              <a:gd name="connsiteY4" fmla="*/ 0 h 1180482"/>
              <a:gd name="connsiteX0" fmla="*/ 2366684 w 2498590"/>
              <a:gd name="connsiteY0" fmla="*/ 11953 h 1180482"/>
              <a:gd name="connsiteX1" fmla="*/ 2498590 w 2498590"/>
              <a:gd name="connsiteY1" fmla="*/ 0 h 1180482"/>
              <a:gd name="connsiteX2" fmla="*/ 2020470 w 2498590"/>
              <a:gd name="connsiteY2" fmla="*/ 1180482 h 1180482"/>
              <a:gd name="connsiteX3" fmla="*/ 0 w 2498590"/>
              <a:gd name="connsiteY3" fmla="*/ 1174505 h 1180482"/>
              <a:gd name="connsiteX4" fmla="*/ 2366684 w 2498590"/>
              <a:gd name="connsiteY4" fmla="*/ 11953 h 1180482"/>
              <a:gd name="connsiteX0" fmla="*/ 442260 w 574166"/>
              <a:gd name="connsiteY0" fmla="*/ 11953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42260 w 574166"/>
              <a:gd name="connsiteY4" fmla="*/ 11953 h 1186458"/>
              <a:gd name="connsiteX0" fmla="*/ 490072 w 574166"/>
              <a:gd name="connsiteY0" fmla="*/ 0 h 1198411"/>
              <a:gd name="connsiteX1" fmla="*/ 574166 w 574166"/>
              <a:gd name="connsiteY1" fmla="*/ 11953 h 1198411"/>
              <a:gd name="connsiteX2" fmla="*/ 96046 w 574166"/>
              <a:gd name="connsiteY2" fmla="*/ 1192435 h 1198411"/>
              <a:gd name="connsiteX3" fmla="*/ 0 w 574166"/>
              <a:gd name="connsiteY3" fmla="*/ 1198411 h 1198411"/>
              <a:gd name="connsiteX4" fmla="*/ 490072 w 574166"/>
              <a:gd name="connsiteY4" fmla="*/ 0 h 1198411"/>
              <a:gd name="connsiteX0" fmla="*/ 479769 w 574166"/>
              <a:gd name="connsiteY0" fmla="*/ 6077 h 1186458"/>
              <a:gd name="connsiteX1" fmla="*/ 574166 w 574166"/>
              <a:gd name="connsiteY1" fmla="*/ 0 h 1186458"/>
              <a:gd name="connsiteX2" fmla="*/ 96046 w 574166"/>
              <a:gd name="connsiteY2" fmla="*/ 1180482 h 1186458"/>
              <a:gd name="connsiteX3" fmla="*/ 0 w 574166"/>
              <a:gd name="connsiteY3" fmla="*/ 1186458 h 1186458"/>
              <a:gd name="connsiteX4" fmla="*/ 479769 w 574166"/>
              <a:gd name="connsiteY4" fmla="*/ 6077 h 1186458"/>
              <a:gd name="connsiteX0" fmla="*/ 479769 w 571590"/>
              <a:gd name="connsiteY0" fmla="*/ 0 h 1180381"/>
              <a:gd name="connsiteX1" fmla="*/ 571590 w 571590"/>
              <a:gd name="connsiteY1" fmla="*/ 1650 h 1180381"/>
              <a:gd name="connsiteX2" fmla="*/ 96046 w 571590"/>
              <a:gd name="connsiteY2" fmla="*/ 1174405 h 1180381"/>
              <a:gd name="connsiteX3" fmla="*/ 0 w 571590"/>
              <a:gd name="connsiteY3" fmla="*/ 1180381 h 1180381"/>
              <a:gd name="connsiteX4" fmla="*/ 479769 w 571590"/>
              <a:gd name="connsiteY4" fmla="*/ 0 h 118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90" h="1180381">
                <a:moveTo>
                  <a:pt x="479769" y="0"/>
                </a:moveTo>
                <a:lnTo>
                  <a:pt x="571590" y="1650"/>
                </a:lnTo>
                <a:lnTo>
                  <a:pt x="96046" y="1174405"/>
                </a:lnTo>
                <a:lnTo>
                  <a:pt x="0" y="1180381"/>
                </a:lnTo>
                <a:lnTo>
                  <a:pt x="479769" y="0"/>
                </a:lnTo>
                <a:close/>
              </a:path>
            </a:pathLst>
          </a:cu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Hexágono 15"/>
          <p:cNvSpPr/>
          <p:nvPr/>
        </p:nvSpPr>
        <p:spPr>
          <a:xfrm>
            <a:off x="840547" y="2112169"/>
            <a:ext cx="1821710" cy="216000"/>
          </a:xfrm>
          <a:prstGeom prst="hexagon">
            <a:avLst/>
          </a:pr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4260" y="6811861"/>
            <a:ext cx="9144000" cy="108000"/>
          </a:xfrm>
          <a:prstGeom prst="rect">
            <a:avLst/>
          </a:prstGeom>
          <a:solidFill>
            <a:srgbClr val="132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Hexágono 18"/>
          <p:cNvSpPr/>
          <p:nvPr/>
        </p:nvSpPr>
        <p:spPr>
          <a:xfrm>
            <a:off x="873364" y="4545152"/>
            <a:ext cx="1821710" cy="252000"/>
          </a:xfrm>
          <a:prstGeom prst="hexagon">
            <a:avLst/>
          </a:prstGeom>
          <a:solidFill>
            <a:srgbClr val="E95D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500034" y="2541812"/>
            <a:ext cx="2571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NAS CLASSIFICAÇÕES,</a:t>
            </a:r>
          </a:p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PEQUENOS E MÉDIOS (SEM CABEÇA), O CAMARÃO CULTIVADO DO BRASIL OCUPOU O 1° LUGAR DAS IMPORTAÇÕES DOS EUA EM 2003</a:t>
            </a:r>
            <a:endParaRPr lang="pt-BR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12049</TotalTime>
  <Words>4559</Words>
  <Application>Microsoft Office PowerPoint</Application>
  <PresentationFormat>Apresentação na tela (4:3)</PresentationFormat>
  <Paragraphs>979</Paragraphs>
  <Slides>54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54</vt:i4>
      </vt:variant>
    </vt:vector>
  </HeadingPairs>
  <TitlesOfParts>
    <vt:vector size="59" baseType="lpstr">
      <vt:lpstr>Tema do Office</vt:lpstr>
      <vt:lpstr>CorelPhotoPaint.Image.11</vt:lpstr>
      <vt:lpstr>Planilha</vt:lpstr>
      <vt:lpstr>Worksheet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CHINA  Consumo de Camarão Doméstico Estimado</vt:lpstr>
      <vt:lpstr>Apresentação do PowerPoint</vt:lpstr>
      <vt:lpstr>Apresentação do PowerPoint</vt:lpstr>
      <vt:lpstr>FRANÇA – PARTICIÇÃO PERCENTUAL (%) POR PAÍSES NAS  IMPORTAÇÕES DE CAMARÃO MARINHO DA FRANÇA M 2004 (101.049 T)</vt:lpstr>
      <vt:lpstr>PERFIL E PARTICIÇÃO PERCENTUAL POR PAÍSES NAS IMPORTAÇÕES DE CAMARÃO DA ESPANHA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Sistema de Cultivo  Reduz o Tempo de Cultivo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SÃO ATRATIVOS AO CONSUMO E REPRESENTAM A MAIOR RECEITA NO MERCADO DE FRUTOS DO MAR?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Itamar</dc:creator>
  <cp:lastModifiedBy>Usuario</cp:lastModifiedBy>
  <cp:revision>542</cp:revision>
  <cp:lastPrinted>2017-02-04T13:26:26Z</cp:lastPrinted>
  <dcterms:created xsi:type="dcterms:W3CDTF">2015-07-28T20:40:56Z</dcterms:created>
  <dcterms:modified xsi:type="dcterms:W3CDTF">2017-03-24T14:20:11Z</dcterms:modified>
</cp:coreProperties>
</file>